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32" r:id="rId67"/>
    <p:sldId id="333" r:id="rId68"/>
    <p:sldId id="334" r:id="rId69"/>
    <p:sldId id="335" r:id="rId70"/>
    <p:sldId id="336" r:id="rId71"/>
    <p:sldId id="337" r:id="rId72"/>
    <p:sldId id="338" r:id="rId73"/>
    <p:sldId id="340" r:id="rId74"/>
    <p:sldId id="341" r:id="rId75"/>
    <p:sldId id="342" r:id="rId76"/>
    <p:sldId id="347"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72" d="100"/>
          <a:sy n="72" d="100"/>
        </p:scale>
        <p:origin x="1133" y="67"/>
      </p:cViewPr>
      <p:guideLst>
        <p:guide orient="horz" pos="2160"/>
        <p:guide pos="2880"/>
      </p:guideLst>
    </p:cSldViewPr>
  </p:slideViewPr>
  <p:outlineViewPr>
    <p:cViewPr>
      <p:scale>
        <a:sx n="33" d="100"/>
        <a:sy n="33" d="100"/>
      </p:scale>
      <p:origin x="0" y="9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E30A1D-E0D1-4031-B171-569C0FF0ECC7}" type="datetimeFigureOut">
              <a:rPr lang="en-US"/>
              <a:pPr>
                <a:defRPr/>
              </a:pPr>
              <a:t>6/24/2016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F9F6A99-F1D1-4075-93C4-F414817258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9E9864C-CC04-48A5-BF69-45E308A41BD4}" type="slidenum">
              <a:rPr lang="en-US" altLang="en-US">
                <a:latin typeface="Arial" panose="020B0604020202020204" pitchFamily="34" charset="0"/>
              </a:rPr>
              <a:pPr/>
              <a:t>48</a:t>
            </a:fld>
            <a:endParaRPr lang="en-US" altLang="en-US">
              <a:latin typeface="Arial" panose="020B0604020202020204" pitchFamily="34" charset="0"/>
            </a:endParaRPr>
          </a:p>
        </p:txBody>
      </p:sp>
      <p:sp>
        <p:nvSpPr>
          <p:cNvPr id="81923" name="Rectangle 2"/>
          <p:cNvSpPr>
            <a:spLocks noRot="1" noChangeArrowheads="1" noTextEdit="1"/>
          </p:cNvSpPr>
          <p:nvPr>
            <p:ph type="sldImg"/>
          </p:nvPr>
        </p:nvSpPr>
        <p:spPr bwMode="auto">
          <a:xfrm>
            <a:off x="1206500" y="733425"/>
            <a:ext cx="4445000" cy="33337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73E332E-0F18-4E5D-A3BA-E67899FA5512}" type="slidenum">
              <a:rPr lang="en-US" altLang="en-US">
                <a:latin typeface="Arial" panose="020B0604020202020204" pitchFamily="34" charset="0"/>
              </a:rPr>
              <a:pPr/>
              <a:t>49</a:t>
            </a:fld>
            <a:endParaRPr lang="en-US" altLang="en-US">
              <a:latin typeface="Arial" panose="020B0604020202020204" pitchFamily="34" charset="0"/>
            </a:endParaRPr>
          </a:p>
        </p:txBody>
      </p:sp>
      <p:sp>
        <p:nvSpPr>
          <p:cNvPr id="82947" name="Rectangle 2"/>
          <p:cNvSpPr>
            <a:spLocks noRot="1" noChangeArrowheads="1" noTextEdit="1"/>
          </p:cNvSpPr>
          <p:nvPr>
            <p:ph type="sldImg"/>
          </p:nvPr>
        </p:nvSpPr>
        <p:spPr bwMode="auto">
          <a:xfrm>
            <a:off x="1206500" y="733425"/>
            <a:ext cx="4445000" cy="33337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46CD366-C2E1-4F47-8588-F63BEE024183}"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83971" name="Rectangle 2"/>
          <p:cNvSpPr>
            <a:spLocks noRot="1" noChangeArrowheads="1" noTextEdit="1"/>
          </p:cNvSpPr>
          <p:nvPr>
            <p:ph type="sldImg"/>
          </p:nvPr>
        </p:nvSpPr>
        <p:spPr bwMode="auto">
          <a:xfrm>
            <a:off x="1206500" y="733425"/>
            <a:ext cx="4445000" cy="33337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99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000" i="1">
                <a:latin typeface="Times New Roman" panose="02020603050405020304" pitchFamily="18" charset="0"/>
              </a:rPr>
              <a:t>6</a:t>
            </a:r>
          </a:p>
        </p:txBody>
      </p:sp>
      <p:sp>
        <p:nvSpPr>
          <p:cNvPr id="8499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99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998"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4999"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000" i="1">
                <a:latin typeface="Times New Roman" panose="02020603050405020304" pitchFamily="18" charset="0"/>
              </a:rPr>
              <a:t>7</a:t>
            </a:r>
          </a:p>
        </p:txBody>
      </p:sp>
      <p:sp>
        <p:nvSpPr>
          <p:cNvPr id="85000"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5001"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5002" name="Rectangle 10"/>
          <p:cNvSpPr>
            <a:spLocks noChangeArrowheads="1" noTextEdit="1"/>
          </p:cNvSpPr>
          <p:nvPr>
            <p:ph type="sldImg"/>
          </p:nvPr>
        </p:nvSpPr>
        <p:spPr bwMode="auto">
          <a:xfrm>
            <a:off x="1206500" y="733425"/>
            <a:ext cx="4445000" cy="333375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003" name="Rectangle 1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DB67A0-9D5F-47A4-9AE8-72EA7E53E495}"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2D3C94-744A-4BDC-8428-F0B6CF1D5124}" type="slidenum">
              <a:rPr lang="en-US" altLang="en-US"/>
              <a:pPr/>
              <a:t>‹#›</a:t>
            </a:fld>
            <a:endParaRPr lang="en-US" altLang="en-US"/>
          </a:p>
        </p:txBody>
      </p:sp>
    </p:spTree>
    <p:extLst>
      <p:ext uri="{BB962C8B-B14F-4D97-AF65-F5344CB8AC3E}">
        <p14:creationId xmlns:p14="http://schemas.microsoft.com/office/powerpoint/2010/main" val="201453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1A66BD-0173-43FB-AADB-745A80BFC288}"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B16E79-E82F-48F9-AA45-9044A2D95113}" type="slidenum">
              <a:rPr lang="en-US" altLang="en-US"/>
              <a:pPr/>
              <a:t>‹#›</a:t>
            </a:fld>
            <a:endParaRPr lang="en-US" altLang="en-US"/>
          </a:p>
        </p:txBody>
      </p:sp>
    </p:spTree>
    <p:extLst>
      <p:ext uri="{BB962C8B-B14F-4D97-AF65-F5344CB8AC3E}">
        <p14:creationId xmlns:p14="http://schemas.microsoft.com/office/powerpoint/2010/main" val="174156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BB9B1D-6422-4DFE-A876-67E7BA9AA96E}"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0B1CC9-1C1B-41EC-A2B5-3DAA4F11BEA7}" type="slidenum">
              <a:rPr lang="en-US" altLang="en-US"/>
              <a:pPr/>
              <a:t>‹#›</a:t>
            </a:fld>
            <a:endParaRPr lang="en-US" altLang="en-US"/>
          </a:p>
        </p:txBody>
      </p:sp>
    </p:spTree>
    <p:extLst>
      <p:ext uri="{BB962C8B-B14F-4D97-AF65-F5344CB8AC3E}">
        <p14:creationId xmlns:p14="http://schemas.microsoft.com/office/powerpoint/2010/main" val="107240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rtlCol="0">
            <a:normAutofit/>
          </a:bodyPr>
          <a:lstStyle/>
          <a:p>
            <a:pPr lvl="0"/>
            <a:endParaRPr lang="en-US" noProof="0" smtClean="0"/>
          </a:p>
        </p:txBody>
      </p:sp>
      <p:sp>
        <p:nvSpPr>
          <p:cNvPr id="5" name="Date Placeholder 4"/>
          <p:cNvSpPr>
            <a:spLocks noGrp="1" noChangeArrowheads="1"/>
          </p:cNvSpPr>
          <p:nvPr>
            <p:ph type="dt" sz="half" idx="10"/>
          </p:nvPr>
        </p:nvSpPr>
        <p:spPr/>
        <p:txBody>
          <a:bodyPr/>
          <a:lstStyle>
            <a:lvl1pPr>
              <a:defRPr>
                <a:solidFill>
                  <a:schemeClr val="tx1">
                    <a:tint val="75000"/>
                  </a:schemeClr>
                </a:solidFill>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D02A6A37-8BDE-4A19-A85C-242F481AF3DA}" type="slidenum">
              <a:rPr lang="en-US" altLang="en-US"/>
              <a:pPr/>
              <a:t>‹#›</a:t>
            </a:fld>
            <a:endParaRPr lang="en-US" altLang="en-US"/>
          </a:p>
        </p:txBody>
      </p:sp>
    </p:spTree>
    <p:extLst>
      <p:ext uri="{BB962C8B-B14F-4D97-AF65-F5344CB8AC3E}">
        <p14:creationId xmlns:p14="http://schemas.microsoft.com/office/powerpoint/2010/main" val="354048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0E0E9-ED6F-48C0-84AF-8AA0920CB197}"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063A03-244A-421D-866A-E1370FC73767}" type="slidenum">
              <a:rPr lang="en-US" altLang="en-US"/>
              <a:pPr/>
              <a:t>‹#›</a:t>
            </a:fld>
            <a:endParaRPr lang="en-US" altLang="en-US"/>
          </a:p>
        </p:txBody>
      </p:sp>
    </p:spTree>
    <p:extLst>
      <p:ext uri="{BB962C8B-B14F-4D97-AF65-F5344CB8AC3E}">
        <p14:creationId xmlns:p14="http://schemas.microsoft.com/office/powerpoint/2010/main" val="356318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130175-33E8-44D2-AAAC-7168AEEF266F}"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3B83B1-AE41-40C2-91DC-DC0B2AF8FC01}" type="slidenum">
              <a:rPr lang="en-US" altLang="en-US"/>
              <a:pPr/>
              <a:t>‹#›</a:t>
            </a:fld>
            <a:endParaRPr lang="en-US" altLang="en-US"/>
          </a:p>
        </p:txBody>
      </p:sp>
    </p:spTree>
    <p:extLst>
      <p:ext uri="{BB962C8B-B14F-4D97-AF65-F5344CB8AC3E}">
        <p14:creationId xmlns:p14="http://schemas.microsoft.com/office/powerpoint/2010/main" val="214489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B1A25-C99F-4129-8577-28F233642F42}" type="datetimeFigureOut">
              <a:rPr lang="en-US"/>
              <a:pPr>
                <a:defRPr/>
              </a:pPr>
              <a:t>6/24/2016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427BE0-671F-4B48-9125-093BB6242D5C}" type="slidenum">
              <a:rPr lang="en-US" altLang="en-US"/>
              <a:pPr/>
              <a:t>‹#›</a:t>
            </a:fld>
            <a:endParaRPr lang="en-US" altLang="en-US"/>
          </a:p>
        </p:txBody>
      </p:sp>
    </p:spTree>
    <p:extLst>
      <p:ext uri="{BB962C8B-B14F-4D97-AF65-F5344CB8AC3E}">
        <p14:creationId xmlns:p14="http://schemas.microsoft.com/office/powerpoint/2010/main" val="423078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C27E9F-F9EA-448B-8834-9A108BBD665A}" type="datetimeFigureOut">
              <a:rPr lang="en-US"/>
              <a:pPr>
                <a:defRPr/>
              </a:pPr>
              <a:t>6/24/2016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BEBB73F-C67F-4841-BBE2-AA4D8B3AFCF6}" type="slidenum">
              <a:rPr lang="en-US" altLang="en-US"/>
              <a:pPr/>
              <a:t>‹#›</a:t>
            </a:fld>
            <a:endParaRPr lang="en-US" altLang="en-US"/>
          </a:p>
        </p:txBody>
      </p:sp>
    </p:spTree>
    <p:extLst>
      <p:ext uri="{BB962C8B-B14F-4D97-AF65-F5344CB8AC3E}">
        <p14:creationId xmlns:p14="http://schemas.microsoft.com/office/powerpoint/2010/main" val="287851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A429B9-28C3-48CE-B2F5-F50CB8213699}" type="datetimeFigureOut">
              <a:rPr lang="en-US"/>
              <a:pPr>
                <a:defRPr/>
              </a:pPr>
              <a:t>6/24/2016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2B4029-B0AF-4396-9E46-7EE223FE6C15}" type="slidenum">
              <a:rPr lang="en-US" altLang="en-US"/>
              <a:pPr/>
              <a:t>‹#›</a:t>
            </a:fld>
            <a:endParaRPr lang="en-US" altLang="en-US"/>
          </a:p>
        </p:txBody>
      </p:sp>
    </p:spTree>
    <p:extLst>
      <p:ext uri="{BB962C8B-B14F-4D97-AF65-F5344CB8AC3E}">
        <p14:creationId xmlns:p14="http://schemas.microsoft.com/office/powerpoint/2010/main" val="191198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4C0CA9-F25D-4130-A070-03BBF5CC290E}" type="datetimeFigureOut">
              <a:rPr lang="en-US"/>
              <a:pPr>
                <a:defRPr/>
              </a:pPr>
              <a:t>6/24/2016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719AB8-669A-4D8F-B0B5-FD0CE8727BA2}" type="slidenum">
              <a:rPr lang="en-US" altLang="en-US"/>
              <a:pPr/>
              <a:t>‹#›</a:t>
            </a:fld>
            <a:endParaRPr lang="en-US" altLang="en-US"/>
          </a:p>
        </p:txBody>
      </p:sp>
    </p:spTree>
    <p:extLst>
      <p:ext uri="{BB962C8B-B14F-4D97-AF65-F5344CB8AC3E}">
        <p14:creationId xmlns:p14="http://schemas.microsoft.com/office/powerpoint/2010/main" val="78265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85919-F87A-4EF3-9E15-4DA6201B0677}" type="datetimeFigureOut">
              <a:rPr lang="en-US"/>
              <a:pPr>
                <a:defRPr/>
              </a:pPr>
              <a:t>6/24/2016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7F1D4BD-0E71-49EC-9EDF-A7F9C596CB42}" type="slidenum">
              <a:rPr lang="en-US" altLang="en-US"/>
              <a:pPr/>
              <a:t>‹#›</a:t>
            </a:fld>
            <a:endParaRPr lang="en-US" altLang="en-US"/>
          </a:p>
        </p:txBody>
      </p:sp>
    </p:spTree>
    <p:extLst>
      <p:ext uri="{BB962C8B-B14F-4D97-AF65-F5344CB8AC3E}">
        <p14:creationId xmlns:p14="http://schemas.microsoft.com/office/powerpoint/2010/main" val="111937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A0B36-DAF6-4EF1-829F-2E320C750B17}" type="datetimeFigureOut">
              <a:rPr lang="en-US"/>
              <a:pPr>
                <a:defRPr/>
              </a:pPr>
              <a:t>6/24/2016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2DF2A8-63A0-4A7F-B33D-61CBD7C43083}" type="slidenum">
              <a:rPr lang="en-US" altLang="en-US"/>
              <a:pPr/>
              <a:t>‹#›</a:t>
            </a:fld>
            <a:endParaRPr lang="en-US" altLang="en-US"/>
          </a:p>
        </p:txBody>
      </p:sp>
    </p:spTree>
    <p:extLst>
      <p:ext uri="{BB962C8B-B14F-4D97-AF65-F5344CB8AC3E}">
        <p14:creationId xmlns:p14="http://schemas.microsoft.com/office/powerpoint/2010/main" val="333515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A6AC5A4-CC5C-4E5A-BBC3-7CCB24C2D463}" type="datetimeFigureOut">
              <a:rPr lang="en-US"/>
              <a:pPr>
                <a:defRPr/>
              </a:pPr>
              <a:t>6/24/2016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C725248-7D9D-43EC-8B75-541F2998A2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search?q=species+area+relationship&amp;ie=UTF-8&amp;oe=UTF-8"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figure_20_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4770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533400" y="3810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rgbClr val="FF0000"/>
                </a:solidFill>
                <a:latin typeface="Arial" panose="020B0604020202020204" pitchFamily="34" charset="0"/>
              </a:rPr>
              <a:t>BIODIVERSITY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4154488"/>
          </a:xfrm>
          <a:prstGeom prst="rect">
            <a:avLst/>
          </a:prstGeom>
          <a:noFill/>
          <a:ln w="9525">
            <a:noFill/>
            <a:miter lim="800000"/>
            <a:headEnd/>
            <a:tailEnd/>
          </a:ln>
        </p:spPr>
        <p:txBody>
          <a:bodyPr>
            <a:spAutoFit/>
          </a:bodyPr>
          <a:lstStyle/>
          <a:p>
            <a:pPr>
              <a:spcBef>
                <a:spcPct val="50000"/>
              </a:spcBef>
              <a:defRPr/>
            </a:pPr>
            <a:r>
              <a:rPr lang="en-US" sz="2400" b="1" dirty="0">
                <a:solidFill>
                  <a:srgbClr val="FF0000"/>
                </a:solidFill>
                <a:latin typeface="+mn-lt"/>
                <a:cs typeface="+mn-cs"/>
              </a:rPr>
              <a:t>Community Ecology</a:t>
            </a:r>
          </a:p>
          <a:p>
            <a:pPr>
              <a:spcBef>
                <a:spcPct val="50000"/>
              </a:spcBef>
              <a:defRPr/>
            </a:pPr>
            <a:r>
              <a:rPr lang="en-US" sz="2000" b="1" dirty="0">
                <a:solidFill>
                  <a:srgbClr val="7030A0"/>
                </a:solidFill>
                <a:latin typeface="+mn-lt"/>
                <a:cs typeface="+mn-cs"/>
              </a:rPr>
              <a:t>I. Introduction</a:t>
            </a:r>
          </a:p>
          <a:p>
            <a:pPr>
              <a:spcBef>
                <a:spcPct val="50000"/>
              </a:spcBef>
              <a:defRPr/>
            </a:pPr>
            <a:r>
              <a:rPr lang="en-US" sz="2000" b="1" dirty="0">
                <a:solidFill>
                  <a:srgbClr val="7030A0"/>
                </a:solidFill>
                <a:latin typeface="+mn-lt"/>
                <a:cs typeface="+mn-cs"/>
              </a:rPr>
              <a:t>II. Multispecies Interactions with a </a:t>
            </a:r>
            <a:r>
              <a:rPr lang="en-US" sz="2000" b="1" dirty="0" err="1">
                <a:solidFill>
                  <a:srgbClr val="7030A0"/>
                </a:solidFill>
                <a:latin typeface="+mn-lt"/>
                <a:cs typeface="+mn-cs"/>
              </a:rPr>
              <a:t>Trophic</a:t>
            </a:r>
            <a:r>
              <a:rPr lang="en-US" sz="2000" b="1" dirty="0">
                <a:solidFill>
                  <a:srgbClr val="7030A0"/>
                </a:solidFill>
                <a:latin typeface="+mn-lt"/>
                <a:cs typeface="+mn-cs"/>
              </a:rPr>
              <a:t> Level</a:t>
            </a:r>
          </a:p>
          <a:p>
            <a:pPr>
              <a:spcBef>
                <a:spcPct val="50000"/>
              </a:spcBef>
              <a:defRPr/>
            </a:pPr>
            <a:r>
              <a:rPr lang="en-US" sz="2000" b="1" dirty="0">
                <a:solidFill>
                  <a:srgbClr val="7030A0"/>
                </a:solidFill>
                <a:latin typeface="+mn-lt"/>
                <a:cs typeface="+mn-cs"/>
              </a:rPr>
              <a:t>III. Multispecies Interactions across </a:t>
            </a:r>
            <a:r>
              <a:rPr lang="en-US" sz="2000" b="1" dirty="0" err="1">
                <a:solidFill>
                  <a:srgbClr val="7030A0"/>
                </a:solidFill>
                <a:latin typeface="+mn-lt"/>
                <a:cs typeface="+mn-cs"/>
              </a:rPr>
              <a:t>Trophic</a:t>
            </a:r>
            <a:r>
              <a:rPr lang="en-US" sz="2000" b="1" dirty="0">
                <a:solidFill>
                  <a:srgbClr val="7030A0"/>
                </a:solidFill>
                <a:latin typeface="+mn-lt"/>
                <a:cs typeface="+mn-cs"/>
              </a:rPr>
              <a:t> Levels</a:t>
            </a:r>
          </a:p>
          <a:p>
            <a:pPr>
              <a:spcBef>
                <a:spcPct val="50000"/>
              </a:spcBef>
              <a:defRPr/>
            </a:pPr>
            <a:r>
              <a:rPr lang="en-US" sz="2000" b="1" dirty="0">
                <a:solidFill>
                  <a:srgbClr val="7030A0"/>
                </a:solidFill>
                <a:latin typeface="+mn-lt"/>
                <a:cs typeface="+mn-cs"/>
              </a:rPr>
              <a:t>IV. Succession</a:t>
            </a:r>
          </a:p>
          <a:p>
            <a:pPr>
              <a:spcBef>
                <a:spcPct val="50000"/>
              </a:spcBef>
              <a:defRPr/>
            </a:pPr>
            <a:r>
              <a:rPr lang="en-US" sz="2000" b="1" dirty="0">
                <a:solidFill>
                  <a:srgbClr val="FF0000"/>
                </a:solidFill>
                <a:latin typeface="+mn-lt"/>
                <a:cs typeface="+mn-cs"/>
              </a:rPr>
              <a:t>V. Biodiversity: Patterns and Processes</a:t>
            </a:r>
          </a:p>
          <a:p>
            <a:pPr marL="457200" indent="-457200">
              <a:spcBef>
                <a:spcPct val="50000"/>
              </a:spcBef>
              <a:buFontTx/>
              <a:buAutoNum type="alphaUcPeriod"/>
              <a:defRPr/>
            </a:pPr>
            <a:r>
              <a:rPr lang="en-US" sz="2000" b="1" dirty="0">
                <a:solidFill>
                  <a:srgbClr val="7030A0"/>
                </a:solidFill>
                <a:latin typeface="+mn-lt"/>
                <a:cs typeface="+mn-cs"/>
              </a:rPr>
              <a:t>The Species-Area Relationship</a:t>
            </a:r>
          </a:p>
          <a:p>
            <a:pPr marL="457200" indent="-457200">
              <a:spcBef>
                <a:spcPct val="50000"/>
              </a:spcBef>
              <a:defRPr/>
            </a:pPr>
            <a:r>
              <a:rPr lang="en-US" sz="2000" b="1" dirty="0">
                <a:solidFill>
                  <a:srgbClr val="00B0F0"/>
                </a:solidFill>
                <a:latin typeface="+mn-lt"/>
                <a:cs typeface="+mn-cs"/>
              </a:rPr>
              <a:t>	1. The pattern</a:t>
            </a:r>
          </a:p>
          <a:p>
            <a:pPr marL="457200" indent="-457200">
              <a:spcBef>
                <a:spcPct val="50000"/>
              </a:spcBef>
              <a:defRPr/>
            </a:pPr>
            <a:r>
              <a:rPr lang="en-US" sz="2000" b="1" dirty="0">
                <a:solidFill>
                  <a:srgbClr val="00B0F0"/>
                </a:solidFill>
                <a:latin typeface="+mn-lt"/>
                <a:cs typeface="+mn-cs"/>
              </a:rPr>
              <a:t>	2. The Theory of Island Biogeography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381000"/>
            <a:ext cx="792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MacArthur and Wilson (1967)</a:t>
            </a:r>
          </a:p>
          <a:p>
            <a:pPr eaLnBrk="1" hangingPunct="1">
              <a:spcBef>
                <a:spcPct val="50000"/>
              </a:spcBef>
              <a:buFontTx/>
              <a:buNone/>
            </a:pPr>
            <a:r>
              <a:rPr lang="en-US" altLang="en-US" sz="2800" b="1">
                <a:solidFill>
                  <a:srgbClr val="FF0000"/>
                </a:solidFill>
                <a:latin typeface="Arial" panose="020B0604020202020204" pitchFamily="34" charset="0"/>
              </a:rPr>
              <a:t>THEORY OF ISLAND BIOGEOGRAPHY</a:t>
            </a:r>
          </a:p>
          <a:p>
            <a:pPr eaLnBrk="1" hangingPunct="1">
              <a:spcBef>
                <a:spcPct val="50000"/>
              </a:spcBef>
              <a:buFontTx/>
              <a:buNone/>
            </a:pPr>
            <a:endParaRPr lang="en-US" altLang="en-US" sz="2800" b="1">
              <a:solidFill>
                <a:srgbClr val="FF0000"/>
              </a:solidFill>
              <a:latin typeface="Arial" panose="020B0604020202020204" pitchFamily="34" charset="0"/>
            </a:endParaRPr>
          </a:p>
        </p:txBody>
      </p:sp>
      <p:pic>
        <p:nvPicPr>
          <p:cNvPr id="13315" name="Picture 3" descr="211_auth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76550"/>
            <a:ext cx="17145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4800600" y="3352800"/>
            <a:ext cx="3352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C0504D"/>
                </a:solidFill>
                <a:latin typeface="Arial" panose="020B0604020202020204" pitchFamily="34" charset="0"/>
              </a:rPr>
              <a:t>Edward O. Wilson</a:t>
            </a:r>
          </a:p>
          <a:p>
            <a:pPr eaLnBrk="1" hangingPunct="1">
              <a:spcBef>
                <a:spcPct val="50000"/>
              </a:spcBef>
              <a:buFontTx/>
              <a:buNone/>
            </a:pPr>
            <a:r>
              <a:rPr lang="en-US" altLang="en-US" sz="1800" b="1">
                <a:solidFill>
                  <a:srgbClr val="C0504D"/>
                </a:solidFill>
                <a:latin typeface="Arial" panose="020B0604020202020204" pitchFamily="34" charset="0"/>
              </a:rPr>
              <a:t>Prof. Emer., Harvard</a:t>
            </a:r>
          </a:p>
        </p:txBody>
      </p:sp>
      <p:sp>
        <p:nvSpPr>
          <p:cNvPr id="13317" name="Text Box 5"/>
          <p:cNvSpPr txBox="1">
            <a:spLocks noChangeArrowheads="1"/>
          </p:cNvSpPr>
          <p:nvPr/>
        </p:nvSpPr>
        <p:spPr bwMode="auto">
          <a:xfrm>
            <a:off x="5029200" y="5334000"/>
            <a:ext cx="2133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C0504D"/>
                </a:solidFill>
                <a:latin typeface="Arial" panose="020B0604020202020204" pitchFamily="34" charset="0"/>
              </a:rPr>
              <a:t>Robert MacArthur</a:t>
            </a:r>
          </a:p>
          <a:p>
            <a:pPr eaLnBrk="1" hangingPunct="1">
              <a:spcBef>
                <a:spcPct val="50000"/>
              </a:spcBef>
              <a:buFontTx/>
              <a:buNone/>
            </a:pPr>
            <a:r>
              <a:rPr lang="en-US" altLang="en-US" sz="1800" b="1">
                <a:solidFill>
                  <a:srgbClr val="C0504D"/>
                </a:solidFill>
                <a:latin typeface="Arial" panose="020B0604020202020204" pitchFamily="34" charset="0"/>
              </a:rPr>
              <a:t>1930-1972</a:t>
            </a:r>
          </a:p>
        </p:txBody>
      </p:sp>
      <p:pic>
        <p:nvPicPr>
          <p:cNvPr id="13318" name="Picture 7" descr="MacArthur's%20%20Warbl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57600"/>
            <a:ext cx="44958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14400" y="381000"/>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MacArthur and Wilson (1967)</a:t>
            </a:r>
          </a:p>
          <a:p>
            <a:pPr eaLnBrk="1" hangingPunct="1">
              <a:spcBef>
                <a:spcPct val="50000"/>
              </a:spcBef>
              <a:buFontTx/>
              <a:buNone/>
            </a:pPr>
            <a:r>
              <a:rPr lang="en-US" altLang="en-US" sz="2800" b="1">
                <a:solidFill>
                  <a:srgbClr val="FF0000"/>
                </a:solidFill>
                <a:latin typeface="Arial" panose="020B0604020202020204" pitchFamily="34" charset="0"/>
              </a:rPr>
              <a:t>THEORY OF ISLAND BIOGEOGRAPHY</a:t>
            </a:r>
          </a:p>
          <a:p>
            <a:pPr eaLnBrk="1" hangingPunct="1">
              <a:spcBef>
                <a:spcPct val="50000"/>
              </a:spcBef>
              <a:buFontTx/>
              <a:buNone/>
            </a:pPr>
            <a:r>
              <a:rPr lang="en-US" altLang="en-US" sz="2800" b="1">
                <a:solidFill>
                  <a:srgbClr val="FF0000"/>
                </a:solidFill>
                <a:latin typeface="Arial" panose="020B0604020202020204" pitchFamily="34" charset="0"/>
              </a:rPr>
              <a:t> - Species Richness is a balance between </a:t>
            </a:r>
          </a:p>
          <a:p>
            <a:pPr eaLnBrk="1" hangingPunct="1">
              <a:spcBef>
                <a:spcPct val="50000"/>
              </a:spcBef>
              <a:buFontTx/>
              <a:buNone/>
            </a:pPr>
            <a:r>
              <a:rPr lang="en-US" altLang="en-US" sz="2800" b="1">
                <a:solidFill>
                  <a:srgbClr val="FF0000"/>
                </a:solidFill>
                <a:latin typeface="Arial" panose="020B0604020202020204" pitchFamily="34" charset="0"/>
              </a:rPr>
              <a:t>	</a:t>
            </a:r>
            <a:r>
              <a:rPr lang="en-US" altLang="en-US" sz="2800" b="1">
                <a:solidFill>
                  <a:srgbClr val="C0504D"/>
                </a:solidFill>
                <a:latin typeface="Arial" panose="020B0604020202020204" pitchFamily="34" charset="0"/>
              </a:rPr>
              <a:t>COLONIZATION (adds species)</a:t>
            </a:r>
          </a:p>
          <a:p>
            <a:pPr eaLnBrk="1" hangingPunct="1">
              <a:spcBef>
                <a:spcPct val="50000"/>
              </a:spcBef>
              <a:buFontTx/>
              <a:buNone/>
            </a:pPr>
            <a:r>
              <a:rPr lang="en-US" altLang="en-US" sz="2800" b="1">
                <a:solidFill>
                  <a:srgbClr val="C0504D"/>
                </a:solidFill>
                <a:latin typeface="Arial" panose="020B0604020202020204" pitchFamily="34" charset="0"/>
              </a:rPr>
              <a:t>			and</a:t>
            </a:r>
          </a:p>
          <a:p>
            <a:pPr eaLnBrk="1" hangingPunct="1">
              <a:spcBef>
                <a:spcPct val="50000"/>
              </a:spcBef>
              <a:buFontTx/>
              <a:buNone/>
            </a:pPr>
            <a:r>
              <a:rPr lang="en-US" altLang="en-US" sz="2800" b="1">
                <a:solidFill>
                  <a:srgbClr val="C0504D"/>
                </a:solidFill>
                <a:latin typeface="Arial" panose="020B0604020202020204" pitchFamily="34" charset="0"/>
              </a:rPr>
              <a:t>	EXTINCTION (subtracts species)</a:t>
            </a:r>
          </a:p>
          <a:p>
            <a:pPr eaLnBrk="1" hangingPunct="1">
              <a:spcBef>
                <a:spcPct val="50000"/>
              </a:spcBef>
              <a:buFontTx/>
              <a:buNone/>
            </a:pPr>
            <a:endParaRPr lang="en-US" altLang="en-US" sz="2800" b="1">
              <a:solidFill>
                <a:srgbClr val="C0504D"/>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381000"/>
            <a:ext cx="792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Colonization Increases with Area</a:t>
            </a:r>
          </a:p>
          <a:p>
            <a:pPr eaLnBrk="1" hangingPunct="1">
              <a:spcBef>
                <a:spcPct val="50000"/>
              </a:spcBef>
              <a:buFontTx/>
              <a:buNone/>
            </a:pPr>
            <a:r>
              <a:rPr lang="en-US" altLang="en-US" sz="2800" b="1">
                <a:solidFill>
                  <a:srgbClr val="FF0000"/>
                </a:solidFill>
                <a:latin typeface="Arial" panose="020B0604020202020204" pitchFamily="34" charset="0"/>
              </a:rPr>
              <a:t>	 - larger target</a:t>
            </a:r>
          </a:p>
          <a:p>
            <a:pPr eaLnBrk="1" hangingPunct="1">
              <a:spcBef>
                <a:spcPct val="50000"/>
              </a:spcBef>
              <a:buFontTx/>
              <a:buNone/>
            </a:pPr>
            <a:r>
              <a:rPr lang="en-US" altLang="en-US" sz="2800" b="1">
                <a:solidFill>
                  <a:srgbClr val="FF0000"/>
                </a:solidFill>
                <a:latin typeface="Arial" panose="020B0604020202020204" pitchFamily="34" charset="0"/>
              </a:rPr>
              <a:t>	 - more habitats</a:t>
            </a:r>
          </a:p>
        </p:txBody>
      </p:sp>
      <p:sp>
        <p:nvSpPr>
          <p:cNvPr id="15363" name="Rectangle 3"/>
          <p:cNvSpPr>
            <a:spLocks noChangeArrowheads="1"/>
          </p:cNvSpPr>
          <p:nvPr/>
        </p:nvSpPr>
        <p:spPr bwMode="auto">
          <a:xfrm>
            <a:off x="457200" y="3048000"/>
            <a:ext cx="3886200" cy="34290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15364" name="Text Box 4"/>
          <p:cNvSpPr txBox="1">
            <a:spLocks noChangeArrowheads="1"/>
          </p:cNvSpPr>
          <p:nvPr/>
        </p:nvSpPr>
        <p:spPr bwMode="auto">
          <a:xfrm>
            <a:off x="1600200" y="4343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rPr>
              <a:t>Mainland</a:t>
            </a:r>
          </a:p>
        </p:txBody>
      </p:sp>
      <p:sp>
        <p:nvSpPr>
          <p:cNvPr id="15365" name="Oval 5"/>
          <p:cNvSpPr>
            <a:spLocks noChangeArrowheads="1"/>
          </p:cNvSpPr>
          <p:nvPr/>
        </p:nvSpPr>
        <p:spPr bwMode="auto">
          <a:xfrm>
            <a:off x="5943600" y="3124200"/>
            <a:ext cx="1524000" cy="1447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15366" name="Oval 6"/>
          <p:cNvSpPr>
            <a:spLocks noChangeArrowheads="1"/>
          </p:cNvSpPr>
          <p:nvPr/>
        </p:nvSpPr>
        <p:spPr bwMode="auto">
          <a:xfrm>
            <a:off x="6248400" y="5715000"/>
            <a:ext cx="5334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15367" name="Line 7"/>
          <p:cNvSpPr>
            <a:spLocks noChangeShapeType="1"/>
          </p:cNvSpPr>
          <p:nvPr/>
        </p:nvSpPr>
        <p:spPr bwMode="auto">
          <a:xfrm>
            <a:off x="4495800" y="59436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a:off x="4495800" y="37338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a:off x="4495800" y="41910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a:off x="4495800" y="45720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Line 11"/>
          <p:cNvSpPr>
            <a:spLocks noChangeShapeType="1"/>
          </p:cNvSpPr>
          <p:nvPr/>
        </p:nvSpPr>
        <p:spPr bwMode="auto">
          <a:xfrm>
            <a:off x="4495800" y="50292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Line 12"/>
          <p:cNvSpPr>
            <a:spLocks noChangeShapeType="1"/>
          </p:cNvSpPr>
          <p:nvPr/>
        </p:nvSpPr>
        <p:spPr bwMode="auto">
          <a:xfrm>
            <a:off x="4495800" y="54864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13"/>
          <p:cNvSpPr>
            <a:spLocks noChangeShapeType="1"/>
          </p:cNvSpPr>
          <p:nvPr/>
        </p:nvSpPr>
        <p:spPr bwMode="auto">
          <a:xfrm>
            <a:off x="4495800" y="33528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4"/>
          <p:cNvSpPr>
            <a:spLocks noChangeShapeType="1"/>
          </p:cNvSpPr>
          <p:nvPr/>
        </p:nvSpPr>
        <p:spPr bwMode="auto">
          <a:xfrm>
            <a:off x="4495800" y="29718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5"/>
          <p:cNvSpPr>
            <a:spLocks noChangeShapeType="1"/>
          </p:cNvSpPr>
          <p:nvPr/>
        </p:nvSpPr>
        <p:spPr bwMode="auto">
          <a:xfrm>
            <a:off x="4495800" y="63246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14400" y="381000"/>
            <a:ext cx="7924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confirmation: greater immigration rate on larger islands</a:t>
            </a:r>
            <a:r>
              <a:rPr lang="en-US" altLang="en-US" sz="1800" b="1">
                <a:solidFill>
                  <a:srgbClr val="000000"/>
                </a:solidFill>
                <a:latin typeface="Arial" panose="020B0604020202020204" pitchFamily="34" charset="0"/>
              </a:rPr>
              <a:t/>
            </a:r>
            <a:br>
              <a:rPr lang="en-US" altLang="en-US" sz="1800" b="1">
                <a:solidFill>
                  <a:srgbClr val="000000"/>
                </a:solidFill>
                <a:latin typeface="Arial" panose="020B0604020202020204" pitchFamily="34" charset="0"/>
              </a:rPr>
            </a:br>
            <a:endParaRPr lang="en-US" altLang="en-US" sz="1800" b="1">
              <a:solidFill>
                <a:srgbClr val="000000"/>
              </a:solidFill>
              <a:latin typeface="Arial" panose="020B0604020202020204" pitchFamily="34" charset="0"/>
            </a:endParaRPr>
          </a:p>
        </p:txBody>
      </p:sp>
      <p:pic>
        <p:nvPicPr>
          <p:cNvPr id="16387" name="Picture 3" descr="islbg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239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381000"/>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Colonization Increases with Area</a:t>
            </a:r>
          </a:p>
          <a:p>
            <a:pPr eaLnBrk="1" hangingPunct="1">
              <a:spcBef>
                <a:spcPct val="50000"/>
              </a:spcBef>
              <a:buFontTx/>
              <a:buNone/>
            </a:pPr>
            <a:r>
              <a:rPr lang="en-US" altLang="en-US" sz="2800" b="1">
                <a:solidFill>
                  <a:srgbClr val="FF0000"/>
                </a:solidFill>
                <a:latin typeface="Arial" panose="020B0604020202020204" pitchFamily="34" charset="0"/>
              </a:rPr>
              <a:t>	 - larger target</a:t>
            </a:r>
          </a:p>
          <a:p>
            <a:pPr eaLnBrk="1" hangingPunct="1">
              <a:spcBef>
                <a:spcPct val="50000"/>
              </a:spcBef>
              <a:buFontTx/>
              <a:buNone/>
            </a:pPr>
            <a:r>
              <a:rPr lang="en-US" altLang="en-US" sz="2800" b="1">
                <a:solidFill>
                  <a:srgbClr val="FF0000"/>
                </a:solidFill>
                <a:latin typeface="Arial" panose="020B0604020202020204" pitchFamily="34" charset="0"/>
              </a:rPr>
              <a:t>	 - more habitats</a:t>
            </a:r>
          </a:p>
          <a:p>
            <a:pPr eaLnBrk="1" hangingPunct="1">
              <a:spcBef>
                <a:spcPct val="50000"/>
              </a:spcBef>
              <a:buFontTx/>
              <a:buNone/>
            </a:pPr>
            <a:endParaRPr lang="en-US" altLang="en-US" sz="2800" b="1">
              <a:solidFill>
                <a:srgbClr val="FF0000"/>
              </a:solidFill>
              <a:latin typeface="Arial" panose="020B0604020202020204" pitchFamily="34" charset="0"/>
            </a:endParaRPr>
          </a:p>
        </p:txBody>
      </p:sp>
      <p:pic>
        <p:nvPicPr>
          <p:cNvPr id="17411" name="Picture 7" descr="Attempted protection of barrier island Aerial photo of small island with extensive protection barrier, showing continued erosion and movement of sand                       sea level rise overwash coastal erosion coastal processes geomorphology clear hurricane coastal Louisi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124200"/>
            <a:ext cx="43910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A new black sand beach on the Big Island of 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40386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381000"/>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Colonization Increases with Area</a:t>
            </a:r>
          </a:p>
          <a:p>
            <a:pPr eaLnBrk="1" hangingPunct="1">
              <a:spcBef>
                <a:spcPct val="50000"/>
              </a:spcBef>
              <a:buFontTx/>
              <a:buNone/>
            </a:pPr>
            <a:r>
              <a:rPr lang="en-US" altLang="en-US" sz="2800" b="1">
                <a:solidFill>
                  <a:srgbClr val="FF0000"/>
                </a:solidFill>
                <a:latin typeface="Arial" panose="020B0604020202020204" pitchFamily="34" charset="0"/>
              </a:rPr>
              <a:t>	 - larger target</a:t>
            </a:r>
          </a:p>
          <a:p>
            <a:pPr eaLnBrk="1" hangingPunct="1">
              <a:spcBef>
                <a:spcPct val="50000"/>
              </a:spcBef>
              <a:buFontTx/>
              <a:buNone/>
            </a:pPr>
            <a:r>
              <a:rPr lang="en-US" altLang="en-US" sz="2800" b="1">
                <a:solidFill>
                  <a:srgbClr val="FF0000"/>
                </a:solidFill>
                <a:latin typeface="Arial" panose="020B0604020202020204" pitchFamily="34" charset="0"/>
              </a:rPr>
              <a:t>	 - more habitats (except very small)</a:t>
            </a:r>
          </a:p>
          <a:p>
            <a:pPr eaLnBrk="1" hangingPunct="1">
              <a:spcBef>
                <a:spcPct val="50000"/>
              </a:spcBef>
              <a:buFontTx/>
              <a:buNone/>
            </a:pPr>
            <a:endParaRPr lang="en-US" altLang="en-US" sz="2800" b="1">
              <a:solidFill>
                <a:srgbClr val="FF0000"/>
              </a:solidFill>
              <a:latin typeface="Arial" panose="020B0604020202020204" pitchFamily="34" charset="0"/>
            </a:endParaRPr>
          </a:p>
        </p:txBody>
      </p:sp>
      <p:pic>
        <p:nvPicPr>
          <p:cNvPr id="18435" name="Picture 3" descr="islbg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95600"/>
            <a:ext cx="5334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838200" y="3733800"/>
            <a:ext cx="2133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Niering, W.A. 1963. Terrestrial ecology of Kapingamarangi Atoll, Caroline Islands. Ecological Monographs 33:131-160.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14400" y="3810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C0504D"/>
                </a:solidFill>
                <a:latin typeface="Arial" panose="020B0604020202020204" pitchFamily="34" charset="0"/>
              </a:rPr>
              <a:t>- Colonization Increases with Area</a:t>
            </a:r>
          </a:p>
          <a:p>
            <a:pPr eaLnBrk="1" hangingPunct="1">
              <a:spcBef>
                <a:spcPct val="50000"/>
              </a:spcBef>
              <a:buFontTx/>
              <a:buNone/>
            </a:pPr>
            <a:r>
              <a:rPr lang="en-US" altLang="en-US" sz="2800" b="1">
                <a:solidFill>
                  <a:srgbClr val="C0504D"/>
                </a:solidFill>
                <a:latin typeface="Arial" panose="020B0604020202020204" pitchFamily="34" charset="0"/>
              </a:rPr>
              <a:t>	 - larger target</a:t>
            </a:r>
          </a:p>
          <a:p>
            <a:pPr eaLnBrk="1" hangingPunct="1">
              <a:spcBef>
                <a:spcPct val="50000"/>
              </a:spcBef>
              <a:buFontTx/>
              <a:buNone/>
            </a:pPr>
            <a:r>
              <a:rPr lang="en-US" altLang="en-US" sz="2800" b="1">
                <a:solidFill>
                  <a:srgbClr val="C0504D"/>
                </a:solidFill>
                <a:latin typeface="Arial" panose="020B0604020202020204" pitchFamily="34" charset="0"/>
              </a:rPr>
              <a:t>	 - more habitats</a:t>
            </a:r>
          </a:p>
          <a:p>
            <a:pPr eaLnBrk="1" hangingPunct="1">
              <a:spcBef>
                <a:spcPct val="50000"/>
              </a:spcBef>
              <a:buFontTx/>
              <a:buNone/>
            </a:pPr>
            <a:r>
              <a:rPr lang="en-US" altLang="en-US" sz="2800" b="1">
                <a:solidFill>
                  <a:srgbClr val="FF0000"/>
                </a:solidFill>
                <a:latin typeface="Arial" panose="020B0604020202020204" pitchFamily="34" charset="0"/>
              </a:rPr>
              <a:t> - Extinction Decreases with Area</a:t>
            </a:r>
          </a:p>
          <a:p>
            <a:pPr eaLnBrk="1" hangingPunct="1">
              <a:spcBef>
                <a:spcPct val="50000"/>
              </a:spcBef>
              <a:buFontTx/>
              <a:buNone/>
            </a:pPr>
            <a:r>
              <a:rPr lang="en-US" altLang="en-US" sz="2800" b="1">
                <a:solidFill>
                  <a:srgbClr val="FF0000"/>
                </a:solidFill>
                <a:latin typeface="Arial" panose="020B0604020202020204" pitchFamily="34" charset="0"/>
              </a:rPr>
              <a:t>	 - more food means larger populations that are less likely to bounce to a size of "0" (extinction)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figure_20_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3550"/>
            <a:ext cx="85344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
          <p:cNvSpPr>
            <a:spLocks noChangeShapeType="1"/>
          </p:cNvSpPr>
          <p:nvPr/>
        </p:nvSpPr>
        <p:spPr bwMode="auto">
          <a:xfrm>
            <a:off x="838200" y="1447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1" name="Line 4"/>
          <p:cNvSpPr>
            <a:spLocks noChangeShapeType="1"/>
          </p:cNvSpPr>
          <p:nvPr/>
        </p:nvSpPr>
        <p:spPr bwMode="auto">
          <a:xfrm>
            <a:off x="609600" y="5791200"/>
            <a:ext cx="784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Text Box 5"/>
          <p:cNvSpPr txBox="1">
            <a:spLocks noChangeArrowheads="1"/>
          </p:cNvSpPr>
          <p:nvPr/>
        </p:nvSpPr>
        <p:spPr bwMode="auto">
          <a:xfrm rot="-5400000">
            <a:off x="-654843" y="2864643"/>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RATE</a:t>
            </a:r>
          </a:p>
        </p:txBody>
      </p:sp>
      <p:sp>
        <p:nvSpPr>
          <p:cNvPr id="22533" name="Text Box 6"/>
          <p:cNvSpPr txBox="1">
            <a:spLocks noChangeArrowheads="1"/>
          </p:cNvSpPr>
          <p:nvPr/>
        </p:nvSpPr>
        <p:spPr bwMode="auto">
          <a:xfrm>
            <a:off x="4419600" y="6248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species richness</a:t>
            </a:r>
          </a:p>
        </p:txBody>
      </p:sp>
      <p:sp>
        <p:nvSpPr>
          <p:cNvPr id="22534" name="Line 7"/>
          <p:cNvSpPr>
            <a:spLocks noChangeShapeType="1"/>
          </p:cNvSpPr>
          <p:nvPr/>
        </p:nvSpPr>
        <p:spPr bwMode="auto">
          <a:xfrm>
            <a:off x="1066800" y="2514600"/>
            <a:ext cx="3886200" cy="2971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8"/>
          <p:cNvSpPr>
            <a:spLocks noChangeShapeType="1"/>
          </p:cNvSpPr>
          <p:nvPr/>
        </p:nvSpPr>
        <p:spPr bwMode="auto">
          <a:xfrm flipV="1">
            <a:off x="1143000" y="3657600"/>
            <a:ext cx="7239000" cy="1752600"/>
          </a:xfrm>
          <a:prstGeom prst="line">
            <a:avLst/>
          </a:prstGeom>
          <a:noFill/>
          <a:ln w="571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Text Box 9"/>
          <p:cNvSpPr txBox="1">
            <a:spLocks noChangeArrowheads="1"/>
          </p:cNvSpPr>
          <p:nvPr/>
        </p:nvSpPr>
        <p:spPr bwMode="auto">
          <a:xfrm>
            <a:off x="990600" y="3581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COL - small</a:t>
            </a:r>
          </a:p>
        </p:txBody>
      </p:sp>
      <p:sp>
        <p:nvSpPr>
          <p:cNvPr id="22537" name="Text Box 10"/>
          <p:cNvSpPr txBox="1">
            <a:spLocks noChangeArrowheads="1"/>
          </p:cNvSpPr>
          <p:nvPr/>
        </p:nvSpPr>
        <p:spPr bwMode="auto">
          <a:xfrm>
            <a:off x="6858000" y="3276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EXT - small</a:t>
            </a:r>
          </a:p>
        </p:txBody>
      </p:sp>
      <p:sp>
        <p:nvSpPr>
          <p:cNvPr id="22538" name="Line 11"/>
          <p:cNvSpPr>
            <a:spLocks noChangeShapeType="1"/>
          </p:cNvSpPr>
          <p:nvPr/>
        </p:nvSpPr>
        <p:spPr bwMode="auto">
          <a:xfrm>
            <a:off x="3962400" y="4724400"/>
            <a:ext cx="0" cy="1219200"/>
          </a:xfrm>
          <a:prstGeom prst="line">
            <a:avLst/>
          </a:prstGeom>
          <a:noFill/>
          <a:ln w="76200">
            <a:solidFill>
              <a:srgbClr val="4AA53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2"/>
          <p:cNvSpPr>
            <a:spLocks noChangeShapeType="1"/>
          </p:cNvSpPr>
          <p:nvPr/>
        </p:nvSpPr>
        <p:spPr bwMode="auto">
          <a:xfrm>
            <a:off x="1143000" y="2362200"/>
            <a:ext cx="7162800" cy="312420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3"/>
          <p:cNvSpPr>
            <a:spLocks noChangeShapeType="1"/>
          </p:cNvSpPr>
          <p:nvPr/>
        </p:nvSpPr>
        <p:spPr bwMode="auto">
          <a:xfrm flipV="1">
            <a:off x="1219200" y="4572000"/>
            <a:ext cx="7162800" cy="914400"/>
          </a:xfrm>
          <a:prstGeom prst="line">
            <a:avLst/>
          </a:prstGeom>
          <a:noFill/>
          <a:ln w="57150">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Text Box 14"/>
          <p:cNvSpPr txBox="1">
            <a:spLocks noChangeArrowheads="1"/>
          </p:cNvSpPr>
          <p:nvPr/>
        </p:nvSpPr>
        <p:spPr bwMode="auto">
          <a:xfrm>
            <a:off x="1828800" y="2209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70C0"/>
                </a:solidFill>
                <a:latin typeface="Arial" panose="020B0604020202020204" pitchFamily="34" charset="0"/>
              </a:rPr>
              <a:t>COL - large</a:t>
            </a:r>
          </a:p>
        </p:txBody>
      </p:sp>
      <p:sp>
        <p:nvSpPr>
          <p:cNvPr id="22542" name="Text Box 15"/>
          <p:cNvSpPr txBox="1">
            <a:spLocks noChangeArrowheads="1"/>
          </p:cNvSpPr>
          <p:nvPr/>
        </p:nvSpPr>
        <p:spPr bwMode="auto">
          <a:xfrm>
            <a:off x="7010400" y="4114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70C0"/>
                </a:solidFill>
                <a:latin typeface="Arial" panose="020B0604020202020204" pitchFamily="34" charset="0"/>
              </a:rPr>
              <a:t>EXT - large</a:t>
            </a:r>
          </a:p>
        </p:txBody>
      </p:sp>
      <p:sp>
        <p:nvSpPr>
          <p:cNvPr id="22543" name="Text Box 16"/>
          <p:cNvSpPr txBox="1">
            <a:spLocks noChangeArrowheads="1"/>
          </p:cNvSpPr>
          <p:nvPr/>
        </p:nvSpPr>
        <p:spPr bwMode="auto">
          <a:xfrm>
            <a:off x="3505200" y="6019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SMALL</a:t>
            </a:r>
          </a:p>
        </p:txBody>
      </p:sp>
      <p:sp>
        <p:nvSpPr>
          <p:cNvPr id="22544" name="Line 17"/>
          <p:cNvSpPr>
            <a:spLocks noChangeShapeType="1"/>
          </p:cNvSpPr>
          <p:nvPr/>
        </p:nvSpPr>
        <p:spPr bwMode="auto">
          <a:xfrm>
            <a:off x="6705600" y="4800600"/>
            <a:ext cx="0" cy="1219200"/>
          </a:xfrm>
          <a:prstGeom prst="line">
            <a:avLst/>
          </a:prstGeom>
          <a:noFill/>
          <a:ln w="76200">
            <a:solidFill>
              <a:srgbClr val="4AA53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Text Box 18"/>
          <p:cNvSpPr txBox="1">
            <a:spLocks noChangeArrowheads="1"/>
          </p:cNvSpPr>
          <p:nvPr/>
        </p:nvSpPr>
        <p:spPr bwMode="auto">
          <a:xfrm>
            <a:off x="6172200" y="6019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70C0"/>
                </a:solidFill>
                <a:latin typeface="Arial" panose="020B0604020202020204" pitchFamily="34" charset="0"/>
              </a:rPr>
              <a:t>LARGE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304800"/>
            <a:ext cx="8534400" cy="1846659"/>
          </a:xfrm>
          <a:prstGeom prst="rect">
            <a:avLst/>
          </a:prstGeom>
          <a:noFill/>
          <a:ln w="9525">
            <a:noFill/>
            <a:miter lim="800000"/>
            <a:headEnd/>
            <a:tailEnd/>
          </a:ln>
        </p:spPr>
        <p:txBody>
          <a:bodyPr>
            <a:spAutoFit/>
          </a:bodyPr>
          <a:lstStyle/>
          <a:p>
            <a:pPr>
              <a:spcBef>
                <a:spcPct val="50000"/>
              </a:spcBef>
              <a:defRPr/>
            </a:pPr>
            <a:r>
              <a:rPr lang="en-US" sz="2400" b="1" dirty="0">
                <a:solidFill>
                  <a:srgbClr val="FF0000"/>
                </a:solidFill>
                <a:latin typeface="+mn-lt"/>
                <a:cs typeface="+mn-cs"/>
              </a:rPr>
              <a:t>Community Ecology</a:t>
            </a:r>
          </a:p>
          <a:p>
            <a:pPr>
              <a:spcBef>
                <a:spcPct val="50000"/>
              </a:spcBef>
              <a:defRPr/>
            </a:pPr>
            <a:r>
              <a:rPr lang="en-US" sz="2000" b="1" dirty="0">
                <a:solidFill>
                  <a:srgbClr val="7030A0"/>
                </a:solidFill>
                <a:latin typeface="+mn-lt"/>
                <a:cs typeface="+mn-cs"/>
              </a:rPr>
              <a:t>I. </a:t>
            </a:r>
            <a:r>
              <a:rPr lang="en-US" sz="2000" b="1" dirty="0" smtClean="0">
                <a:solidFill>
                  <a:srgbClr val="FF0000"/>
                </a:solidFill>
                <a:latin typeface="+mn-lt"/>
                <a:cs typeface="+mn-cs"/>
              </a:rPr>
              <a:t>Patterns </a:t>
            </a:r>
            <a:r>
              <a:rPr lang="en-US" sz="2000" b="1" dirty="0">
                <a:solidFill>
                  <a:srgbClr val="FF0000"/>
                </a:solidFill>
                <a:latin typeface="+mn-lt"/>
                <a:cs typeface="+mn-cs"/>
              </a:rPr>
              <a:t>and Processes</a:t>
            </a:r>
          </a:p>
          <a:p>
            <a:pPr marL="457200" indent="-457200">
              <a:spcBef>
                <a:spcPct val="50000"/>
              </a:spcBef>
              <a:buFontTx/>
              <a:buAutoNum type="alphaUcPeriod"/>
              <a:defRPr/>
            </a:pPr>
            <a:r>
              <a:rPr lang="en-US" sz="2000" b="1" dirty="0">
                <a:solidFill>
                  <a:srgbClr val="FF0000"/>
                </a:solidFill>
                <a:latin typeface="+mn-lt"/>
                <a:cs typeface="+mn-cs"/>
              </a:rPr>
              <a:t>The Species-Area Relationship</a:t>
            </a:r>
          </a:p>
          <a:p>
            <a:pPr marL="914400" lvl="1" indent="-457200">
              <a:spcBef>
                <a:spcPct val="50000"/>
              </a:spcBef>
              <a:defRPr/>
            </a:pPr>
            <a:r>
              <a:rPr lang="en-US" sz="2000" b="1" dirty="0">
                <a:solidFill>
                  <a:srgbClr val="00B0F0"/>
                </a:solidFill>
                <a:latin typeface="+mn-lt"/>
                <a:cs typeface="+mn-cs"/>
              </a:rPr>
              <a:t>1. The pattern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14400" y="381000"/>
            <a:ext cx="7924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Colonization Decreases with Distance</a:t>
            </a:r>
          </a:p>
          <a:p>
            <a:pPr eaLnBrk="1" hangingPunct="1">
              <a:spcBef>
                <a:spcPct val="50000"/>
              </a:spcBef>
              <a:buFontTx/>
              <a:buNone/>
            </a:pPr>
            <a:r>
              <a:rPr lang="en-US" altLang="en-US" sz="2800" b="1">
                <a:solidFill>
                  <a:srgbClr val="FF0000"/>
                </a:solidFill>
                <a:latin typeface="Arial" panose="020B0604020202020204" pitchFamily="34" charset="0"/>
              </a:rPr>
              <a:t>	 - fewer species can reach</a:t>
            </a:r>
          </a:p>
        </p:txBody>
      </p:sp>
      <p:sp>
        <p:nvSpPr>
          <p:cNvPr id="23555" name="Rectangle 3"/>
          <p:cNvSpPr>
            <a:spLocks noChangeArrowheads="1"/>
          </p:cNvSpPr>
          <p:nvPr/>
        </p:nvSpPr>
        <p:spPr bwMode="auto">
          <a:xfrm>
            <a:off x="457200" y="3048000"/>
            <a:ext cx="3886200" cy="34290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3556" name="Text Box 4"/>
          <p:cNvSpPr txBox="1">
            <a:spLocks noChangeArrowheads="1"/>
          </p:cNvSpPr>
          <p:nvPr/>
        </p:nvSpPr>
        <p:spPr bwMode="auto">
          <a:xfrm>
            <a:off x="1600200" y="4343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rPr>
              <a:t>Mainland</a:t>
            </a:r>
          </a:p>
        </p:txBody>
      </p:sp>
      <p:sp>
        <p:nvSpPr>
          <p:cNvPr id="23557" name="Oval 5"/>
          <p:cNvSpPr>
            <a:spLocks noChangeArrowheads="1"/>
          </p:cNvSpPr>
          <p:nvPr/>
        </p:nvSpPr>
        <p:spPr bwMode="auto">
          <a:xfrm>
            <a:off x="4800600" y="3276600"/>
            <a:ext cx="838200" cy="2057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3558" name="Line 6"/>
          <p:cNvSpPr>
            <a:spLocks noChangeShapeType="1"/>
          </p:cNvSpPr>
          <p:nvPr/>
        </p:nvSpPr>
        <p:spPr bwMode="auto">
          <a:xfrm>
            <a:off x="4495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Line 7"/>
          <p:cNvSpPr>
            <a:spLocks noChangeShapeType="1"/>
          </p:cNvSpPr>
          <p:nvPr/>
        </p:nvSpPr>
        <p:spPr bwMode="auto">
          <a:xfrm>
            <a:off x="4495800" y="4343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a:off x="4495800" y="4572000"/>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a:off x="4495800" y="3886200"/>
            <a:ext cx="274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a:off x="4495800" y="4800600"/>
            <a:ext cx="281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3" name="Oval 11"/>
          <p:cNvSpPr>
            <a:spLocks noChangeArrowheads="1"/>
          </p:cNvSpPr>
          <p:nvPr/>
        </p:nvSpPr>
        <p:spPr bwMode="auto">
          <a:xfrm>
            <a:off x="7620000" y="3276600"/>
            <a:ext cx="838200" cy="2057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3564" name="Line 12"/>
          <p:cNvSpPr>
            <a:spLocks noChangeShapeType="1"/>
          </p:cNvSpPr>
          <p:nvPr/>
        </p:nvSpPr>
        <p:spPr bwMode="auto">
          <a:xfrm>
            <a:off x="4495800" y="3657600"/>
            <a:ext cx="3581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5" name="Line 13"/>
          <p:cNvSpPr>
            <a:spLocks noChangeShapeType="1"/>
          </p:cNvSpPr>
          <p:nvPr/>
        </p:nvSpPr>
        <p:spPr bwMode="auto">
          <a:xfrm>
            <a:off x="4495800" y="5029200"/>
            <a:ext cx="3581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Line 14"/>
          <p:cNvSpPr>
            <a:spLocks noChangeShapeType="1"/>
          </p:cNvSpPr>
          <p:nvPr/>
        </p:nvSpPr>
        <p:spPr bwMode="auto">
          <a:xfrm>
            <a:off x="4495800" y="4572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a:off x="4495800" y="3886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8" name="Line 16"/>
          <p:cNvSpPr>
            <a:spLocks noChangeShapeType="1"/>
          </p:cNvSpPr>
          <p:nvPr/>
        </p:nvSpPr>
        <p:spPr bwMode="auto">
          <a:xfrm>
            <a:off x="4495800" y="3657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4495800" y="4800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Line 18"/>
          <p:cNvSpPr>
            <a:spLocks noChangeShapeType="1"/>
          </p:cNvSpPr>
          <p:nvPr/>
        </p:nvSpPr>
        <p:spPr bwMode="auto">
          <a:xfrm>
            <a:off x="4495800" y="5029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NGS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30438"/>
            <a:ext cx="773430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3886200" y="23622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saturation is the % of species found on a patch of mainland that size</a:t>
            </a:r>
          </a:p>
        </p:txBody>
      </p:sp>
      <p:sp>
        <p:nvSpPr>
          <p:cNvPr id="24580" name="Text Box 2"/>
          <p:cNvSpPr txBox="1">
            <a:spLocks noChangeArrowheads="1"/>
          </p:cNvSpPr>
          <p:nvPr/>
        </p:nvSpPr>
        <p:spPr bwMode="auto">
          <a:xfrm>
            <a:off x="914400" y="381000"/>
            <a:ext cx="7924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Colonization Decreases with Distance</a:t>
            </a:r>
          </a:p>
          <a:p>
            <a:pPr eaLnBrk="1" hangingPunct="1">
              <a:spcBef>
                <a:spcPct val="50000"/>
              </a:spcBef>
              <a:buFontTx/>
              <a:buNone/>
            </a:pPr>
            <a:r>
              <a:rPr lang="en-US" altLang="en-US" sz="2800" b="1">
                <a:solidFill>
                  <a:srgbClr val="FF0000"/>
                </a:solidFill>
                <a:latin typeface="Arial" panose="020B0604020202020204" pitchFamily="34" charset="0"/>
              </a:rPr>
              <a:t>	 - fewer species can reach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14400" y="381000"/>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Extinction Increases with Distance</a:t>
            </a:r>
          </a:p>
          <a:p>
            <a:pPr eaLnBrk="1" hangingPunct="1">
              <a:spcBef>
                <a:spcPct val="50000"/>
              </a:spcBef>
              <a:buFontTx/>
              <a:buNone/>
            </a:pPr>
            <a:r>
              <a:rPr lang="en-US" altLang="en-US" sz="2800" b="1">
                <a:solidFill>
                  <a:srgbClr val="FF0000"/>
                </a:solidFill>
                <a:latin typeface="Arial" panose="020B0604020202020204" pitchFamily="34" charset="0"/>
              </a:rPr>
              <a:t>	 - recolonization less likely at distance	</a:t>
            </a:r>
          </a:p>
        </p:txBody>
      </p:sp>
      <p:sp>
        <p:nvSpPr>
          <p:cNvPr id="25603" name="Rectangle 3"/>
          <p:cNvSpPr>
            <a:spLocks noChangeArrowheads="1"/>
          </p:cNvSpPr>
          <p:nvPr/>
        </p:nvSpPr>
        <p:spPr bwMode="auto">
          <a:xfrm>
            <a:off x="457200" y="3048000"/>
            <a:ext cx="3886200" cy="34290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5604" name="Text Box 4"/>
          <p:cNvSpPr txBox="1">
            <a:spLocks noChangeArrowheads="1"/>
          </p:cNvSpPr>
          <p:nvPr/>
        </p:nvSpPr>
        <p:spPr bwMode="auto">
          <a:xfrm>
            <a:off x="1600200" y="4343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rPr>
              <a:t>Mainland</a:t>
            </a:r>
          </a:p>
        </p:txBody>
      </p:sp>
      <p:sp>
        <p:nvSpPr>
          <p:cNvPr id="25605" name="Oval 5"/>
          <p:cNvSpPr>
            <a:spLocks noChangeArrowheads="1"/>
          </p:cNvSpPr>
          <p:nvPr/>
        </p:nvSpPr>
        <p:spPr bwMode="auto">
          <a:xfrm>
            <a:off x="4800600" y="3276600"/>
            <a:ext cx="838200" cy="2057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5606" name="Line 6"/>
          <p:cNvSpPr>
            <a:spLocks noChangeShapeType="1"/>
          </p:cNvSpPr>
          <p:nvPr/>
        </p:nvSpPr>
        <p:spPr bwMode="auto">
          <a:xfrm>
            <a:off x="4495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7"/>
          <p:cNvSpPr>
            <a:spLocks noChangeShapeType="1"/>
          </p:cNvSpPr>
          <p:nvPr/>
        </p:nvSpPr>
        <p:spPr bwMode="auto">
          <a:xfrm>
            <a:off x="4495800" y="4343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auto">
          <a:xfrm>
            <a:off x="4495800" y="4572000"/>
            <a:ext cx="220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9" name="Line 9"/>
          <p:cNvSpPr>
            <a:spLocks noChangeShapeType="1"/>
          </p:cNvSpPr>
          <p:nvPr/>
        </p:nvSpPr>
        <p:spPr bwMode="auto">
          <a:xfrm>
            <a:off x="4495800" y="3886200"/>
            <a:ext cx="274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Line 10"/>
          <p:cNvSpPr>
            <a:spLocks noChangeShapeType="1"/>
          </p:cNvSpPr>
          <p:nvPr/>
        </p:nvSpPr>
        <p:spPr bwMode="auto">
          <a:xfrm>
            <a:off x="4495800" y="4800600"/>
            <a:ext cx="2819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Oval 11"/>
          <p:cNvSpPr>
            <a:spLocks noChangeArrowheads="1"/>
          </p:cNvSpPr>
          <p:nvPr/>
        </p:nvSpPr>
        <p:spPr bwMode="auto">
          <a:xfrm>
            <a:off x="7620000" y="3276600"/>
            <a:ext cx="838200" cy="2057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5612" name="Line 12"/>
          <p:cNvSpPr>
            <a:spLocks noChangeShapeType="1"/>
          </p:cNvSpPr>
          <p:nvPr/>
        </p:nvSpPr>
        <p:spPr bwMode="auto">
          <a:xfrm>
            <a:off x="4495800" y="3657600"/>
            <a:ext cx="3581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3" name="Line 13"/>
          <p:cNvSpPr>
            <a:spLocks noChangeShapeType="1"/>
          </p:cNvSpPr>
          <p:nvPr/>
        </p:nvSpPr>
        <p:spPr bwMode="auto">
          <a:xfrm>
            <a:off x="4495800" y="5029200"/>
            <a:ext cx="3581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4" name="Line 14"/>
          <p:cNvSpPr>
            <a:spLocks noChangeShapeType="1"/>
          </p:cNvSpPr>
          <p:nvPr/>
        </p:nvSpPr>
        <p:spPr bwMode="auto">
          <a:xfrm>
            <a:off x="4495800" y="4572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Line 15"/>
          <p:cNvSpPr>
            <a:spLocks noChangeShapeType="1"/>
          </p:cNvSpPr>
          <p:nvPr/>
        </p:nvSpPr>
        <p:spPr bwMode="auto">
          <a:xfrm>
            <a:off x="4495800" y="3886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6" name="Line 16"/>
          <p:cNvSpPr>
            <a:spLocks noChangeShapeType="1"/>
          </p:cNvSpPr>
          <p:nvPr/>
        </p:nvSpPr>
        <p:spPr bwMode="auto">
          <a:xfrm>
            <a:off x="4495800" y="3657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Line 17"/>
          <p:cNvSpPr>
            <a:spLocks noChangeShapeType="1"/>
          </p:cNvSpPr>
          <p:nvPr/>
        </p:nvSpPr>
        <p:spPr bwMode="auto">
          <a:xfrm>
            <a:off x="4495800" y="4800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8" name="Line 18"/>
          <p:cNvSpPr>
            <a:spLocks noChangeShapeType="1"/>
          </p:cNvSpPr>
          <p:nvPr/>
        </p:nvSpPr>
        <p:spPr bwMode="auto">
          <a:xfrm>
            <a:off x="4495800" y="5029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Text Box 19"/>
          <p:cNvSpPr txBox="1">
            <a:spLocks noChangeArrowheads="1"/>
          </p:cNvSpPr>
          <p:nvPr/>
        </p:nvSpPr>
        <p:spPr bwMode="auto">
          <a:xfrm>
            <a:off x="4495800" y="563880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"Rescue Effect"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slbg0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95600"/>
            <a:ext cx="3952875"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p:cNvSpPr txBox="1">
            <a:spLocks noChangeArrowheads="1"/>
          </p:cNvSpPr>
          <p:nvPr/>
        </p:nvSpPr>
        <p:spPr bwMode="auto">
          <a:xfrm>
            <a:off x="914400" y="381000"/>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Extinction Increases with Distance</a:t>
            </a:r>
          </a:p>
          <a:p>
            <a:pPr eaLnBrk="1" hangingPunct="1">
              <a:spcBef>
                <a:spcPct val="50000"/>
              </a:spcBef>
              <a:buFontTx/>
              <a:buNone/>
            </a:pPr>
            <a:r>
              <a:rPr lang="en-US" altLang="en-US" sz="2800" b="1">
                <a:solidFill>
                  <a:srgbClr val="FF0000"/>
                </a:solidFill>
                <a:latin typeface="Arial" panose="020B0604020202020204" pitchFamily="34" charset="0"/>
              </a:rPr>
              <a:t>	 - recolonization less likely at distance	</a:t>
            </a:r>
          </a:p>
        </p:txBody>
      </p:sp>
      <p:sp>
        <p:nvSpPr>
          <p:cNvPr id="26628" name="Text Box 7"/>
          <p:cNvSpPr txBox="1">
            <a:spLocks noChangeArrowheads="1"/>
          </p:cNvSpPr>
          <p:nvPr/>
        </p:nvSpPr>
        <p:spPr bwMode="auto">
          <a:xfrm>
            <a:off x="609600" y="3810000"/>
            <a:ext cx="35052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Wright, S.J. 1980. Density compensation in island avifaunas. Oecologia 45: 385-389.     </a:t>
            </a:r>
          </a:p>
          <a:p>
            <a:pPr eaLnBrk="1" hangingPunct="1">
              <a:spcBef>
                <a:spcPct val="50000"/>
              </a:spcBef>
              <a:buFontTx/>
              <a:buNone/>
            </a:pPr>
            <a:r>
              <a:rPr lang="en-US" altLang="en-US" sz="1800">
                <a:solidFill>
                  <a:srgbClr val="000000"/>
                </a:solidFill>
                <a:latin typeface="Arial" panose="020B0604020202020204" pitchFamily="34" charset="0"/>
              </a:rPr>
              <a:t>Wright, S. J. 1985. How isolation affects rates of turnover of species on islands. Oikos 44:331-340.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838200" y="14478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1" name="Line 4"/>
          <p:cNvSpPr>
            <a:spLocks noChangeShapeType="1"/>
          </p:cNvSpPr>
          <p:nvPr/>
        </p:nvSpPr>
        <p:spPr bwMode="auto">
          <a:xfrm>
            <a:off x="609600" y="5791200"/>
            <a:ext cx="784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Text Box 5"/>
          <p:cNvSpPr txBox="1">
            <a:spLocks noChangeArrowheads="1"/>
          </p:cNvSpPr>
          <p:nvPr/>
        </p:nvSpPr>
        <p:spPr bwMode="auto">
          <a:xfrm rot="-5400000">
            <a:off x="-654843" y="2864643"/>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RATE</a:t>
            </a:r>
          </a:p>
        </p:txBody>
      </p:sp>
      <p:sp>
        <p:nvSpPr>
          <p:cNvPr id="27653" name="Text Box 6"/>
          <p:cNvSpPr txBox="1">
            <a:spLocks noChangeArrowheads="1"/>
          </p:cNvSpPr>
          <p:nvPr/>
        </p:nvSpPr>
        <p:spPr bwMode="auto">
          <a:xfrm>
            <a:off x="4495800" y="6248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species richness</a:t>
            </a:r>
          </a:p>
        </p:txBody>
      </p:sp>
      <p:sp>
        <p:nvSpPr>
          <p:cNvPr id="27654" name="Line 7"/>
          <p:cNvSpPr>
            <a:spLocks noChangeShapeType="1"/>
          </p:cNvSpPr>
          <p:nvPr/>
        </p:nvSpPr>
        <p:spPr bwMode="auto">
          <a:xfrm>
            <a:off x="1066800" y="2514600"/>
            <a:ext cx="3886200" cy="2971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8"/>
          <p:cNvSpPr>
            <a:spLocks noChangeShapeType="1"/>
          </p:cNvSpPr>
          <p:nvPr/>
        </p:nvSpPr>
        <p:spPr bwMode="auto">
          <a:xfrm flipV="1">
            <a:off x="1143000" y="3657600"/>
            <a:ext cx="7239000" cy="1752600"/>
          </a:xfrm>
          <a:prstGeom prst="line">
            <a:avLst/>
          </a:prstGeom>
          <a:noFill/>
          <a:ln w="571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Text Box 9"/>
          <p:cNvSpPr txBox="1">
            <a:spLocks noChangeArrowheads="1"/>
          </p:cNvSpPr>
          <p:nvPr/>
        </p:nvSpPr>
        <p:spPr bwMode="auto">
          <a:xfrm>
            <a:off x="990600" y="3581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COL - far</a:t>
            </a:r>
          </a:p>
        </p:txBody>
      </p:sp>
      <p:sp>
        <p:nvSpPr>
          <p:cNvPr id="27657" name="Text Box 10"/>
          <p:cNvSpPr txBox="1">
            <a:spLocks noChangeArrowheads="1"/>
          </p:cNvSpPr>
          <p:nvPr/>
        </p:nvSpPr>
        <p:spPr bwMode="auto">
          <a:xfrm>
            <a:off x="6858000" y="3276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EXT - far</a:t>
            </a:r>
          </a:p>
        </p:txBody>
      </p:sp>
      <p:sp>
        <p:nvSpPr>
          <p:cNvPr id="27658" name="Line 11"/>
          <p:cNvSpPr>
            <a:spLocks noChangeShapeType="1"/>
          </p:cNvSpPr>
          <p:nvPr/>
        </p:nvSpPr>
        <p:spPr bwMode="auto">
          <a:xfrm>
            <a:off x="3962400" y="4724400"/>
            <a:ext cx="0" cy="1219200"/>
          </a:xfrm>
          <a:prstGeom prst="line">
            <a:avLst/>
          </a:prstGeom>
          <a:noFill/>
          <a:ln w="76200">
            <a:solidFill>
              <a:srgbClr val="4AA53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2"/>
          <p:cNvSpPr>
            <a:spLocks noChangeShapeType="1"/>
          </p:cNvSpPr>
          <p:nvPr/>
        </p:nvSpPr>
        <p:spPr bwMode="auto">
          <a:xfrm>
            <a:off x="1143000" y="2362200"/>
            <a:ext cx="7162800" cy="312420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3"/>
          <p:cNvSpPr>
            <a:spLocks noChangeShapeType="1"/>
          </p:cNvSpPr>
          <p:nvPr/>
        </p:nvSpPr>
        <p:spPr bwMode="auto">
          <a:xfrm flipV="1">
            <a:off x="1219200" y="4572000"/>
            <a:ext cx="7162800" cy="914400"/>
          </a:xfrm>
          <a:prstGeom prst="line">
            <a:avLst/>
          </a:prstGeom>
          <a:noFill/>
          <a:ln w="57150">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Text Box 14"/>
          <p:cNvSpPr txBox="1">
            <a:spLocks noChangeArrowheads="1"/>
          </p:cNvSpPr>
          <p:nvPr/>
        </p:nvSpPr>
        <p:spPr bwMode="auto">
          <a:xfrm>
            <a:off x="1828800" y="2209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70C0"/>
                </a:solidFill>
                <a:latin typeface="Arial" panose="020B0604020202020204" pitchFamily="34" charset="0"/>
              </a:rPr>
              <a:t>COL - close</a:t>
            </a:r>
          </a:p>
        </p:txBody>
      </p:sp>
      <p:sp>
        <p:nvSpPr>
          <p:cNvPr id="27662" name="Text Box 15"/>
          <p:cNvSpPr txBox="1">
            <a:spLocks noChangeArrowheads="1"/>
          </p:cNvSpPr>
          <p:nvPr/>
        </p:nvSpPr>
        <p:spPr bwMode="auto">
          <a:xfrm>
            <a:off x="7010400" y="4114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70C0"/>
                </a:solidFill>
                <a:latin typeface="Arial" panose="020B0604020202020204" pitchFamily="34" charset="0"/>
              </a:rPr>
              <a:t>EXT - close</a:t>
            </a:r>
          </a:p>
        </p:txBody>
      </p:sp>
      <p:sp>
        <p:nvSpPr>
          <p:cNvPr id="27663" name="Text Box 16"/>
          <p:cNvSpPr txBox="1">
            <a:spLocks noChangeArrowheads="1"/>
          </p:cNvSpPr>
          <p:nvPr/>
        </p:nvSpPr>
        <p:spPr bwMode="auto">
          <a:xfrm>
            <a:off x="3505200" y="6019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far</a:t>
            </a:r>
          </a:p>
        </p:txBody>
      </p:sp>
      <p:sp>
        <p:nvSpPr>
          <p:cNvPr id="27664" name="Line 17"/>
          <p:cNvSpPr>
            <a:spLocks noChangeShapeType="1"/>
          </p:cNvSpPr>
          <p:nvPr/>
        </p:nvSpPr>
        <p:spPr bwMode="auto">
          <a:xfrm>
            <a:off x="6705600" y="4800600"/>
            <a:ext cx="0" cy="1219200"/>
          </a:xfrm>
          <a:prstGeom prst="line">
            <a:avLst/>
          </a:prstGeom>
          <a:noFill/>
          <a:ln w="76200">
            <a:solidFill>
              <a:srgbClr val="4AA53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Text Box 18"/>
          <p:cNvSpPr txBox="1">
            <a:spLocks noChangeArrowheads="1"/>
          </p:cNvSpPr>
          <p:nvPr/>
        </p:nvSpPr>
        <p:spPr bwMode="auto">
          <a:xfrm>
            <a:off x="6172200" y="6019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70C0"/>
                </a:solidFill>
                <a:latin typeface="Arial" panose="020B0604020202020204" pitchFamily="34" charset="0"/>
              </a:rPr>
              <a:t>close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atalinai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8580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3175" y="373063"/>
          <a:ext cx="9140825" cy="6500812"/>
        </p:xfrm>
        <a:graphic>
          <a:graphicData uri="http://schemas.openxmlformats.org/drawingml/2006/table">
            <a:tbl>
              <a:tblPr/>
              <a:tblGrid>
                <a:gridCol w="115728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113347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1095375">
                  <a:extLst>
                    <a:ext uri="{9D8B030D-6E8A-4147-A177-3AD203B41FA5}">
                      <a16:colId xmlns:a16="http://schemas.microsoft.com/office/drawing/2014/main" val="20006"/>
                    </a:ext>
                  </a:extLst>
                </a:gridCol>
                <a:gridCol w="1012825">
                  <a:extLst>
                    <a:ext uri="{9D8B030D-6E8A-4147-A177-3AD203B41FA5}">
                      <a16:colId xmlns:a16="http://schemas.microsoft.com/office/drawing/2014/main" val="20007"/>
                    </a:ext>
                  </a:extLst>
                </a:gridCol>
                <a:gridCol w="933450">
                  <a:extLst>
                    <a:ext uri="{9D8B030D-6E8A-4147-A177-3AD203B41FA5}">
                      <a16:colId xmlns:a16="http://schemas.microsoft.com/office/drawing/2014/main" val="20008"/>
                    </a:ext>
                  </a:extLst>
                </a:gridCol>
              </a:tblGrid>
              <a:tr h="981003">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800000"/>
                          </a:solidFill>
                          <a:effectLst/>
                          <a:latin typeface="Arial" charset="0"/>
                          <a:cs typeface="Arial" charset="0"/>
                        </a:rPr>
                        <a:t>Equilbrium Island Biogeography &amp; Turnover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A52A2A"/>
                          </a:solidFill>
                          <a:effectLst/>
                          <a:latin typeface="Arial" charset="0"/>
                          <a:cs typeface="Arial" charset="0"/>
                        </a:rPr>
                        <a:t>Turnover on "Landbridge" islands (California Channel Islands) </a:t>
                      </a:r>
                      <a:endParaRPr kumimoji="0" lang="en-US" sz="1800" b="0" i="0" u="none" strike="noStrike" cap="none" normalizeH="0" baseline="0" smtClean="0">
                        <a:ln>
                          <a:noFill/>
                        </a:ln>
                        <a:solidFill>
                          <a:schemeClr val="tx1"/>
                        </a:solidFill>
                        <a:effectLst/>
                        <a:latin typeface="Arial" charset="0"/>
                      </a:endParaRPr>
                    </a:p>
                  </a:txBody>
                  <a:tcPr marT="45717" marB="45717"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Black" pitchFamily="34" charset="0"/>
                          <a:cs typeface="Arial" charset="0"/>
                        </a:rPr>
                        <a:t>Island</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Area km2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Distance km</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Bird Spp. 1917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Bird Spp. 1968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Extinctions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Human Introd.</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Immigrations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Turnover %</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Los Coronados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13</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 Nicholas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98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 Clemente</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145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79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Catalina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194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Barbara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 Miguel</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Rosa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218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9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Cruz</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249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0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Anacapa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31498">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Diamond, J.M. 1969. Avifaunal equilibria and species turnover rates on the Channel Islands of California. Proc. Natl. Acad. Sci 64: 57-63.   Jones, H.L. and Diamond, J.M. 1976. Short-time-base studies of turnover in breeding bird populations on the Channel Islands of California. Condore 73: 526-549. [</a:t>
                      </a:r>
                      <a:r>
                        <a:rPr kumimoji="0" lang="en-US" sz="1400" b="0" i="0" u="none" strike="noStrike" cap="none" normalizeH="0" baseline="0" smtClean="0">
                          <a:ln>
                            <a:noFill/>
                          </a:ln>
                          <a:solidFill>
                            <a:srgbClr val="A52A2A"/>
                          </a:solidFill>
                          <a:effectLst/>
                          <a:latin typeface="Arial" charset="0"/>
                          <a:cs typeface="Arial" charset="0"/>
                          <a:hlinkClick r:id=""/>
                        </a:rPr>
                        <a:t>+</a:t>
                      </a:r>
                      <a:r>
                        <a:rPr kumimoji="0" lang="en-US" sz="1400" b="0" i="0" u="none" strike="noStrike" cap="none" normalizeH="0" baseline="0" smtClean="0">
                          <a:ln>
                            <a:noFill/>
                          </a:ln>
                          <a:solidFill>
                            <a:srgbClr val="A52A2A"/>
                          </a:solidFill>
                          <a:effectLst/>
                          <a:latin typeface="Arial" charset="0"/>
                          <a:cs typeface="Arial" charset="0"/>
                        </a:rPr>
                        <a:t>] </a:t>
                      </a:r>
                      <a:r>
                        <a:rPr kumimoji="0" lang="en-US" sz="1400" b="0" i="0" u="none" strike="noStrike" cap="none" normalizeH="0" baseline="0" smtClean="0">
                          <a:ln>
                            <a:noFill/>
                          </a:ln>
                          <a:solidFill>
                            <a:srgbClr val="A52A2A"/>
                          </a:solidFill>
                          <a:effectLst/>
                          <a:latin typeface="Arial" charset="0"/>
                          <a:cs typeface="Arial" charset="0"/>
                          <a:hlinkClick r:id="" action="ppaction://noaction"/>
                        </a:rPr>
                        <a:t>  </a:t>
                      </a:r>
                      <a:r>
                        <a:rPr kumimoji="0" lang="en-US" sz="1400" b="0" i="0" u="none" strike="noStrike" cap="none" normalizeH="0" baseline="0" smtClean="0">
                          <a:ln>
                            <a:noFill/>
                          </a:ln>
                          <a:solidFill>
                            <a:srgbClr val="A52A2A"/>
                          </a:solidFill>
                          <a:effectLst/>
                          <a:latin typeface="Arial" charset="0"/>
                          <a:cs typeface="Arial"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29813" name="Rectangle 123"/>
          <p:cNvSpPr>
            <a:spLocks noChangeArrowheads="1"/>
          </p:cNvSpPr>
          <p:nvPr/>
        </p:nvSpPr>
        <p:spPr bwMode="auto">
          <a:xfrm>
            <a:off x="2895600" y="1295400"/>
            <a:ext cx="2362200" cy="4876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29814" name="Text Box 124"/>
          <p:cNvSpPr txBox="1">
            <a:spLocks noChangeArrowheads="1"/>
          </p:cNvSpPr>
          <p:nvPr/>
        </p:nvSpPr>
        <p:spPr bwMode="auto">
          <a:xfrm>
            <a:off x="5943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latin typeface="Arial" panose="020B0604020202020204" pitchFamily="34" charset="0"/>
              </a:rPr>
              <a:t>equilibria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Group 2"/>
          <p:cNvGraphicFramePr>
            <a:graphicFrameLocks noGrp="1"/>
          </p:cNvGraphicFramePr>
          <p:nvPr/>
        </p:nvGraphicFramePr>
        <p:xfrm>
          <a:off x="3175" y="373063"/>
          <a:ext cx="9140825" cy="6500812"/>
        </p:xfrm>
        <a:graphic>
          <a:graphicData uri="http://schemas.openxmlformats.org/drawingml/2006/table">
            <a:tbl>
              <a:tblPr/>
              <a:tblGrid>
                <a:gridCol w="1157288">
                  <a:extLst>
                    <a:ext uri="{9D8B030D-6E8A-4147-A177-3AD203B41FA5}">
                      <a16:colId xmlns:a16="http://schemas.microsoft.com/office/drawing/2014/main" val="20000"/>
                    </a:ext>
                  </a:extLst>
                </a:gridCol>
                <a:gridCol w="808037">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1133475">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1095375">
                  <a:extLst>
                    <a:ext uri="{9D8B030D-6E8A-4147-A177-3AD203B41FA5}">
                      <a16:colId xmlns:a16="http://schemas.microsoft.com/office/drawing/2014/main" val="20006"/>
                    </a:ext>
                  </a:extLst>
                </a:gridCol>
                <a:gridCol w="1012825">
                  <a:extLst>
                    <a:ext uri="{9D8B030D-6E8A-4147-A177-3AD203B41FA5}">
                      <a16:colId xmlns:a16="http://schemas.microsoft.com/office/drawing/2014/main" val="20007"/>
                    </a:ext>
                  </a:extLst>
                </a:gridCol>
                <a:gridCol w="933450">
                  <a:extLst>
                    <a:ext uri="{9D8B030D-6E8A-4147-A177-3AD203B41FA5}">
                      <a16:colId xmlns:a16="http://schemas.microsoft.com/office/drawing/2014/main" val="20008"/>
                    </a:ext>
                  </a:extLst>
                </a:gridCol>
              </a:tblGrid>
              <a:tr h="981003">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800000"/>
                          </a:solidFill>
                          <a:effectLst/>
                          <a:latin typeface="Arial" charset="0"/>
                          <a:cs typeface="Arial" charset="0"/>
                        </a:rPr>
                        <a:t>Equilbrium Island Biogeography &amp; Turnover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A52A2A"/>
                          </a:solidFill>
                          <a:effectLst/>
                          <a:latin typeface="Arial" charset="0"/>
                          <a:cs typeface="Arial" charset="0"/>
                        </a:rPr>
                        <a:t>Turnover on "Landbridge" islands (California Channel Islands) </a:t>
                      </a:r>
                      <a:endParaRPr kumimoji="0" lang="en-US" sz="1800" b="0" i="0" u="none" strike="noStrike" cap="none" normalizeH="0" baseline="0" smtClean="0">
                        <a:ln>
                          <a:noFill/>
                        </a:ln>
                        <a:solidFill>
                          <a:schemeClr val="tx1"/>
                        </a:solidFill>
                        <a:effectLst/>
                        <a:latin typeface="Arial" charset="0"/>
                      </a:endParaRPr>
                    </a:p>
                  </a:txBody>
                  <a:tcPr marT="45717" marB="45717"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Black" pitchFamily="34" charset="0"/>
                          <a:cs typeface="Arial" charset="0"/>
                        </a:rPr>
                        <a:t>Island</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Area km2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Distance km</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Bird Spp. 1917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Bird Spp. 1968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Extinctions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Human Introd.</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Immigrations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Turnover %</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Los Coronados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13</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 Nicholas</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98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 Clemente</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145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79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Catalina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194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Barbara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 Miguel</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Rosa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218</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32</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9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Santa Cruz</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249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6</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17</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0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Anacapa</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2.9</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21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14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5</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0</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31</a:t>
                      </a:r>
                      <a:endParaRPr kumimoji="0" lang="en-US" sz="1400" b="0" i="0" u="none" strike="noStrike" cap="none" normalizeH="0" baseline="0" smtClean="0">
                        <a:ln>
                          <a:noFill/>
                        </a:ln>
                        <a:solidFill>
                          <a:schemeClr val="tx1"/>
                        </a:solidFill>
                        <a:effectLst/>
                        <a:latin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31498">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A52A2A"/>
                          </a:solidFill>
                          <a:effectLst/>
                          <a:latin typeface="Arial" charset="0"/>
                          <a:cs typeface="Arial" charset="0"/>
                        </a:rPr>
                        <a:t>Diamond, J.M. 1969. Avifaunal equilibria and species turnover rates on the Channel Islands of California. Proc. Natl. Acad. Sci 64: 57-63.   Jones, H.L. and Diamond, J.M. 1976. Short-time-base studies of turnover in breeding bird populations on the Channel Islands of California. Condore 73: 526-549. [</a:t>
                      </a:r>
                      <a:r>
                        <a:rPr kumimoji="0" lang="en-US" sz="1400" b="0" i="0" u="none" strike="noStrike" cap="none" normalizeH="0" baseline="0" smtClean="0">
                          <a:ln>
                            <a:noFill/>
                          </a:ln>
                          <a:solidFill>
                            <a:srgbClr val="A52A2A"/>
                          </a:solidFill>
                          <a:effectLst/>
                          <a:latin typeface="Arial" charset="0"/>
                          <a:cs typeface="Arial" charset="0"/>
                          <a:hlinkClick r:id=""/>
                        </a:rPr>
                        <a:t>+</a:t>
                      </a:r>
                      <a:r>
                        <a:rPr kumimoji="0" lang="en-US" sz="1400" b="0" i="0" u="none" strike="noStrike" cap="none" normalizeH="0" baseline="0" smtClean="0">
                          <a:ln>
                            <a:noFill/>
                          </a:ln>
                          <a:solidFill>
                            <a:srgbClr val="A52A2A"/>
                          </a:solidFill>
                          <a:effectLst/>
                          <a:latin typeface="Arial" charset="0"/>
                          <a:cs typeface="Arial" charset="0"/>
                        </a:rPr>
                        <a:t>] </a:t>
                      </a:r>
                      <a:r>
                        <a:rPr kumimoji="0" lang="en-US" sz="1400" b="0" i="0" u="none" strike="noStrike" cap="none" normalizeH="0" baseline="0" smtClean="0">
                          <a:ln>
                            <a:noFill/>
                          </a:ln>
                          <a:solidFill>
                            <a:srgbClr val="A52A2A"/>
                          </a:solidFill>
                          <a:effectLst/>
                          <a:latin typeface="Arial" charset="0"/>
                          <a:cs typeface="Arial" charset="0"/>
                          <a:hlinkClick r:id="" action="ppaction://noaction"/>
                        </a:rPr>
                        <a:t>  </a:t>
                      </a:r>
                      <a:r>
                        <a:rPr kumimoji="0" lang="en-US" sz="1400" b="0" i="0" u="none" strike="noStrike" cap="none" normalizeH="0" baseline="0" smtClean="0">
                          <a:ln>
                            <a:noFill/>
                          </a:ln>
                          <a:solidFill>
                            <a:srgbClr val="A52A2A"/>
                          </a:solidFill>
                          <a:effectLst/>
                          <a:latin typeface="Arial" charset="0"/>
                          <a:cs typeface="Arial"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30837" name="Rectangle 120"/>
          <p:cNvSpPr>
            <a:spLocks noChangeArrowheads="1"/>
          </p:cNvSpPr>
          <p:nvPr/>
        </p:nvSpPr>
        <p:spPr bwMode="auto">
          <a:xfrm>
            <a:off x="2895600" y="1295400"/>
            <a:ext cx="2362200" cy="4876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30838" name="Text Box 121"/>
          <p:cNvSpPr txBox="1">
            <a:spLocks noChangeArrowheads="1"/>
          </p:cNvSpPr>
          <p:nvPr/>
        </p:nvSpPr>
        <p:spPr bwMode="auto">
          <a:xfrm>
            <a:off x="5943600" y="3048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latin typeface="Arial" panose="020B0604020202020204" pitchFamily="34" charset="0"/>
              </a:rPr>
              <a:t>equilibria </a:t>
            </a:r>
            <a:r>
              <a:rPr lang="en-US" altLang="en-US" sz="2400" b="1">
                <a:solidFill>
                  <a:srgbClr val="C0504D"/>
                </a:solidFill>
                <a:latin typeface="Arial" panose="020B0604020202020204" pitchFamily="34" charset="0"/>
              </a:rPr>
              <a:t>and turnover</a:t>
            </a:r>
          </a:p>
        </p:txBody>
      </p:sp>
      <p:sp>
        <p:nvSpPr>
          <p:cNvPr id="30839" name="Rectangle 122"/>
          <p:cNvSpPr>
            <a:spLocks noChangeArrowheads="1"/>
          </p:cNvSpPr>
          <p:nvPr/>
        </p:nvSpPr>
        <p:spPr bwMode="auto">
          <a:xfrm>
            <a:off x="5257800" y="1295400"/>
            <a:ext cx="914400" cy="4876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30840" name="Rectangle 123"/>
          <p:cNvSpPr>
            <a:spLocks noChangeArrowheads="1"/>
          </p:cNvSpPr>
          <p:nvPr/>
        </p:nvSpPr>
        <p:spPr bwMode="auto">
          <a:xfrm>
            <a:off x="8229600" y="1295400"/>
            <a:ext cx="914400" cy="4876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islbg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7712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Line 4"/>
          <p:cNvSpPr>
            <a:spLocks noChangeShapeType="1"/>
          </p:cNvSpPr>
          <p:nvPr/>
        </p:nvSpPr>
        <p:spPr bwMode="auto">
          <a:xfrm>
            <a:off x="1828800" y="1981200"/>
            <a:ext cx="4343400" cy="0"/>
          </a:xfrm>
          <a:prstGeom prst="line">
            <a:avLst/>
          </a:prstGeom>
          <a:noFill/>
          <a:ln w="2857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Line 5"/>
          <p:cNvSpPr>
            <a:spLocks noChangeShapeType="1"/>
          </p:cNvSpPr>
          <p:nvPr/>
        </p:nvSpPr>
        <p:spPr bwMode="auto">
          <a:xfrm>
            <a:off x="1828800" y="2971800"/>
            <a:ext cx="6172200" cy="0"/>
          </a:xfrm>
          <a:prstGeom prst="line">
            <a:avLst/>
          </a:prstGeom>
          <a:noFill/>
          <a:ln w="28575">
            <a:solidFill>
              <a:schemeClr val="accent2"/>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31749" name="Line 6"/>
          <p:cNvSpPr>
            <a:spLocks noChangeShapeType="1"/>
          </p:cNvSpPr>
          <p:nvPr/>
        </p:nvSpPr>
        <p:spPr bwMode="auto">
          <a:xfrm>
            <a:off x="1828800" y="3200400"/>
            <a:ext cx="6172200" cy="0"/>
          </a:xfrm>
          <a:prstGeom prst="line">
            <a:avLst/>
          </a:prstGeom>
          <a:noFill/>
          <a:ln w="28575">
            <a:solidFill>
              <a:srgbClr val="0099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31750" name="Line 7"/>
          <p:cNvSpPr>
            <a:spLocks noChangeShapeType="1"/>
          </p:cNvSpPr>
          <p:nvPr/>
        </p:nvSpPr>
        <p:spPr bwMode="auto">
          <a:xfrm>
            <a:off x="1752600" y="3429000"/>
            <a:ext cx="6172200" cy="0"/>
          </a:xfrm>
          <a:prstGeom prst="line">
            <a:avLst/>
          </a:prstGeom>
          <a:noFill/>
          <a:ln w="28575">
            <a:solidFill>
              <a:srgbClr val="FF3399"/>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629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1981200" y="4495800"/>
            <a:ext cx="579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Dramatic evidence that, although the communities had recovered in terms of species richness, the composition was very different with typically about 80% of the species turning over.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 y="3810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"species - area relationship"</a:t>
            </a:r>
          </a:p>
        </p:txBody>
      </p:sp>
      <p:pic>
        <p:nvPicPr>
          <p:cNvPr id="5123" name="Picture 3" descr="courbe_aire_sp_pf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4864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4616450"/>
          </a:xfrm>
          <a:prstGeom prst="rect">
            <a:avLst/>
          </a:prstGeom>
          <a:noFill/>
          <a:ln w="9525">
            <a:noFill/>
            <a:miter lim="800000"/>
            <a:headEnd/>
            <a:tailEnd/>
          </a:ln>
        </p:spPr>
        <p:txBody>
          <a:bodyPr>
            <a:spAutoFit/>
          </a:bodyPr>
          <a:lstStyle/>
          <a:p>
            <a:pPr>
              <a:spcBef>
                <a:spcPct val="50000"/>
              </a:spcBef>
              <a:defRPr/>
            </a:pPr>
            <a:r>
              <a:rPr lang="en-US" sz="2400" b="1" dirty="0">
                <a:solidFill>
                  <a:srgbClr val="FF0000"/>
                </a:solidFill>
                <a:latin typeface="+mn-lt"/>
                <a:cs typeface="+mn-cs"/>
              </a:rPr>
              <a:t>Community Ecology</a:t>
            </a:r>
          </a:p>
          <a:p>
            <a:pPr>
              <a:spcBef>
                <a:spcPct val="50000"/>
              </a:spcBef>
              <a:defRPr/>
            </a:pPr>
            <a:r>
              <a:rPr lang="en-US" sz="2000" b="1" dirty="0">
                <a:solidFill>
                  <a:srgbClr val="7030A0"/>
                </a:solidFill>
                <a:latin typeface="+mn-lt"/>
                <a:cs typeface="+mn-cs"/>
              </a:rPr>
              <a:t>I. Introduction</a:t>
            </a:r>
          </a:p>
          <a:p>
            <a:pPr>
              <a:spcBef>
                <a:spcPct val="50000"/>
              </a:spcBef>
              <a:defRPr/>
            </a:pPr>
            <a:r>
              <a:rPr lang="en-US" sz="2000" b="1" dirty="0">
                <a:solidFill>
                  <a:srgbClr val="7030A0"/>
                </a:solidFill>
                <a:latin typeface="+mn-lt"/>
                <a:cs typeface="+mn-cs"/>
              </a:rPr>
              <a:t>II. Multispecies Interactions with a </a:t>
            </a:r>
            <a:r>
              <a:rPr lang="en-US" sz="2000" b="1" dirty="0" err="1">
                <a:solidFill>
                  <a:srgbClr val="7030A0"/>
                </a:solidFill>
                <a:latin typeface="+mn-lt"/>
                <a:cs typeface="+mn-cs"/>
              </a:rPr>
              <a:t>Trophic</a:t>
            </a:r>
            <a:r>
              <a:rPr lang="en-US" sz="2000" b="1" dirty="0">
                <a:solidFill>
                  <a:srgbClr val="7030A0"/>
                </a:solidFill>
                <a:latin typeface="+mn-lt"/>
                <a:cs typeface="+mn-cs"/>
              </a:rPr>
              <a:t> Level</a:t>
            </a:r>
          </a:p>
          <a:p>
            <a:pPr>
              <a:spcBef>
                <a:spcPct val="50000"/>
              </a:spcBef>
              <a:defRPr/>
            </a:pPr>
            <a:r>
              <a:rPr lang="en-US" sz="2000" b="1" dirty="0">
                <a:solidFill>
                  <a:srgbClr val="7030A0"/>
                </a:solidFill>
                <a:latin typeface="+mn-lt"/>
                <a:cs typeface="+mn-cs"/>
              </a:rPr>
              <a:t>III. Multispecies Interactions across </a:t>
            </a:r>
            <a:r>
              <a:rPr lang="en-US" sz="2000" b="1" dirty="0" err="1">
                <a:solidFill>
                  <a:srgbClr val="7030A0"/>
                </a:solidFill>
                <a:latin typeface="+mn-lt"/>
                <a:cs typeface="+mn-cs"/>
              </a:rPr>
              <a:t>Trophic</a:t>
            </a:r>
            <a:r>
              <a:rPr lang="en-US" sz="2000" b="1" dirty="0">
                <a:solidFill>
                  <a:srgbClr val="7030A0"/>
                </a:solidFill>
                <a:latin typeface="+mn-lt"/>
                <a:cs typeface="+mn-cs"/>
              </a:rPr>
              <a:t> Levels</a:t>
            </a:r>
          </a:p>
          <a:p>
            <a:pPr>
              <a:spcBef>
                <a:spcPct val="50000"/>
              </a:spcBef>
              <a:defRPr/>
            </a:pPr>
            <a:r>
              <a:rPr lang="en-US" sz="2000" b="1" dirty="0">
                <a:solidFill>
                  <a:srgbClr val="7030A0"/>
                </a:solidFill>
                <a:latin typeface="+mn-lt"/>
                <a:cs typeface="+mn-cs"/>
              </a:rPr>
              <a:t>IV. Succession</a:t>
            </a:r>
          </a:p>
          <a:p>
            <a:pPr>
              <a:spcBef>
                <a:spcPct val="50000"/>
              </a:spcBef>
              <a:defRPr/>
            </a:pPr>
            <a:r>
              <a:rPr lang="en-US" sz="2000" b="1" dirty="0">
                <a:solidFill>
                  <a:srgbClr val="FF0000"/>
                </a:solidFill>
                <a:latin typeface="+mn-lt"/>
                <a:cs typeface="+mn-cs"/>
              </a:rPr>
              <a:t>V. Biodiversity: Patterns and Processes</a:t>
            </a:r>
          </a:p>
          <a:p>
            <a:pPr marL="457200" indent="-457200">
              <a:spcBef>
                <a:spcPct val="50000"/>
              </a:spcBef>
              <a:buFontTx/>
              <a:buAutoNum type="alphaUcPeriod"/>
              <a:defRPr/>
            </a:pPr>
            <a:r>
              <a:rPr lang="en-US" sz="2000" b="1" dirty="0">
                <a:solidFill>
                  <a:srgbClr val="7030A0"/>
                </a:solidFill>
                <a:latin typeface="+mn-lt"/>
                <a:cs typeface="+mn-cs"/>
              </a:rPr>
              <a:t>The Species-Area Relationship</a:t>
            </a:r>
          </a:p>
          <a:p>
            <a:pPr marL="457200" indent="-457200">
              <a:spcBef>
                <a:spcPct val="50000"/>
              </a:spcBef>
              <a:defRPr/>
            </a:pPr>
            <a:r>
              <a:rPr lang="en-US" sz="2000" b="1" dirty="0">
                <a:solidFill>
                  <a:srgbClr val="00B0F0"/>
                </a:solidFill>
                <a:latin typeface="+mn-lt"/>
                <a:cs typeface="+mn-cs"/>
              </a:rPr>
              <a:t>	1. The pattern</a:t>
            </a:r>
          </a:p>
          <a:p>
            <a:pPr marL="457200" indent="-457200">
              <a:spcBef>
                <a:spcPct val="50000"/>
              </a:spcBef>
              <a:defRPr/>
            </a:pPr>
            <a:r>
              <a:rPr lang="en-US" sz="2000" b="1" dirty="0">
                <a:solidFill>
                  <a:srgbClr val="00B0F0"/>
                </a:solidFill>
                <a:latin typeface="+mn-lt"/>
                <a:cs typeface="+mn-cs"/>
              </a:rPr>
              <a:t>	2. The Theory of Island Biogeography</a:t>
            </a:r>
          </a:p>
          <a:p>
            <a:pPr marL="457200" indent="-457200">
              <a:spcBef>
                <a:spcPct val="50000"/>
              </a:spcBef>
              <a:defRPr/>
            </a:pPr>
            <a:r>
              <a:rPr lang="en-US" sz="2000" b="1" dirty="0">
                <a:solidFill>
                  <a:srgbClr val="00B0F0"/>
                </a:solidFill>
                <a:latin typeface="+mn-lt"/>
                <a:cs typeface="+mn-cs"/>
              </a:rPr>
              <a:t>	3. Why is this important?  Fragmentation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14400" y="381000"/>
            <a:ext cx="7924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Why is this important?</a:t>
            </a:r>
          </a:p>
          <a:p>
            <a:pPr eaLnBrk="1" hangingPunct="1">
              <a:spcBef>
                <a:spcPct val="50000"/>
              </a:spcBef>
              <a:buFontTx/>
              <a:buNone/>
            </a:pPr>
            <a:r>
              <a:rPr lang="en-US" altLang="en-US" sz="2800" b="1">
                <a:solidFill>
                  <a:srgbClr val="FF0000"/>
                </a:solidFill>
                <a:latin typeface="Arial" panose="020B0604020202020204" pitchFamily="34" charset="0"/>
              </a:rPr>
              <a:t>	 - all habitats except the atmosphere are islands.</a:t>
            </a:r>
          </a:p>
          <a:p>
            <a:pPr eaLnBrk="1" hangingPunct="1">
              <a:spcBef>
                <a:spcPct val="50000"/>
              </a:spcBef>
              <a:buFontTx/>
              <a:buNone/>
            </a:pPr>
            <a:endParaRPr lang="en-US" altLang="en-US" sz="2800" b="1">
              <a:solidFill>
                <a:srgbClr val="FF0000"/>
              </a:solidFill>
              <a:latin typeface="Arial" panose="020B0604020202020204" pitchFamily="34" charset="0"/>
            </a:endParaRPr>
          </a:p>
        </p:txBody>
      </p:sp>
      <p:pic>
        <p:nvPicPr>
          <p:cNvPr id="34819" name="Picture 3" descr="world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57626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6477000" y="3200400"/>
            <a:ext cx="2362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rPr>
              <a:t>Continents - </a:t>
            </a:r>
          </a:p>
          <a:p>
            <a:pPr eaLnBrk="1" hangingPunct="1">
              <a:spcBef>
                <a:spcPct val="50000"/>
              </a:spcBef>
              <a:buFontTx/>
              <a:buNone/>
            </a:pPr>
            <a:r>
              <a:rPr lang="en-US" altLang="en-US" sz="1800" b="1">
                <a:solidFill>
                  <a:srgbClr val="000000"/>
                </a:solidFill>
                <a:latin typeface="Arial" panose="020B0604020202020204" pitchFamily="34" charset="0"/>
              </a:rPr>
              <a:t>big islands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innesota-rivers-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71437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5562600" y="34290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Minnesota: Land O'Lakes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470px-Madrean_sky_is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33400"/>
            <a:ext cx="41925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304800" y="457200"/>
            <a:ext cx="3962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"Sky Islands"</a:t>
            </a:r>
          </a:p>
          <a:p>
            <a:pPr eaLnBrk="1" hangingPunct="1">
              <a:spcBef>
                <a:spcPct val="50000"/>
              </a:spcBef>
              <a:buFontTx/>
              <a:buNone/>
            </a:pPr>
            <a:endParaRPr lang="en-US" altLang="en-US" sz="1800" b="1">
              <a:solidFill>
                <a:srgbClr val="FF0000"/>
              </a:solidFill>
              <a:latin typeface="Arial" panose="020B0604020202020204" pitchFamily="34" charset="0"/>
            </a:endParaRPr>
          </a:p>
          <a:p>
            <a:pPr eaLnBrk="1" hangingPunct="1">
              <a:spcBef>
                <a:spcPct val="50000"/>
              </a:spcBef>
              <a:buFontTx/>
              <a:buNone/>
            </a:pPr>
            <a:r>
              <a:rPr lang="en-US" altLang="en-US" sz="1800" b="1">
                <a:solidFill>
                  <a:srgbClr val="FF0000"/>
                </a:solidFill>
                <a:latin typeface="Arial" panose="020B0604020202020204" pitchFamily="34" charset="0"/>
              </a:rPr>
              <a:t>High elevation habitats separated by inhospitable (desert) habitat.</a:t>
            </a:r>
          </a:p>
        </p:txBody>
      </p:sp>
      <p:pic>
        <p:nvPicPr>
          <p:cNvPr id="41988" name="Picture 4" descr="islbg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43148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914400" y="381000"/>
            <a:ext cx="7924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 Why is this important?</a:t>
            </a:r>
          </a:p>
          <a:p>
            <a:pPr eaLnBrk="1" hangingPunct="1">
              <a:spcBef>
                <a:spcPct val="50000"/>
              </a:spcBef>
              <a:buFontTx/>
              <a:buNone/>
            </a:pPr>
            <a:r>
              <a:rPr lang="en-US" altLang="en-US" sz="2800" b="1">
                <a:solidFill>
                  <a:srgbClr val="FF0000"/>
                </a:solidFill>
                <a:latin typeface="Arial" panose="020B0604020202020204" pitchFamily="34" charset="0"/>
              </a:rPr>
              <a:t>	 - all habitats except the atmosphere are islands.</a:t>
            </a:r>
          </a:p>
          <a:p>
            <a:pPr eaLnBrk="1" hangingPunct="1">
              <a:spcBef>
                <a:spcPct val="50000"/>
              </a:spcBef>
              <a:buFontTx/>
              <a:buNone/>
            </a:pPr>
            <a:r>
              <a:rPr lang="en-US" altLang="en-US" sz="2800" b="1">
                <a:solidFill>
                  <a:srgbClr val="FF0000"/>
                </a:solidFill>
                <a:latin typeface="Arial" panose="020B0604020202020204" pitchFamily="34" charset="0"/>
              </a:rPr>
              <a:t>	 - human activity fragments a landscape, making lots of islands, too.</a:t>
            </a:r>
          </a:p>
          <a:p>
            <a:pPr eaLnBrk="1" hangingPunct="1">
              <a:spcBef>
                <a:spcPct val="50000"/>
              </a:spcBef>
              <a:buFontTx/>
              <a:buNone/>
            </a:pPr>
            <a:endParaRPr lang="en-US" altLang="en-US" sz="2800" b="1">
              <a:solidFill>
                <a:srgbClr val="FF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forest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29384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national_p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national-parks-map-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14400"/>
            <a:ext cx="40671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ardenCity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8125"/>
            <a:ext cx="82296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argheeYellowstoneBound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3_28SpeciesArea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5078413"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304800" y="685800"/>
            <a:ext cx="31242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S = </a:t>
            </a:r>
            <a:r>
              <a:rPr lang="en-US" altLang="en-US" sz="1800" b="1" i="1">
                <a:solidFill>
                  <a:srgbClr val="FF0000"/>
                </a:solidFill>
                <a:latin typeface="Arial" panose="020B0604020202020204" pitchFamily="34" charset="0"/>
              </a:rPr>
              <a:t>C</a:t>
            </a:r>
            <a:r>
              <a:rPr lang="en-US" altLang="en-US" sz="1800" b="1">
                <a:solidFill>
                  <a:srgbClr val="FF0000"/>
                </a:solidFill>
                <a:latin typeface="Arial" panose="020B0604020202020204" pitchFamily="34" charset="0"/>
              </a:rPr>
              <a:t>A</a:t>
            </a:r>
            <a:r>
              <a:rPr lang="en-US" altLang="en-US" sz="1800" b="1" baseline="30000">
                <a:solidFill>
                  <a:srgbClr val="FF0000"/>
                </a:solidFill>
                <a:latin typeface="Arial" panose="020B0604020202020204" pitchFamily="34" charset="0"/>
              </a:rPr>
              <a:t>z</a:t>
            </a:r>
            <a:r>
              <a:rPr lang="en-US" altLang="en-US" sz="1800" b="1">
                <a:solidFill>
                  <a:srgbClr val="FF0000"/>
                </a:solidFill>
                <a:latin typeface="Arial" panose="020B0604020202020204" pitchFamily="34" charset="0"/>
              </a:rPr>
              <a:t> </a:t>
            </a:r>
          </a:p>
          <a:p>
            <a:pPr eaLnBrk="1" hangingPunct="1">
              <a:spcBef>
                <a:spcPct val="50000"/>
              </a:spcBef>
              <a:buFontTx/>
              <a:buNone/>
            </a:pPr>
            <a:r>
              <a:rPr lang="en-US" altLang="en-US" sz="1800" b="1">
                <a:solidFill>
                  <a:srgbClr val="FF0000"/>
                </a:solidFill>
                <a:latin typeface="Arial" panose="020B0604020202020204" pitchFamily="34" charset="0"/>
              </a:rPr>
              <a:t>log</a:t>
            </a:r>
            <a:r>
              <a:rPr lang="en-US" altLang="en-US" sz="1800" b="1" baseline="-25000">
                <a:solidFill>
                  <a:srgbClr val="FF0000"/>
                </a:solidFill>
                <a:latin typeface="Arial" panose="020B0604020202020204" pitchFamily="34" charset="0"/>
              </a:rPr>
              <a:t>10</a:t>
            </a:r>
            <a:r>
              <a:rPr lang="en-US" altLang="en-US" sz="1800" b="1" i="1">
                <a:solidFill>
                  <a:srgbClr val="FF0000"/>
                </a:solidFill>
                <a:latin typeface="Arial" panose="020B0604020202020204" pitchFamily="34" charset="0"/>
              </a:rPr>
              <a:t>S</a:t>
            </a:r>
            <a:r>
              <a:rPr lang="en-US" altLang="en-US" sz="1800" b="1">
                <a:solidFill>
                  <a:srgbClr val="FF0000"/>
                </a:solidFill>
                <a:latin typeface="Arial" panose="020B0604020202020204" pitchFamily="34" charset="0"/>
              </a:rPr>
              <a:t> = log</a:t>
            </a:r>
            <a:r>
              <a:rPr lang="en-US" altLang="en-US" sz="1800" b="1" baseline="-25000">
                <a:solidFill>
                  <a:srgbClr val="FF0000"/>
                </a:solidFill>
                <a:latin typeface="Arial" panose="020B0604020202020204" pitchFamily="34" charset="0"/>
              </a:rPr>
              <a:t>10</a:t>
            </a:r>
            <a:r>
              <a:rPr lang="en-US" altLang="en-US" sz="1800" b="1">
                <a:solidFill>
                  <a:srgbClr val="FF0000"/>
                </a:solidFill>
                <a:latin typeface="Arial" panose="020B0604020202020204" pitchFamily="34" charset="0"/>
              </a:rPr>
              <a:t> </a:t>
            </a:r>
            <a:r>
              <a:rPr lang="en-US" altLang="en-US" sz="1800" b="1" i="1">
                <a:solidFill>
                  <a:srgbClr val="FF0000"/>
                </a:solidFill>
                <a:latin typeface="Arial" panose="020B0604020202020204" pitchFamily="34" charset="0"/>
              </a:rPr>
              <a:t>C</a:t>
            </a:r>
            <a:r>
              <a:rPr lang="en-US" altLang="en-US" sz="1800" b="1">
                <a:solidFill>
                  <a:srgbClr val="FF0000"/>
                </a:solidFill>
                <a:latin typeface="Arial" panose="020B0604020202020204" pitchFamily="34" charset="0"/>
              </a:rPr>
              <a:t> + </a:t>
            </a:r>
            <a:r>
              <a:rPr lang="en-US" altLang="en-US" sz="1800" b="1" i="1">
                <a:solidFill>
                  <a:srgbClr val="FF0000"/>
                </a:solidFill>
                <a:latin typeface="Arial" panose="020B0604020202020204" pitchFamily="34" charset="0"/>
              </a:rPr>
              <a:t>z</a:t>
            </a:r>
            <a:r>
              <a:rPr lang="en-US" altLang="en-US" sz="1800" b="1">
                <a:solidFill>
                  <a:srgbClr val="FF0000"/>
                </a:solidFill>
                <a:latin typeface="Arial" panose="020B0604020202020204" pitchFamily="34" charset="0"/>
              </a:rPr>
              <a:t> log</a:t>
            </a:r>
            <a:r>
              <a:rPr lang="en-US" altLang="en-US" sz="1800" b="1" baseline="-25000">
                <a:solidFill>
                  <a:srgbClr val="FF0000"/>
                </a:solidFill>
                <a:latin typeface="Arial" panose="020B0604020202020204" pitchFamily="34" charset="0"/>
              </a:rPr>
              <a:t>10</a:t>
            </a:r>
            <a:r>
              <a:rPr lang="en-US" altLang="en-US" sz="1800" b="1">
                <a:solidFill>
                  <a:srgbClr val="FF0000"/>
                </a:solidFill>
                <a:latin typeface="Arial" panose="020B0604020202020204" pitchFamily="34" charset="0"/>
              </a:rPr>
              <a:t> </a:t>
            </a:r>
            <a:r>
              <a:rPr lang="en-US" altLang="en-US" sz="1800" b="1" i="1">
                <a:solidFill>
                  <a:srgbClr val="FF0000"/>
                </a:solidFill>
                <a:latin typeface="Arial" panose="020B0604020202020204" pitchFamily="34" charset="0"/>
              </a:rPr>
              <a:t>A</a:t>
            </a:r>
            <a:r>
              <a:rPr lang="en-US" altLang="en-US" sz="1800" b="1">
                <a:solidFill>
                  <a:srgbClr val="FF0000"/>
                </a:solidFill>
                <a:latin typeface="Arial" panose="020B0604020202020204" pitchFamily="34" charset="0"/>
              </a:rPr>
              <a:t> </a:t>
            </a:r>
          </a:p>
          <a:p>
            <a:pPr eaLnBrk="1" hangingPunct="1">
              <a:spcBef>
                <a:spcPct val="50000"/>
              </a:spcBef>
              <a:buFontTx/>
              <a:buNone/>
            </a:pPr>
            <a:r>
              <a:rPr lang="en-US" altLang="en-US" sz="1800" b="1">
                <a:solidFill>
                  <a:srgbClr val="FF0000"/>
                </a:solidFill>
                <a:latin typeface="Arial" panose="020B0604020202020204" pitchFamily="34" charset="0"/>
              </a:rPr>
              <a:t>where C is the y intercept and z is the slope of the line.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lympicNationalPark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7638"/>
            <a:ext cx="85725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entralWashingtonAnnot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90538"/>
            <a:ext cx="85725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awaiiDefores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7250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esternEuropeDetails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28625"/>
            <a:ext cx="85725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olivia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497388" cy="5162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228600" y="5334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Bolivia has lost 50% of its rainforest in last 30 years</a:t>
            </a:r>
          </a:p>
        </p:txBody>
      </p:sp>
      <p:pic>
        <p:nvPicPr>
          <p:cNvPr id="53252" name="Picture 4" descr="boliv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910013" cy="4495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5334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Even Costa Rica has lost 95% of its old growth forest that is outside of national parks...</a:t>
            </a:r>
          </a:p>
        </p:txBody>
      </p:sp>
      <p:pic>
        <p:nvPicPr>
          <p:cNvPr id="54275" name="Picture 3" descr="crde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248400" cy="4357688"/>
          </a:xfrm>
          <a:prstGeom prst="rect">
            <a:avLst/>
          </a:prstGeom>
          <a:solidFill>
            <a:schemeClr val="accent1"/>
          </a:solidFill>
          <a:ln w="9525">
            <a:solidFill>
              <a:schemeClr val="accent1"/>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5078413"/>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dirty="0">
                <a:solidFill>
                  <a:srgbClr val="FF0000"/>
                </a:solidFill>
                <a:cs typeface="+mn-cs"/>
              </a:rPr>
              <a:t>Community Ecology</a:t>
            </a:r>
          </a:p>
          <a:p>
            <a:pPr fontAlgn="auto">
              <a:spcBef>
                <a:spcPct val="50000"/>
              </a:spcBef>
              <a:spcAft>
                <a:spcPts val="0"/>
              </a:spcAft>
              <a:defRPr/>
            </a:pPr>
            <a:r>
              <a:rPr lang="en-US" sz="2000" b="1" dirty="0">
                <a:solidFill>
                  <a:srgbClr val="7030A0"/>
                </a:solidFill>
                <a:cs typeface="+mn-cs"/>
              </a:rPr>
              <a:t>I. Introduction</a:t>
            </a:r>
          </a:p>
          <a:p>
            <a:pPr fontAlgn="auto">
              <a:spcBef>
                <a:spcPct val="50000"/>
              </a:spcBef>
              <a:spcAft>
                <a:spcPts val="0"/>
              </a:spcAft>
              <a:defRPr/>
            </a:pPr>
            <a:r>
              <a:rPr lang="en-US" sz="2000" b="1" dirty="0">
                <a:solidFill>
                  <a:srgbClr val="7030A0"/>
                </a:solidFill>
                <a:cs typeface="+mn-cs"/>
              </a:rPr>
              <a:t>II. Multispecies Interactions with a </a:t>
            </a:r>
            <a:r>
              <a:rPr lang="en-US" sz="2000" b="1" dirty="0" err="1">
                <a:solidFill>
                  <a:srgbClr val="7030A0"/>
                </a:solidFill>
                <a:cs typeface="+mn-cs"/>
              </a:rPr>
              <a:t>Trophic</a:t>
            </a:r>
            <a:r>
              <a:rPr lang="en-US" sz="2000" b="1" dirty="0">
                <a:solidFill>
                  <a:srgbClr val="7030A0"/>
                </a:solidFill>
                <a:cs typeface="+mn-cs"/>
              </a:rPr>
              <a:t> Level</a:t>
            </a:r>
          </a:p>
          <a:p>
            <a:pPr fontAlgn="auto">
              <a:spcBef>
                <a:spcPct val="50000"/>
              </a:spcBef>
              <a:spcAft>
                <a:spcPts val="0"/>
              </a:spcAft>
              <a:defRPr/>
            </a:pPr>
            <a:r>
              <a:rPr lang="en-US" sz="2000" b="1" dirty="0">
                <a:solidFill>
                  <a:srgbClr val="7030A0"/>
                </a:solidFill>
                <a:cs typeface="+mn-cs"/>
              </a:rPr>
              <a:t>III. Multispecies Interactions across </a:t>
            </a:r>
            <a:r>
              <a:rPr lang="en-US" sz="2000" b="1" dirty="0" err="1">
                <a:solidFill>
                  <a:srgbClr val="7030A0"/>
                </a:solidFill>
                <a:cs typeface="+mn-cs"/>
              </a:rPr>
              <a:t>Trophic</a:t>
            </a:r>
            <a:r>
              <a:rPr lang="en-US" sz="2000" b="1" dirty="0">
                <a:solidFill>
                  <a:srgbClr val="7030A0"/>
                </a:solidFill>
                <a:cs typeface="+mn-cs"/>
              </a:rPr>
              <a:t> Levels</a:t>
            </a:r>
          </a:p>
          <a:p>
            <a:pPr fontAlgn="auto">
              <a:spcBef>
                <a:spcPct val="50000"/>
              </a:spcBef>
              <a:spcAft>
                <a:spcPts val="0"/>
              </a:spcAft>
              <a:defRPr/>
            </a:pPr>
            <a:r>
              <a:rPr lang="en-US" sz="2000" b="1" dirty="0">
                <a:solidFill>
                  <a:srgbClr val="7030A0"/>
                </a:solidFill>
                <a:cs typeface="+mn-cs"/>
              </a:rPr>
              <a:t>IV. Succession</a:t>
            </a:r>
          </a:p>
          <a:p>
            <a:pPr fontAlgn="auto">
              <a:spcBef>
                <a:spcPct val="50000"/>
              </a:spcBef>
              <a:spcAft>
                <a:spcPts val="0"/>
              </a:spcAft>
              <a:defRPr/>
            </a:pPr>
            <a:r>
              <a:rPr lang="en-US" sz="2000" b="1" dirty="0">
                <a:solidFill>
                  <a:srgbClr val="FF0000"/>
                </a:solidFill>
                <a:cs typeface="+mn-cs"/>
              </a:rPr>
              <a:t>V. Biodiversity: Patterns and Processes</a:t>
            </a:r>
          </a:p>
          <a:p>
            <a:pPr marL="457200" indent="-457200" fontAlgn="auto">
              <a:spcBef>
                <a:spcPct val="50000"/>
              </a:spcBef>
              <a:spcAft>
                <a:spcPts val="0"/>
              </a:spcAft>
              <a:buFontTx/>
              <a:buAutoNum type="alphaUcPeriod"/>
              <a:defRPr/>
            </a:pPr>
            <a:r>
              <a:rPr lang="en-US" sz="2000" b="1" dirty="0">
                <a:solidFill>
                  <a:srgbClr val="7030A0"/>
                </a:solidFill>
                <a:cs typeface="+mn-cs"/>
              </a:rPr>
              <a:t>The Species-Area Relationship</a:t>
            </a:r>
          </a:p>
          <a:p>
            <a:pPr marL="457200" indent="-457200" fontAlgn="auto">
              <a:spcBef>
                <a:spcPct val="50000"/>
              </a:spcBef>
              <a:spcAft>
                <a:spcPts val="0"/>
              </a:spcAft>
              <a:defRPr/>
            </a:pPr>
            <a:r>
              <a:rPr lang="en-US" sz="2000" b="1" dirty="0">
                <a:solidFill>
                  <a:srgbClr val="00B0F0"/>
                </a:solidFill>
                <a:cs typeface="+mn-cs"/>
              </a:rPr>
              <a:t>	1. The pattern</a:t>
            </a:r>
          </a:p>
          <a:p>
            <a:pPr marL="457200" indent="-457200" fontAlgn="auto">
              <a:spcBef>
                <a:spcPct val="50000"/>
              </a:spcBef>
              <a:spcAft>
                <a:spcPts val="0"/>
              </a:spcAft>
              <a:defRPr/>
            </a:pPr>
            <a:r>
              <a:rPr lang="en-US" sz="2000" b="1" dirty="0">
                <a:solidFill>
                  <a:srgbClr val="00B0F0"/>
                </a:solidFill>
                <a:cs typeface="+mn-cs"/>
              </a:rPr>
              <a:t>	2. The Theory of Island Biogeography</a:t>
            </a:r>
          </a:p>
          <a:p>
            <a:pPr marL="457200" indent="-457200" fontAlgn="auto">
              <a:spcBef>
                <a:spcPct val="50000"/>
              </a:spcBef>
              <a:spcAft>
                <a:spcPts val="0"/>
              </a:spcAft>
              <a:defRPr/>
            </a:pPr>
            <a:r>
              <a:rPr lang="en-US" sz="2000" b="1" dirty="0">
                <a:solidFill>
                  <a:srgbClr val="00B0F0"/>
                </a:solidFill>
                <a:cs typeface="+mn-cs"/>
              </a:rPr>
              <a:t>	3. Why is this important?  Fragmentation</a:t>
            </a:r>
          </a:p>
          <a:p>
            <a:pPr marL="457200" indent="-457200" fontAlgn="auto">
              <a:spcBef>
                <a:spcPct val="50000"/>
              </a:spcBef>
              <a:spcAft>
                <a:spcPts val="0"/>
              </a:spcAft>
              <a:defRPr/>
            </a:pPr>
            <a:r>
              <a:rPr lang="en-US" sz="2000" b="1" dirty="0">
                <a:solidFill>
                  <a:srgbClr val="00B0F0"/>
                </a:solidFill>
                <a:cs typeface="+mn-cs"/>
              </a:rPr>
              <a:t>	4. The SLOSS debate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914400" y="3810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rPr>
              <a:t>- The SLOSS Debate</a:t>
            </a:r>
          </a:p>
          <a:p>
            <a:pPr eaLnBrk="1" hangingPunct="1">
              <a:spcBef>
                <a:spcPct val="50000"/>
              </a:spcBef>
              <a:buFontTx/>
              <a:buNone/>
            </a:pPr>
            <a:r>
              <a:rPr lang="en-US" altLang="en-US" sz="2800" b="1">
                <a:solidFill>
                  <a:srgbClr val="FF0000"/>
                </a:solidFill>
              </a:rPr>
              <a:t>	 - So, to preserve biodiversity (and the ecosystem services it provides to humanity), conservationists began to consider the best strategy for maximizing the preservation of diversity...</a:t>
            </a:r>
            <a:r>
              <a:rPr lang="en-US" altLang="en-US" sz="2800" b="1">
                <a:solidFill>
                  <a:schemeClr val="accent2"/>
                </a:solidFill>
              </a:rPr>
              <a:t>should we preserve several small areas, or a single large one?</a:t>
            </a:r>
          </a:p>
          <a:p>
            <a:pPr eaLnBrk="1" hangingPunct="1">
              <a:spcBef>
                <a:spcPct val="50000"/>
              </a:spcBef>
              <a:buFontTx/>
              <a:buNone/>
            </a:pPr>
            <a:endParaRPr lang="en-US" altLang="en-US" sz="2800" b="1">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457200" y="2057400"/>
            <a:ext cx="4033838" cy="4525963"/>
          </a:xfrm>
          <a:noFill/>
        </p:spPr>
        <p:txBody>
          <a:bodyPr lIns="92075" tIns="46038" rIns="92075" bIns="46038"/>
          <a:lstStyle/>
          <a:p>
            <a:pPr eaLnBrk="1" hangingPunct="1">
              <a:buFontTx/>
              <a:buNone/>
            </a:pPr>
            <a:endParaRPr lang="en-US" altLang="en-US" sz="2800" smtClean="0"/>
          </a:p>
          <a:p>
            <a:pPr eaLnBrk="1" hangingPunct="1"/>
            <a:r>
              <a:rPr lang="en-US" altLang="en-US" sz="2800" smtClean="0"/>
              <a:t>Large  &gt;  Small</a:t>
            </a:r>
          </a:p>
          <a:p>
            <a:pPr eaLnBrk="1" hangingPunct="1">
              <a:buFontTx/>
              <a:buNone/>
            </a:pPr>
            <a:endParaRPr lang="en-US" altLang="en-US" sz="2800" smtClean="0"/>
          </a:p>
          <a:p>
            <a:pPr eaLnBrk="1" hangingPunct="1"/>
            <a:r>
              <a:rPr lang="en-US" altLang="en-US" sz="2800" smtClean="0"/>
              <a:t>Minimize Edge</a:t>
            </a:r>
          </a:p>
          <a:p>
            <a:pPr eaLnBrk="1" hangingPunct="1">
              <a:buFontTx/>
              <a:buNone/>
            </a:pPr>
            <a:endParaRPr lang="en-US" altLang="en-US" sz="2800" smtClean="0"/>
          </a:p>
          <a:p>
            <a:pPr eaLnBrk="1" hangingPunct="1"/>
            <a:r>
              <a:rPr lang="en-US" altLang="en-US" sz="2800" smtClean="0"/>
              <a:t>Clumped</a:t>
            </a:r>
          </a:p>
          <a:p>
            <a:pPr eaLnBrk="1" hangingPunct="1">
              <a:buFontTx/>
              <a:buNone/>
            </a:pPr>
            <a:endParaRPr lang="en-US" altLang="en-US" sz="2800" smtClean="0"/>
          </a:p>
          <a:p>
            <a:pPr eaLnBrk="1" hangingPunct="1"/>
            <a:r>
              <a:rPr lang="en-US" altLang="en-US" sz="2800" smtClean="0"/>
              <a:t>Corridors</a:t>
            </a:r>
          </a:p>
          <a:p>
            <a:pPr eaLnBrk="1" hangingPunct="1">
              <a:buFontTx/>
              <a:buNone/>
            </a:pPr>
            <a:r>
              <a:rPr lang="en-US" altLang="en-US" sz="1400" smtClean="0"/>
              <a:t>Wilson and Willis (1975)</a:t>
            </a:r>
          </a:p>
        </p:txBody>
      </p:sp>
      <p:graphicFrame>
        <p:nvGraphicFramePr>
          <p:cNvPr id="57347" name="Object 3"/>
          <p:cNvGraphicFramePr>
            <a:graphicFrameLocks/>
          </p:cNvGraphicFramePr>
          <p:nvPr/>
        </p:nvGraphicFramePr>
        <p:xfrm>
          <a:off x="4953000" y="2362200"/>
          <a:ext cx="3232150" cy="4137025"/>
        </p:xfrm>
        <a:graphic>
          <a:graphicData uri="http://schemas.openxmlformats.org/presentationml/2006/ole">
            <mc:AlternateContent xmlns:mc="http://schemas.openxmlformats.org/markup-compatibility/2006">
              <mc:Choice xmlns:v="urn:schemas-microsoft-com:vml" Requires="v">
                <p:oleObj spid="_x0000_s57350" name="Bitmap Image" r:id="rId4" imgW="3232150" imgH="4137025" progId="Paint.Picture">
                  <p:embed/>
                </p:oleObj>
              </mc:Choice>
              <mc:Fallback>
                <p:oleObj name="Bitmap Image" r:id="rId4" imgW="3232150" imgH="4137025"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362200"/>
                        <a:ext cx="323215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8" name="Text Box 4"/>
          <p:cNvSpPr txBox="1">
            <a:spLocks noChangeArrowheads="1"/>
          </p:cNvSpPr>
          <p:nvPr/>
        </p:nvSpPr>
        <p:spPr bwMode="auto">
          <a:xfrm>
            <a:off x="914400" y="381000"/>
            <a:ext cx="792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rPr>
              <a:t>- Why is this important?</a:t>
            </a:r>
          </a:p>
          <a:p>
            <a:pPr eaLnBrk="1" hangingPunct="1">
              <a:spcBef>
                <a:spcPct val="50000"/>
              </a:spcBef>
              <a:buFontTx/>
              <a:buNone/>
            </a:pPr>
            <a:r>
              <a:rPr lang="en-US" altLang="en-US" sz="2800" b="1">
                <a:solidFill>
                  <a:srgbClr val="FF0000"/>
                </a:solidFill>
              </a:rPr>
              <a:t> - Conserving Diversity: the SLOSS debate</a:t>
            </a:r>
            <a:endParaRPr lang="en-US" altLang="en-US" sz="2800" b="1">
              <a:solidFill>
                <a:schemeClr val="accent2"/>
              </a:solidFill>
            </a:endParaRPr>
          </a:p>
          <a:p>
            <a:pPr eaLnBrk="1" hangingPunct="1">
              <a:spcBef>
                <a:spcPct val="50000"/>
              </a:spcBef>
              <a:buFontTx/>
              <a:buNone/>
            </a:pPr>
            <a:endParaRPr lang="en-US" altLang="en-US" sz="2800"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p:cNvGraphicFramePr>
          <p:nvPr/>
        </p:nvGraphicFramePr>
        <p:xfrm>
          <a:off x="1066800" y="2168525"/>
          <a:ext cx="6975475" cy="4689475"/>
        </p:xfrm>
        <a:graphic>
          <a:graphicData uri="http://schemas.openxmlformats.org/presentationml/2006/ole">
            <mc:AlternateContent xmlns:mc="http://schemas.openxmlformats.org/markup-compatibility/2006">
              <mc:Choice xmlns:v="urn:schemas-microsoft-com:vml" Requires="v">
                <p:oleObj spid="_x0000_s58376" name="Bitmap Image" r:id="rId4" imgW="6975475" imgH="4689475" progId="Paint.Picture">
                  <p:embed/>
                </p:oleObj>
              </mc:Choice>
              <mc:Fallback>
                <p:oleObj name="Bitmap Image" r:id="rId4" imgW="6975475" imgH="4689475" progId="Paint.Picture">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168525"/>
                        <a:ext cx="6975475"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Rectangle 3"/>
          <p:cNvSpPr>
            <a:spLocks noChangeArrowheads="1"/>
          </p:cNvSpPr>
          <p:nvPr/>
        </p:nvSpPr>
        <p:spPr bwMode="auto">
          <a:xfrm rot="-5400000">
            <a:off x="288925" y="3352801"/>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t>Number of Species</a:t>
            </a:r>
          </a:p>
        </p:txBody>
      </p:sp>
      <p:sp>
        <p:nvSpPr>
          <p:cNvPr id="58372" name="Rectangle 4"/>
          <p:cNvSpPr>
            <a:spLocks noChangeArrowheads="1"/>
          </p:cNvSpPr>
          <p:nvPr/>
        </p:nvSpPr>
        <p:spPr bwMode="auto">
          <a:xfrm>
            <a:off x="3260725" y="5484813"/>
            <a:ext cx="2084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t>Area in Square Meters</a:t>
            </a:r>
          </a:p>
        </p:txBody>
      </p:sp>
      <p:sp>
        <p:nvSpPr>
          <p:cNvPr id="58373" name="Text Box 5"/>
          <p:cNvSpPr txBox="1">
            <a:spLocks noChangeArrowheads="1"/>
          </p:cNvSpPr>
          <p:nvPr/>
        </p:nvSpPr>
        <p:spPr bwMode="auto">
          <a:xfrm>
            <a:off x="914400" y="228600"/>
            <a:ext cx="792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rPr>
              <a:t>- Why is this important?</a:t>
            </a:r>
          </a:p>
          <a:p>
            <a:pPr eaLnBrk="1" hangingPunct="1">
              <a:spcBef>
                <a:spcPct val="50000"/>
              </a:spcBef>
              <a:buFontTx/>
              <a:buNone/>
            </a:pPr>
            <a:r>
              <a:rPr lang="en-US" altLang="en-US" sz="2800" b="1">
                <a:solidFill>
                  <a:srgbClr val="FF0000"/>
                </a:solidFill>
              </a:rPr>
              <a:t> - Conserving Diversity: the SLOSS debate</a:t>
            </a:r>
            <a:endParaRPr lang="en-US" altLang="en-US" sz="2800" b="1">
              <a:solidFill>
                <a:schemeClr val="accent2"/>
              </a:solidFill>
            </a:endParaRPr>
          </a:p>
          <a:p>
            <a:pPr eaLnBrk="1" hangingPunct="1">
              <a:spcBef>
                <a:spcPct val="50000"/>
              </a:spcBef>
              <a:buFontTx/>
              <a:buNone/>
            </a:pPr>
            <a:endParaRPr lang="en-US" altLang="en-US" sz="2800" b="1">
              <a:solidFill>
                <a:srgbClr val="FF0000"/>
              </a:solidFill>
            </a:endParaRPr>
          </a:p>
        </p:txBody>
      </p:sp>
      <p:sp>
        <p:nvSpPr>
          <p:cNvPr id="58374" name="Text Box 6"/>
          <p:cNvSpPr txBox="1">
            <a:spLocks noChangeArrowheads="1"/>
          </p:cNvSpPr>
          <p:nvPr/>
        </p:nvSpPr>
        <p:spPr bwMode="auto">
          <a:xfrm>
            <a:off x="1371600" y="64008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accent2"/>
                </a:solidFill>
              </a:rPr>
              <a:t>Simberloff and Gotelli (1983)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3810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"species - area relationship"</a:t>
            </a:r>
          </a:p>
        </p:txBody>
      </p:sp>
      <p:pic>
        <p:nvPicPr>
          <p:cNvPr id="7171" name="Picture 3" descr="53_26SpeciesArea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95450"/>
            <a:ext cx="7620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4953000" y="3962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Breedings Birds - North Am.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981200" y="381000"/>
            <a:ext cx="670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9900"/>
                </a:solidFill>
                <a:latin typeface="Times New Roman" panose="02020603050405020304" pitchFamily="18" charset="0"/>
              </a:rPr>
              <a:t>BUT!  Can we maintain all the species if they live on </a:t>
            </a:r>
            <a:r>
              <a:rPr lang="en-US" altLang="en-US" sz="2400" i="1">
                <a:solidFill>
                  <a:srgbClr val="009900"/>
                </a:solidFill>
                <a:latin typeface="Times New Roman" panose="02020603050405020304" pitchFamily="18" charset="0"/>
              </a:rPr>
              <a:t>different</a:t>
            </a:r>
            <a:r>
              <a:rPr lang="en-US" altLang="en-US" sz="2400">
                <a:solidFill>
                  <a:srgbClr val="009900"/>
                </a:solidFill>
                <a:latin typeface="Times New Roman" panose="02020603050405020304" pitchFamily="18" charset="0"/>
              </a:rPr>
              <a:t> islands?</a:t>
            </a:r>
          </a:p>
          <a:p>
            <a:pPr eaLnBrk="1" hangingPunct="1">
              <a:spcBef>
                <a:spcPct val="50000"/>
              </a:spcBef>
              <a:buFontTx/>
              <a:buNone/>
            </a:pPr>
            <a:endParaRPr lang="en-US" altLang="en-US" sz="2400">
              <a:solidFill>
                <a:srgbClr val="009900"/>
              </a:solidFill>
              <a:latin typeface="Times New Roman" panose="02020603050405020304" pitchFamily="18" charset="0"/>
            </a:endParaRPr>
          </a:p>
          <a:p>
            <a:pPr eaLnBrk="1" hangingPunct="1">
              <a:spcBef>
                <a:spcPct val="50000"/>
              </a:spcBef>
              <a:buFontTx/>
              <a:buNone/>
            </a:pPr>
            <a:r>
              <a:rPr lang="en-US" altLang="en-US" sz="2400">
                <a:solidFill>
                  <a:srgbClr val="00CC00"/>
                </a:solidFill>
                <a:latin typeface="Times New Roman" panose="02020603050405020304" pitchFamily="18" charset="0"/>
              </a:rPr>
              <a:t>	</a:t>
            </a:r>
            <a:r>
              <a:rPr lang="en-US" altLang="en-US" sz="2400">
                <a:latin typeface="Times New Roman" panose="02020603050405020304" pitchFamily="18" charset="0"/>
              </a:rPr>
              <a:t>	</a:t>
            </a:r>
          </a:p>
        </p:txBody>
      </p:sp>
      <p:sp>
        <p:nvSpPr>
          <p:cNvPr id="59395" name="Text Box 3"/>
          <p:cNvSpPr txBox="1">
            <a:spLocks noChangeArrowheads="1"/>
          </p:cNvSpPr>
          <p:nvPr/>
        </p:nvSpPr>
        <p:spPr bwMode="auto">
          <a:xfrm>
            <a:off x="2133600" y="3733800"/>
            <a:ext cx="1676400" cy="24749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	B</a:t>
            </a:r>
          </a:p>
          <a:p>
            <a:pPr eaLnBrk="1" hangingPunct="1">
              <a:spcBef>
                <a:spcPct val="50000"/>
              </a:spcBef>
              <a:buFontTx/>
              <a:buNone/>
            </a:pPr>
            <a:r>
              <a:rPr lang="en-US" altLang="en-US" sz="2400">
                <a:solidFill>
                  <a:srgbClr val="FFFF00"/>
                </a:solidFill>
                <a:latin typeface="Times New Roman" panose="02020603050405020304" pitchFamily="18" charset="0"/>
              </a:rPr>
              <a:t>C	D</a:t>
            </a:r>
          </a:p>
          <a:p>
            <a:pPr eaLnBrk="1" hangingPunct="1">
              <a:spcBef>
                <a:spcPct val="50000"/>
              </a:spcBef>
              <a:buFontTx/>
              <a:buNone/>
            </a:pPr>
            <a:r>
              <a:rPr lang="en-US" altLang="en-US" sz="2400">
                <a:solidFill>
                  <a:srgbClr val="FFFF00"/>
                </a:solidFill>
                <a:latin typeface="Times New Roman" panose="02020603050405020304" pitchFamily="18" charset="0"/>
              </a:rPr>
              <a:t>E	F</a:t>
            </a:r>
          </a:p>
          <a:p>
            <a:pPr eaLnBrk="1" hangingPunct="1">
              <a:spcBef>
                <a:spcPct val="50000"/>
              </a:spcBef>
              <a:buFontTx/>
              <a:buNone/>
            </a:pPr>
            <a:r>
              <a:rPr lang="en-US" altLang="en-US" sz="2400">
                <a:solidFill>
                  <a:srgbClr val="FFFF00"/>
                </a:solidFill>
                <a:latin typeface="Times New Roman" panose="02020603050405020304" pitchFamily="18" charset="0"/>
              </a:rPr>
              <a:t>G	H</a:t>
            </a:r>
            <a:r>
              <a:rPr lang="en-US" altLang="en-US" sz="2400">
                <a:latin typeface="Times New Roman" panose="02020603050405020304" pitchFamily="18" charset="0"/>
              </a:rPr>
              <a:t>	</a:t>
            </a:r>
          </a:p>
        </p:txBody>
      </p:sp>
      <p:sp>
        <p:nvSpPr>
          <p:cNvPr id="59396" name="Text Box 4"/>
          <p:cNvSpPr txBox="1">
            <a:spLocks noChangeArrowheads="1"/>
          </p:cNvSpPr>
          <p:nvPr/>
        </p:nvSpPr>
        <p:spPr bwMode="auto">
          <a:xfrm>
            <a:off x="4191000" y="3810000"/>
            <a:ext cx="5334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59397" name="Rectangle 5"/>
          <p:cNvSpPr>
            <a:spLocks noChangeArrowheads="1"/>
          </p:cNvSpPr>
          <p:nvPr/>
        </p:nvSpPr>
        <p:spPr bwMode="auto">
          <a:xfrm>
            <a:off x="5029200" y="3810000"/>
            <a:ext cx="396875" cy="466725"/>
          </a:xfrm>
          <a:prstGeom prst="rect">
            <a:avLst/>
          </a:prstGeom>
          <a:solidFill>
            <a:srgbClr val="009900"/>
          </a:solidFill>
          <a:ln w="9525">
            <a:solidFill>
              <a:srgbClr val="00CC00"/>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B</a:t>
            </a:r>
          </a:p>
        </p:txBody>
      </p:sp>
      <p:sp>
        <p:nvSpPr>
          <p:cNvPr id="59398" name="Text Box 6"/>
          <p:cNvSpPr txBox="1">
            <a:spLocks noChangeArrowheads="1"/>
          </p:cNvSpPr>
          <p:nvPr/>
        </p:nvSpPr>
        <p:spPr bwMode="auto">
          <a:xfrm>
            <a:off x="4267200" y="4495800"/>
            <a:ext cx="7620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C D</a:t>
            </a:r>
          </a:p>
        </p:txBody>
      </p:sp>
      <p:sp>
        <p:nvSpPr>
          <p:cNvPr id="59399" name="Text Box 7"/>
          <p:cNvSpPr txBox="1">
            <a:spLocks noChangeArrowheads="1"/>
          </p:cNvSpPr>
          <p:nvPr/>
        </p:nvSpPr>
        <p:spPr bwMode="auto">
          <a:xfrm>
            <a:off x="4191000" y="5410200"/>
            <a:ext cx="1219200" cy="10144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E F G</a:t>
            </a:r>
          </a:p>
          <a:p>
            <a:pPr eaLnBrk="1" hangingPunct="1">
              <a:spcBef>
                <a:spcPct val="50000"/>
              </a:spcBef>
              <a:buFontTx/>
              <a:buNone/>
            </a:pPr>
            <a:endParaRPr lang="en-US" altLang="en-US" sz="2400">
              <a:solidFill>
                <a:srgbClr val="FFFF00"/>
              </a:solidFill>
              <a:latin typeface="Times New Roman" panose="02020603050405020304" pitchFamily="18" charset="0"/>
            </a:endParaRPr>
          </a:p>
        </p:txBody>
      </p:sp>
      <p:sp>
        <p:nvSpPr>
          <p:cNvPr id="59400" name="Text Box 8"/>
          <p:cNvSpPr txBox="1">
            <a:spLocks noChangeArrowheads="1"/>
          </p:cNvSpPr>
          <p:nvPr/>
        </p:nvSpPr>
        <p:spPr bwMode="auto">
          <a:xfrm>
            <a:off x="5638800" y="5486400"/>
            <a:ext cx="4572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H</a:t>
            </a:r>
          </a:p>
        </p:txBody>
      </p:sp>
      <p:sp>
        <p:nvSpPr>
          <p:cNvPr id="59401" name="Text Box 9"/>
          <p:cNvSpPr txBox="1">
            <a:spLocks noChangeArrowheads="1"/>
          </p:cNvSpPr>
          <p:nvPr/>
        </p:nvSpPr>
        <p:spPr bwMode="auto">
          <a:xfrm>
            <a:off x="5943600" y="3581400"/>
            <a:ext cx="2590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All species preserved while accommodating the species area effect!</a:t>
            </a:r>
          </a:p>
        </p:txBody>
      </p:sp>
      <p:sp>
        <p:nvSpPr>
          <p:cNvPr id="59402" name="Line 10"/>
          <p:cNvSpPr>
            <a:spLocks noChangeShapeType="1"/>
          </p:cNvSpPr>
          <p:nvPr/>
        </p:nvSpPr>
        <p:spPr bwMode="auto">
          <a:xfrm>
            <a:off x="3962400" y="3505200"/>
            <a:ext cx="0" cy="297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981200" y="381000"/>
            <a:ext cx="6705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9900"/>
                </a:solidFill>
                <a:latin typeface="Times New Roman" panose="02020603050405020304" pitchFamily="18" charset="0"/>
              </a:rPr>
              <a:t>	 - BUT!  Can we maintain all the species if 	they live on </a:t>
            </a:r>
            <a:r>
              <a:rPr lang="en-US" altLang="en-US" sz="2400" i="1">
                <a:solidFill>
                  <a:srgbClr val="009900"/>
                </a:solidFill>
                <a:latin typeface="Times New Roman" panose="02020603050405020304" pitchFamily="18" charset="0"/>
              </a:rPr>
              <a:t>different</a:t>
            </a:r>
            <a:r>
              <a:rPr lang="en-US" altLang="en-US" sz="2400">
                <a:solidFill>
                  <a:srgbClr val="009900"/>
                </a:solidFill>
                <a:latin typeface="Times New Roman" panose="02020603050405020304" pitchFamily="18" charset="0"/>
              </a:rPr>
              <a:t> islands?</a:t>
            </a:r>
          </a:p>
          <a:p>
            <a:pPr eaLnBrk="1" hangingPunct="1">
              <a:spcBef>
                <a:spcPct val="50000"/>
              </a:spcBef>
              <a:buFontTx/>
              <a:buNone/>
            </a:pPr>
            <a:r>
              <a:rPr lang="en-US" altLang="en-US" sz="2400">
                <a:solidFill>
                  <a:srgbClr val="009900"/>
                </a:solidFill>
                <a:latin typeface="Times New Roman" panose="02020603050405020304" pitchFamily="18" charset="0"/>
              </a:rPr>
              <a:t>	 - Probably not, because communities are 	</a:t>
            </a:r>
            <a:r>
              <a:rPr lang="en-US" altLang="en-US" sz="2400" i="1">
                <a:solidFill>
                  <a:srgbClr val="009900"/>
                </a:solidFill>
                <a:latin typeface="Times New Roman" panose="02020603050405020304" pitchFamily="18" charset="0"/>
              </a:rPr>
              <a:t>NESTED.</a:t>
            </a:r>
          </a:p>
          <a:p>
            <a:pPr eaLnBrk="1" hangingPunct="1">
              <a:spcBef>
                <a:spcPct val="50000"/>
              </a:spcBef>
              <a:buFontTx/>
              <a:buNone/>
            </a:pPr>
            <a:r>
              <a:rPr lang="en-US" altLang="en-US" sz="2400">
                <a:solidFill>
                  <a:srgbClr val="00CC00"/>
                </a:solidFill>
                <a:latin typeface="Times New Roman" panose="02020603050405020304" pitchFamily="18" charset="0"/>
              </a:rPr>
              <a:t>	</a:t>
            </a:r>
            <a:r>
              <a:rPr lang="en-US" altLang="en-US" sz="2400">
                <a:latin typeface="Times New Roman" panose="02020603050405020304" pitchFamily="18" charset="0"/>
              </a:rPr>
              <a:t>	</a:t>
            </a:r>
          </a:p>
        </p:txBody>
      </p:sp>
      <p:sp>
        <p:nvSpPr>
          <p:cNvPr id="60419" name="Text Box 3"/>
          <p:cNvSpPr txBox="1">
            <a:spLocks noChangeArrowheads="1"/>
          </p:cNvSpPr>
          <p:nvPr/>
        </p:nvSpPr>
        <p:spPr bwMode="auto">
          <a:xfrm>
            <a:off x="2133600" y="3733800"/>
            <a:ext cx="1676400" cy="24749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	B</a:t>
            </a:r>
          </a:p>
          <a:p>
            <a:pPr eaLnBrk="1" hangingPunct="1">
              <a:spcBef>
                <a:spcPct val="50000"/>
              </a:spcBef>
              <a:buFontTx/>
              <a:buNone/>
            </a:pPr>
            <a:r>
              <a:rPr lang="en-US" altLang="en-US" sz="2400">
                <a:solidFill>
                  <a:srgbClr val="FFFF00"/>
                </a:solidFill>
                <a:latin typeface="Times New Roman" panose="02020603050405020304" pitchFamily="18" charset="0"/>
              </a:rPr>
              <a:t>C	D</a:t>
            </a:r>
          </a:p>
          <a:p>
            <a:pPr eaLnBrk="1" hangingPunct="1">
              <a:spcBef>
                <a:spcPct val="50000"/>
              </a:spcBef>
              <a:buFontTx/>
              <a:buNone/>
            </a:pPr>
            <a:r>
              <a:rPr lang="en-US" altLang="en-US" sz="2400">
                <a:solidFill>
                  <a:srgbClr val="FFFF00"/>
                </a:solidFill>
                <a:latin typeface="Times New Roman" panose="02020603050405020304" pitchFamily="18" charset="0"/>
              </a:rPr>
              <a:t>E	F</a:t>
            </a:r>
          </a:p>
          <a:p>
            <a:pPr eaLnBrk="1" hangingPunct="1">
              <a:spcBef>
                <a:spcPct val="50000"/>
              </a:spcBef>
              <a:buFontTx/>
              <a:buNone/>
            </a:pPr>
            <a:r>
              <a:rPr lang="en-US" altLang="en-US" sz="2400">
                <a:solidFill>
                  <a:srgbClr val="FFFF00"/>
                </a:solidFill>
                <a:latin typeface="Times New Roman" panose="02020603050405020304" pitchFamily="18" charset="0"/>
              </a:rPr>
              <a:t>G	H</a:t>
            </a:r>
            <a:r>
              <a:rPr lang="en-US" altLang="en-US" sz="2400">
                <a:latin typeface="Times New Roman" panose="02020603050405020304" pitchFamily="18" charset="0"/>
              </a:rPr>
              <a:t>	</a:t>
            </a:r>
          </a:p>
        </p:txBody>
      </p:sp>
      <p:sp>
        <p:nvSpPr>
          <p:cNvPr id="60420" name="Text Box 4"/>
          <p:cNvSpPr txBox="1">
            <a:spLocks noChangeArrowheads="1"/>
          </p:cNvSpPr>
          <p:nvPr/>
        </p:nvSpPr>
        <p:spPr bwMode="auto">
          <a:xfrm>
            <a:off x="4191000" y="3810000"/>
            <a:ext cx="5334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60421" name="Rectangle 5"/>
          <p:cNvSpPr>
            <a:spLocks noChangeArrowheads="1"/>
          </p:cNvSpPr>
          <p:nvPr/>
        </p:nvSpPr>
        <p:spPr bwMode="auto">
          <a:xfrm>
            <a:off x="5029200" y="3810000"/>
            <a:ext cx="396875" cy="466725"/>
          </a:xfrm>
          <a:prstGeom prst="rect">
            <a:avLst/>
          </a:prstGeom>
          <a:solidFill>
            <a:srgbClr val="009900"/>
          </a:solidFill>
          <a:ln w="9525">
            <a:solidFill>
              <a:srgbClr val="00CC00"/>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B</a:t>
            </a:r>
          </a:p>
        </p:txBody>
      </p:sp>
      <p:sp>
        <p:nvSpPr>
          <p:cNvPr id="60422" name="Text Box 6"/>
          <p:cNvSpPr txBox="1">
            <a:spLocks noChangeArrowheads="1"/>
          </p:cNvSpPr>
          <p:nvPr/>
        </p:nvSpPr>
        <p:spPr bwMode="auto">
          <a:xfrm>
            <a:off x="4267200" y="4495800"/>
            <a:ext cx="7620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C D</a:t>
            </a:r>
          </a:p>
        </p:txBody>
      </p:sp>
      <p:sp>
        <p:nvSpPr>
          <p:cNvPr id="60423" name="Text Box 7"/>
          <p:cNvSpPr txBox="1">
            <a:spLocks noChangeArrowheads="1"/>
          </p:cNvSpPr>
          <p:nvPr/>
        </p:nvSpPr>
        <p:spPr bwMode="auto">
          <a:xfrm>
            <a:off x="4191000" y="5410200"/>
            <a:ext cx="1219200" cy="10144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E F G</a:t>
            </a:r>
          </a:p>
          <a:p>
            <a:pPr eaLnBrk="1" hangingPunct="1">
              <a:spcBef>
                <a:spcPct val="50000"/>
              </a:spcBef>
              <a:buFontTx/>
              <a:buNone/>
            </a:pPr>
            <a:endParaRPr lang="en-US" altLang="en-US" sz="2400">
              <a:solidFill>
                <a:srgbClr val="FFFF00"/>
              </a:solidFill>
              <a:latin typeface="Times New Roman" panose="02020603050405020304" pitchFamily="18" charset="0"/>
            </a:endParaRPr>
          </a:p>
        </p:txBody>
      </p:sp>
      <p:sp>
        <p:nvSpPr>
          <p:cNvPr id="60424" name="Text Box 8"/>
          <p:cNvSpPr txBox="1">
            <a:spLocks noChangeArrowheads="1"/>
          </p:cNvSpPr>
          <p:nvPr/>
        </p:nvSpPr>
        <p:spPr bwMode="auto">
          <a:xfrm>
            <a:off x="5638800" y="5486400"/>
            <a:ext cx="4572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81200" y="381000"/>
            <a:ext cx="6705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9900"/>
                </a:solidFill>
                <a:latin typeface="Times New Roman" panose="02020603050405020304" pitchFamily="18" charset="0"/>
              </a:rPr>
              <a:t>	 - BUT!  Can we maintain all the species if 	they live on </a:t>
            </a:r>
            <a:r>
              <a:rPr lang="en-US" altLang="en-US" sz="2400" i="1">
                <a:solidFill>
                  <a:srgbClr val="009900"/>
                </a:solidFill>
                <a:latin typeface="Times New Roman" panose="02020603050405020304" pitchFamily="18" charset="0"/>
              </a:rPr>
              <a:t>different</a:t>
            </a:r>
            <a:r>
              <a:rPr lang="en-US" altLang="en-US" sz="2400">
                <a:solidFill>
                  <a:srgbClr val="009900"/>
                </a:solidFill>
                <a:latin typeface="Times New Roman" panose="02020603050405020304" pitchFamily="18" charset="0"/>
              </a:rPr>
              <a:t> islands?</a:t>
            </a:r>
          </a:p>
          <a:p>
            <a:pPr eaLnBrk="1" hangingPunct="1">
              <a:spcBef>
                <a:spcPct val="50000"/>
              </a:spcBef>
              <a:buFontTx/>
              <a:buNone/>
            </a:pPr>
            <a:r>
              <a:rPr lang="en-US" altLang="en-US" sz="2400">
                <a:solidFill>
                  <a:srgbClr val="009900"/>
                </a:solidFill>
                <a:latin typeface="Times New Roman" panose="02020603050405020304" pitchFamily="18" charset="0"/>
              </a:rPr>
              <a:t>	 - Probably not, because communities are 	</a:t>
            </a:r>
            <a:r>
              <a:rPr lang="en-US" altLang="en-US" sz="2400" i="1">
                <a:solidFill>
                  <a:srgbClr val="009900"/>
                </a:solidFill>
                <a:latin typeface="Times New Roman" panose="02020603050405020304" pitchFamily="18" charset="0"/>
              </a:rPr>
              <a:t>NESTED.</a:t>
            </a:r>
          </a:p>
          <a:p>
            <a:pPr eaLnBrk="1" hangingPunct="1">
              <a:spcBef>
                <a:spcPct val="50000"/>
              </a:spcBef>
              <a:buFontTx/>
              <a:buNone/>
            </a:pPr>
            <a:r>
              <a:rPr lang="en-US" altLang="en-US" sz="2400">
                <a:solidFill>
                  <a:srgbClr val="009900"/>
                </a:solidFill>
                <a:latin typeface="Times New Roman" panose="02020603050405020304" pitchFamily="18" charset="0"/>
              </a:rPr>
              <a:t>	Nested Subset Structure: </a:t>
            </a:r>
            <a:r>
              <a:rPr lang="en-US" altLang="en-US" sz="2400" i="1">
                <a:solidFill>
                  <a:srgbClr val="009900"/>
                </a:solidFill>
                <a:latin typeface="Times New Roman" panose="02020603050405020304" pitchFamily="18" charset="0"/>
              </a:rPr>
              <a:t>Species on species-poor islands are also found on species-rich islands.</a:t>
            </a:r>
          </a:p>
          <a:p>
            <a:pPr eaLnBrk="1" hangingPunct="1">
              <a:spcBef>
                <a:spcPct val="50000"/>
              </a:spcBef>
              <a:buFontTx/>
              <a:buNone/>
            </a:pPr>
            <a:r>
              <a:rPr lang="en-US" altLang="en-US" sz="2400">
                <a:solidFill>
                  <a:srgbClr val="00CC00"/>
                </a:solidFill>
                <a:latin typeface="Times New Roman" panose="02020603050405020304" pitchFamily="18" charset="0"/>
              </a:rPr>
              <a:t>	</a:t>
            </a:r>
            <a:r>
              <a:rPr lang="en-US" altLang="en-US" sz="2400">
                <a:latin typeface="Times New Roman" panose="02020603050405020304" pitchFamily="18" charset="0"/>
              </a:rPr>
              <a:t>	</a:t>
            </a:r>
          </a:p>
        </p:txBody>
      </p:sp>
      <p:sp>
        <p:nvSpPr>
          <p:cNvPr id="61443" name="Text Box 3"/>
          <p:cNvSpPr txBox="1">
            <a:spLocks noChangeArrowheads="1"/>
          </p:cNvSpPr>
          <p:nvPr/>
        </p:nvSpPr>
        <p:spPr bwMode="auto">
          <a:xfrm>
            <a:off x="2133600" y="3733800"/>
            <a:ext cx="1676400" cy="24749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	B</a:t>
            </a:r>
          </a:p>
          <a:p>
            <a:pPr eaLnBrk="1" hangingPunct="1">
              <a:spcBef>
                <a:spcPct val="50000"/>
              </a:spcBef>
              <a:buFontTx/>
              <a:buNone/>
            </a:pPr>
            <a:r>
              <a:rPr lang="en-US" altLang="en-US" sz="2400">
                <a:solidFill>
                  <a:srgbClr val="FFFF00"/>
                </a:solidFill>
                <a:latin typeface="Times New Roman" panose="02020603050405020304" pitchFamily="18" charset="0"/>
              </a:rPr>
              <a:t>C	D</a:t>
            </a:r>
          </a:p>
          <a:p>
            <a:pPr eaLnBrk="1" hangingPunct="1">
              <a:spcBef>
                <a:spcPct val="50000"/>
              </a:spcBef>
              <a:buFontTx/>
              <a:buNone/>
            </a:pPr>
            <a:r>
              <a:rPr lang="en-US" altLang="en-US" sz="2400">
                <a:solidFill>
                  <a:srgbClr val="FFFF00"/>
                </a:solidFill>
                <a:latin typeface="Times New Roman" panose="02020603050405020304" pitchFamily="18" charset="0"/>
              </a:rPr>
              <a:t>E	F</a:t>
            </a:r>
          </a:p>
          <a:p>
            <a:pPr eaLnBrk="1" hangingPunct="1">
              <a:spcBef>
                <a:spcPct val="50000"/>
              </a:spcBef>
              <a:buFontTx/>
              <a:buNone/>
            </a:pPr>
            <a:r>
              <a:rPr lang="en-US" altLang="en-US" sz="2400">
                <a:solidFill>
                  <a:srgbClr val="FFFF00"/>
                </a:solidFill>
                <a:latin typeface="Times New Roman" panose="02020603050405020304" pitchFamily="18" charset="0"/>
              </a:rPr>
              <a:t>G	H</a:t>
            </a:r>
            <a:r>
              <a:rPr lang="en-US" altLang="en-US" sz="2400">
                <a:latin typeface="Times New Roman" panose="02020603050405020304" pitchFamily="18" charset="0"/>
              </a:rPr>
              <a:t>	</a:t>
            </a:r>
          </a:p>
        </p:txBody>
      </p:sp>
      <p:sp>
        <p:nvSpPr>
          <p:cNvPr id="61444" name="Text Box 4"/>
          <p:cNvSpPr txBox="1">
            <a:spLocks noChangeArrowheads="1"/>
          </p:cNvSpPr>
          <p:nvPr/>
        </p:nvSpPr>
        <p:spPr bwMode="auto">
          <a:xfrm>
            <a:off x="4191000" y="3810000"/>
            <a:ext cx="5334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61445" name="Rectangle 5"/>
          <p:cNvSpPr>
            <a:spLocks noChangeArrowheads="1"/>
          </p:cNvSpPr>
          <p:nvPr/>
        </p:nvSpPr>
        <p:spPr bwMode="auto">
          <a:xfrm>
            <a:off x="5029200" y="3810000"/>
            <a:ext cx="396875" cy="466725"/>
          </a:xfrm>
          <a:prstGeom prst="rect">
            <a:avLst/>
          </a:prstGeom>
          <a:solidFill>
            <a:srgbClr val="009900"/>
          </a:solidFill>
          <a:ln w="9525">
            <a:solidFill>
              <a:srgbClr val="00CC00"/>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B</a:t>
            </a:r>
          </a:p>
        </p:txBody>
      </p:sp>
      <p:sp>
        <p:nvSpPr>
          <p:cNvPr id="61446" name="Text Box 6"/>
          <p:cNvSpPr txBox="1">
            <a:spLocks noChangeArrowheads="1"/>
          </p:cNvSpPr>
          <p:nvPr/>
        </p:nvSpPr>
        <p:spPr bwMode="auto">
          <a:xfrm>
            <a:off x="4267200" y="4495800"/>
            <a:ext cx="7620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C D</a:t>
            </a:r>
          </a:p>
        </p:txBody>
      </p:sp>
      <p:sp>
        <p:nvSpPr>
          <p:cNvPr id="61447" name="Text Box 7"/>
          <p:cNvSpPr txBox="1">
            <a:spLocks noChangeArrowheads="1"/>
          </p:cNvSpPr>
          <p:nvPr/>
        </p:nvSpPr>
        <p:spPr bwMode="auto">
          <a:xfrm>
            <a:off x="4191000" y="5410200"/>
            <a:ext cx="1219200" cy="10144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E F G</a:t>
            </a:r>
          </a:p>
          <a:p>
            <a:pPr eaLnBrk="1" hangingPunct="1">
              <a:spcBef>
                <a:spcPct val="50000"/>
              </a:spcBef>
              <a:buFontTx/>
              <a:buNone/>
            </a:pPr>
            <a:endParaRPr lang="en-US" altLang="en-US" sz="2400">
              <a:solidFill>
                <a:srgbClr val="FFFF00"/>
              </a:solidFill>
              <a:latin typeface="Times New Roman" panose="02020603050405020304" pitchFamily="18" charset="0"/>
            </a:endParaRPr>
          </a:p>
        </p:txBody>
      </p:sp>
      <p:sp>
        <p:nvSpPr>
          <p:cNvPr id="61448" name="Text Box 8"/>
          <p:cNvSpPr txBox="1">
            <a:spLocks noChangeArrowheads="1"/>
          </p:cNvSpPr>
          <p:nvPr/>
        </p:nvSpPr>
        <p:spPr bwMode="auto">
          <a:xfrm>
            <a:off x="5638800" y="5486400"/>
            <a:ext cx="4572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81200" y="381000"/>
            <a:ext cx="6705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009900"/>
                </a:solidFill>
                <a:latin typeface="Times New Roman" panose="02020603050405020304" pitchFamily="18" charset="0"/>
              </a:rPr>
              <a:t>	 - BUT!  Can we maintain all the species if 	they live on </a:t>
            </a:r>
            <a:r>
              <a:rPr lang="en-US" altLang="en-US" sz="2400" i="1">
                <a:solidFill>
                  <a:srgbClr val="009900"/>
                </a:solidFill>
                <a:latin typeface="Times New Roman" panose="02020603050405020304" pitchFamily="18" charset="0"/>
              </a:rPr>
              <a:t>different</a:t>
            </a:r>
            <a:r>
              <a:rPr lang="en-US" altLang="en-US" sz="2400">
                <a:solidFill>
                  <a:srgbClr val="009900"/>
                </a:solidFill>
                <a:latin typeface="Times New Roman" panose="02020603050405020304" pitchFamily="18" charset="0"/>
              </a:rPr>
              <a:t> islands?</a:t>
            </a:r>
          </a:p>
          <a:p>
            <a:pPr eaLnBrk="1" hangingPunct="1">
              <a:spcBef>
                <a:spcPct val="50000"/>
              </a:spcBef>
              <a:buFontTx/>
              <a:buNone/>
            </a:pPr>
            <a:r>
              <a:rPr lang="en-US" altLang="en-US" sz="2400">
                <a:solidFill>
                  <a:srgbClr val="009900"/>
                </a:solidFill>
                <a:latin typeface="Times New Roman" panose="02020603050405020304" pitchFamily="18" charset="0"/>
              </a:rPr>
              <a:t>	 - Probably not, because communities are 	</a:t>
            </a:r>
            <a:r>
              <a:rPr lang="en-US" altLang="en-US" sz="2400" i="1">
                <a:solidFill>
                  <a:srgbClr val="009900"/>
                </a:solidFill>
                <a:latin typeface="Times New Roman" panose="02020603050405020304" pitchFamily="18" charset="0"/>
              </a:rPr>
              <a:t>NESTED.</a:t>
            </a:r>
          </a:p>
          <a:p>
            <a:pPr eaLnBrk="1" hangingPunct="1">
              <a:spcBef>
                <a:spcPct val="50000"/>
              </a:spcBef>
              <a:buFontTx/>
              <a:buNone/>
            </a:pPr>
            <a:r>
              <a:rPr lang="en-US" altLang="en-US" sz="2400">
                <a:solidFill>
                  <a:srgbClr val="009900"/>
                </a:solidFill>
                <a:latin typeface="Times New Roman" panose="02020603050405020304" pitchFamily="18" charset="0"/>
              </a:rPr>
              <a:t>	Nested Subset Structure: </a:t>
            </a:r>
            <a:r>
              <a:rPr lang="en-US" altLang="en-US" sz="2400" i="1">
                <a:solidFill>
                  <a:srgbClr val="009900"/>
                </a:solidFill>
                <a:latin typeface="Times New Roman" panose="02020603050405020304" pitchFamily="18" charset="0"/>
              </a:rPr>
              <a:t>Species on species-poor islands are also found on specie-rich islands.</a:t>
            </a:r>
          </a:p>
          <a:p>
            <a:pPr eaLnBrk="1" hangingPunct="1">
              <a:spcBef>
                <a:spcPct val="50000"/>
              </a:spcBef>
              <a:buFontTx/>
              <a:buNone/>
            </a:pPr>
            <a:r>
              <a:rPr lang="en-US" altLang="en-US" sz="2400">
                <a:solidFill>
                  <a:srgbClr val="00CC00"/>
                </a:solidFill>
                <a:latin typeface="Times New Roman" panose="02020603050405020304" pitchFamily="18" charset="0"/>
              </a:rPr>
              <a:t>	</a:t>
            </a:r>
            <a:r>
              <a:rPr lang="en-US" altLang="en-US" sz="2400">
                <a:latin typeface="Times New Roman" panose="02020603050405020304" pitchFamily="18" charset="0"/>
              </a:rPr>
              <a:t>	</a:t>
            </a:r>
          </a:p>
        </p:txBody>
      </p:sp>
      <p:sp>
        <p:nvSpPr>
          <p:cNvPr id="62467" name="Text Box 3"/>
          <p:cNvSpPr txBox="1">
            <a:spLocks noChangeArrowheads="1"/>
          </p:cNvSpPr>
          <p:nvPr/>
        </p:nvSpPr>
        <p:spPr bwMode="auto">
          <a:xfrm>
            <a:off x="2133600" y="3733800"/>
            <a:ext cx="1676400" cy="24749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	B</a:t>
            </a:r>
          </a:p>
          <a:p>
            <a:pPr eaLnBrk="1" hangingPunct="1">
              <a:spcBef>
                <a:spcPct val="50000"/>
              </a:spcBef>
              <a:buFontTx/>
              <a:buNone/>
            </a:pPr>
            <a:r>
              <a:rPr lang="en-US" altLang="en-US" sz="2400">
                <a:solidFill>
                  <a:srgbClr val="FFFF00"/>
                </a:solidFill>
                <a:latin typeface="Times New Roman" panose="02020603050405020304" pitchFamily="18" charset="0"/>
              </a:rPr>
              <a:t>C	D</a:t>
            </a:r>
          </a:p>
          <a:p>
            <a:pPr eaLnBrk="1" hangingPunct="1">
              <a:spcBef>
                <a:spcPct val="50000"/>
              </a:spcBef>
              <a:buFontTx/>
              <a:buNone/>
            </a:pPr>
            <a:r>
              <a:rPr lang="en-US" altLang="en-US" sz="2400">
                <a:solidFill>
                  <a:srgbClr val="FFFF00"/>
                </a:solidFill>
                <a:latin typeface="Times New Roman" panose="02020603050405020304" pitchFamily="18" charset="0"/>
              </a:rPr>
              <a:t>E	F</a:t>
            </a:r>
          </a:p>
          <a:p>
            <a:pPr eaLnBrk="1" hangingPunct="1">
              <a:spcBef>
                <a:spcPct val="50000"/>
              </a:spcBef>
              <a:buFontTx/>
              <a:buNone/>
            </a:pPr>
            <a:r>
              <a:rPr lang="en-US" altLang="en-US" sz="2400">
                <a:solidFill>
                  <a:srgbClr val="FFFF00"/>
                </a:solidFill>
                <a:latin typeface="Times New Roman" panose="02020603050405020304" pitchFamily="18" charset="0"/>
              </a:rPr>
              <a:t>G	H</a:t>
            </a:r>
            <a:r>
              <a:rPr lang="en-US" altLang="en-US" sz="2400">
                <a:latin typeface="Times New Roman" panose="02020603050405020304" pitchFamily="18" charset="0"/>
              </a:rPr>
              <a:t>	</a:t>
            </a:r>
          </a:p>
        </p:txBody>
      </p:sp>
      <p:sp>
        <p:nvSpPr>
          <p:cNvPr id="62468" name="Text Box 4"/>
          <p:cNvSpPr txBox="1">
            <a:spLocks noChangeArrowheads="1"/>
          </p:cNvSpPr>
          <p:nvPr/>
        </p:nvSpPr>
        <p:spPr bwMode="auto">
          <a:xfrm>
            <a:off x="4191000" y="3810000"/>
            <a:ext cx="5334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62469" name="Rectangle 5"/>
          <p:cNvSpPr>
            <a:spLocks noChangeArrowheads="1"/>
          </p:cNvSpPr>
          <p:nvPr/>
        </p:nvSpPr>
        <p:spPr bwMode="auto">
          <a:xfrm>
            <a:off x="5029200" y="3810000"/>
            <a:ext cx="396875" cy="466725"/>
          </a:xfrm>
          <a:prstGeom prst="rect">
            <a:avLst/>
          </a:prstGeom>
          <a:solidFill>
            <a:srgbClr val="009900"/>
          </a:solidFill>
          <a:ln w="9525">
            <a:solidFill>
              <a:srgbClr val="00CC00"/>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B</a:t>
            </a:r>
          </a:p>
        </p:txBody>
      </p:sp>
      <p:sp>
        <p:nvSpPr>
          <p:cNvPr id="62470" name="Text Box 6"/>
          <p:cNvSpPr txBox="1">
            <a:spLocks noChangeArrowheads="1"/>
          </p:cNvSpPr>
          <p:nvPr/>
        </p:nvSpPr>
        <p:spPr bwMode="auto">
          <a:xfrm>
            <a:off x="4267200" y="4495800"/>
            <a:ext cx="7620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C D</a:t>
            </a:r>
          </a:p>
        </p:txBody>
      </p:sp>
      <p:sp>
        <p:nvSpPr>
          <p:cNvPr id="62471" name="Text Box 7"/>
          <p:cNvSpPr txBox="1">
            <a:spLocks noChangeArrowheads="1"/>
          </p:cNvSpPr>
          <p:nvPr/>
        </p:nvSpPr>
        <p:spPr bwMode="auto">
          <a:xfrm>
            <a:off x="4191000" y="5410200"/>
            <a:ext cx="1219200" cy="10144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E F G</a:t>
            </a:r>
          </a:p>
          <a:p>
            <a:pPr eaLnBrk="1" hangingPunct="1">
              <a:spcBef>
                <a:spcPct val="50000"/>
              </a:spcBef>
              <a:buFontTx/>
              <a:buNone/>
            </a:pPr>
            <a:endParaRPr lang="en-US" altLang="en-US" sz="2400">
              <a:solidFill>
                <a:srgbClr val="FFFF00"/>
              </a:solidFill>
              <a:latin typeface="Times New Roman" panose="02020603050405020304" pitchFamily="18" charset="0"/>
            </a:endParaRPr>
          </a:p>
        </p:txBody>
      </p:sp>
      <p:sp>
        <p:nvSpPr>
          <p:cNvPr id="62472" name="Text Box 8"/>
          <p:cNvSpPr txBox="1">
            <a:spLocks noChangeArrowheads="1"/>
          </p:cNvSpPr>
          <p:nvPr/>
        </p:nvSpPr>
        <p:spPr bwMode="auto">
          <a:xfrm>
            <a:off x="5638800" y="5486400"/>
            <a:ext cx="4572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H</a:t>
            </a:r>
          </a:p>
        </p:txBody>
      </p:sp>
      <p:sp>
        <p:nvSpPr>
          <p:cNvPr id="62473" name="Line 9"/>
          <p:cNvSpPr>
            <a:spLocks noChangeShapeType="1"/>
          </p:cNvSpPr>
          <p:nvPr/>
        </p:nvSpPr>
        <p:spPr bwMode="auto">
          <a:xfrm>
            <a:off x="4038600" y="3352800"/>
            <a:ext cx="0" cy="3352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4" name="Line 10"/>
          <p:cNvSpPr>
            <a:spLocks noChangeShapeType="1"/>
          </p:cNvSpPr>
          <p:nvPr/>
        </p:nvSpPr>
        <p:spPr bwMode="auto">
          <a:xfrm>
            <a:off x="6172200" y="3352800"/>
            <a:ext cx="0" cy="3352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Text Box 11"/>
          <p:cNvSpPr txBox="1">
            <a:spLocks noChangeArrowheads="1"/>
          </p:cNvSpPr>
          <p:nvPr/>
        </p:nvSpPr>
        <p:spPr bwMode="auto">
          <a:xfrm>
            <a:off x="4038600" y="3124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NOT NESTED</a:t>
            </a:r>
          </a:p>
        </p:txBody>
      </p:sp>
      <p:sp>
        <p:nvSpPr>
          <p:cNvPr id="62476" name="Text Box 12"/>
          <p:cNvSpPr txBox="1">
            <a:spLocks noChangeArrowheads="1"/>
          </p:cNvSpPr>
          <p:nvPr/>
        </p:nvSpPr>
        <p:spPr bwMode="auto">
          <a:xfrm>
            <a:off x="6400800" y="3810000"/>
            <a:ext cx="5334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62477" name="Text Box 13"/>
          <p:cNvSpPr txBox="1">
            <a:spLocks noChangeArrowheads="1"/>
          </p:cNvSpPr>
          <p:nvPr/>
        </p:nvSpPr>
        <p:spPr bwMode="auto">
          <a:xfrm>
            <a:off x="7315200" y="3810000"/>
            <a:ext cx="5334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62478" name="Text Box 14"/>
          <p:cNvSpPr txBox="1">
            <a:spLocks noChangeArrowheads="1"/>
          </p:cNvSpPr>
          <p:nvPr/>
        </p:nvSpPr>
        <p:spPr bwMode="auto">
          <a:xfrm>
            <a:off x="6400800" y="4495800"/>
            <a:ext cx="7620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 B</a:t>
            </a:r>
          </a:p>
        </p:txBody>
      </p:sp>
      <p:sp>
        <p:nvSpPr>
          <p:cNvPr id="62479" name="Text Box 15"/>
          <p:cNvSpPr txBox="1">
            <a:spLocks noChangeArrowheads="1"/>
          </p:cNvSpPr>
          <p:nvPr/>
        </p:nvSpPr>
        <p:spPr bwMode="auto">
          <a:xfrm>
            <a:off x="6324600" y="5410200"/>
            <a:ext cx="1143000" cy="1014413"/>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 B C</a:t>
            </a:r>
          </a:p>
          <a:p>
            <a:pPr eaLnBrk="1" hangingPunct="1">
              <a:spcBef>
                <a:spcPct val="50000"/>
              </a:spcBef>
              <a:buFontTx/>
              <a:buNone/>
            </a:pPr>
            <a:endParaRPr lang="en-US" altLang="en-US" sz="2400">
              <a:solidFill>
                <a:srgbClr val="FFFF00"/>
              </a:solidFill>
              <a:latin typeface="Times New Roman" panose="02020603050405020304" pitchFamily="18" charset="0"/>
            </a:endParaRPr>
          </a:p>
        </p:txBody>
      </p:sp>
      <p:sp>
        <p:nvSpPr>
          <p:cNvPr id="62480" name="Text Box 16"/>
          <p:cNvSpPr txBox="1">
            <a:spLocks noChangeArrowheads="1"/>
          </p:cNvSpPr>
          <p:nvPr/>
        </p:nvSpPr>
        <p:spPr bwMode="auto">
          <a:xfrm>
            <a:off x="7848600" y="5486400"/>
            <a:ext cx="457200" cy="466725"/>
          </a:xfrm>
          <a:prstGeom prst="rect">
            <a:avLst/>
          </a:prstGeom>
          <a:solidFill>
            <a:srgbClr val="009900"/>
          </a:solidFill>
          <a:ln w="9525">
            <a:solidFill>
              <a:srgbClr val="00CC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FF00"/>
                </a:solidFill>
                <a:latin typeface="Times New Roman" panose="02020603050405020304" pitchFamily="18" charset="0"/>
              </a:rPr>
              <a:t>A</a:t>
            </a:r>
          </a:p>
        </p:txBody>
      </p:sp>
      <p:sp>
        <p:nvSpPr>
          <p:cNvPr id="62481" name="Text Box 17"/>
          <p:cNvSpPr txBox="1">
            <a:spLocks noChangeArrowheads="1"/>
          </p:cNvSpPr>
          <p:nvPr/>
        </p:nvSpPr>
        <p:spPr bwMode="auto">
          <a:xfrm>
            <a:off x="6477000" y="3124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NESTED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5540375"/>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dirty="0">
                <a:solidFill>
                  <a:srgbClr val="FF0000"/>
                </a:solidFill>
                <a:cs typeface="+mn-cs"/>
              </a:rPr>
              <a:t>Community Ecology</a:t>
            </a:r>
          </a:p>
          <a:p>
            <a:pPr fontAlgn="auto">
              <a:spcBef>
                <a:spcPct val="50000"/>
              </a:spcBef>
              <a:spcAft>
                <a:spcPts val="0"/>
              </a:spcAft>
              <a:defRPr/>
            </a:pPr>
            <a:r>
              <a:rPr lang="en-US" sz="2000" b="1" dirty="0">
                <a:solidFill>
                  <a:srgbClr val="7030A0"/>
                </a:solidFill>
                <a:cs typeface="+mn-cs"/>
              </a:rPr>
              <a:t>I. Introduction</a:t>
            </a:r>
          </a:p>
          <a:p>
            <a:pPr fontAlgn="auto">
              <a:spcBef>
                <a:spcPct val="50000"/>
              </a:spcBef>
              <a:spcAft>
                <a:spcPts val="0"/>
              </a:spcAft>
              <a:defRPr/>
            </a:pPr>
            <a:r>
              <a:rPr lang="en-US" sz="2000" b="1" dirty="0">
                <a:solidFill>
                  <a:srgbClr val="7030A0"/>
                </a:solidFill>
                <a:cs typeface="+mn-cs"/>
              </a:rPr>
              <a:t>II. Multispecies Interactions with a </a:t>
            </a:r>
            <a:r>
              <a:rPr lang="en-US" sz="2000" b="1" dirty="0" err="1">
                <a:solidFill>
                  <a:srgbClr val="7030A0"/>
                </a:solidFill>
                <a:cs typeface="+mn-cs"/>
              </a:rPr>
              <a:t>Trophic</a:t>
            </a:r>
            <a:r>
              <a:rPr lang="en-US" sz="2000" b="1" dirty="0">
                <a:solidFill>
                  <a:srgbClr val="7030A0"/>
                </a:solidFill>
                <a:cs typeface="+mn-cs"/>
              </a:rPr>
              <a:t> Level</a:t>
            </a:r>
          </a:p>
          <a:p>
            <a:pPr fontAlgn="auto">
              <a:spcBef>
                <a:spcPct val="50000"/>
              </a:spcBef>
              <a:spcAft>
                <a:spcPts val="0"/>
              </a:spcAft>
              <a:defRPr/>
            </a:pPr>
            <a:r>
              <a:rPr lang="en-US" sz="2000" b="1" dirty="0">
                <a:solidFill>
                  <a:srgbClr val="7030A0"/>
                </a:solidFill>
                <a:cs typeface="+mn-cs"/>
              </a:rPr>
              <a:t>III. Multispecies Interactions across </a:t>
            </a:r>
            <a:r>
              <a:rPr lang="en-US" sz="2000" b="1" dirty="0" err="1">
                <a:solidFill>
                  <a:srgbClr val="7030A0"/>
                </a:solidFill>
                <a:cs typeface="+mn-cs"/>
              </a:rPr>
              <a:t>Trophic</a:t>
            </a:r>
            <a:r>
              <a:rPr lang="en-US" sz="2000" b="1" dirty="0">
                <a:solidFill>
                  <a:srgbClr val="7030A0"/>
                </a:solidFill>
                <a:cs typeface="+mn-cs"/>
              </a:rPr>
              <a:t> Levels</a:t>
            </a:r>
          </a:p>
          <a:p>
            <a:pPr fontAlgn="auto">
              <a:spcBef>
                <a:spcPct val="50000"/>
              </a:spcBef>
              <a:spcAft>
                <a:spcPts val="0"/>
              </a:spcAft>
              <a:defRPr/>
            </a:pPr>
            <a:r>
              <a:rPr lang="en-US" sz="2000" b="1" dirty="0">
                <a:solidFill>
                  <a:srgbClr val="7030A0"/>
                </a:solidFill>
                <a:cs typeface="+mn-cs"/>
              </a:rPr>
              <a:t>IV. Succession</a:t>
            </a:r>
          </a:p>
          <a:p>
            <a:pPr fontAlgn="auto">
              <a:spcBef>
                <a:spcPct val="50000"/>
              </a:spcBef>
              <a:spcAft>
                <a:spcPts val="0"/>
              </a:spcAft>
              <a:defRPr/>
            </a:pPr>
            <a:r>
              <a:rPr lang="en-US" sz="2000" b="1" dirty="0">
                <a:solidFill>
                  <a:srgbClr val="FF0000"/>
                </a:solidFill>
                <a:cs typeface="+mn-cs"/>
              </a:rPr>
              <a:t>V. Biodiversity: Patterns and Processes</a:t>
            </a:r>
          </a:p>
          <a:p>
            <a:pPr marL="457200" indent="-457200" fontAlgn="auto">
              <a:spcBef>
                <a:spcPct val="50000"/>
              </a:spcBef>
              <a:spcAft>
                <a:spcPts val="0"/>
              </a:spcAft>
              <a:buFontTx/>
              <a:buAutoNum type="alphaUcPeriod"/>
              <a:defRPr/>
            </a:pPr>
            <a:r>
              <a:rPr lang="en-US" sz="2000" b="1" dirty="0">
                <a:solidFill>
                  <a:srgbClr val="7030A0"/>
                </a:solidFill>
                <a:cs typeface="+mn-cs"/>
              </a:rPr>
              <a:t>The Species-Area Relationship</a:t>
            </a:r>
          </a:p>
          <a:p>
            <a:pPr marL="457200" indent="-457200" fontAlgn="auto">
              <a:spcBef>
                <a:spcPct val="50000"/>
              </a:spcBef>
              <a:spcAft>
                <a:spcPts val="0"/>
              </a:spcAft>
              <a:defRPr/>
            </a:pPr>
            <a:r>
              <a:rPr lang="en-US" sz="2000" b="1" dirty="0">
                <a:solidFill>
                  <a:srgbClr val="00B0F0"/>
                </a:solidFill>
                <a:cs typeface="+mn-cs"/>
              </a:rPr>
              <a:t>	1. The pattern</a:t>
            </a:r>
          </a:p>
          <a:p>
            <a:pPr marL="457200" indent="-457200" fontAlgn="auto">
              <a:spcBef>
                <a:spcPct val="50000"/>
              </a:spcBef>
              <a:spcAft>
                <a:spcPts val="0"/>
              </a:spcAft>
              <a:defRPr/>
            </a:pPr>
            <a:r>
              <a:rPr lang="en-US" sz="2000" b="1" dirty="0">
                <a:solidFill>
                  <a:srgbClr val="00B0F0"/>
                </a:solidFill>
                <a:cs typeface="+mn-cs"/>
              </a:rPr>
              <a:t>	2. The Theory of Island Biogeography</a:t>
            </a:r>
          </a:p>
          <a:p>
            <a:pPr marL="457200" indent="-457200" fontAlgn="auto">
              <a:spcBef>
                <a:spcPct val="50000"/>
              </a:spcBef>
              <a:spcAft>
                <a:spcPts val="0"/>
              </a:spcAft>
              <a:defRPr/>
            </a:pPr>
            <a:r>
              <a:rPr lang="en-US" sz="2000" b="1" dirty="0">
                <a:solidFill>
                  <a:srgbClr val="00B0F0"/>
                </a:solidFill>
                <a:cs typeface="+mn-cs"/>
              </a:rPr>
              <a:t>	3. Why is this important?  Fragmentation</a:t>
            </a:r>
          </a:p>
          <a:p>
            <a:pPr marL="457200" indent="-457200" fontAlgn="auto">
              <a:spcBef>
                <a:spcPct val="50000"/>
              </a:spcBef>
              <a:spcAft>
                <a:spcPts val="0"/>
              </a:spcAft>
              <a:defRPr/>
            </a:pPr>
            <a:r>
              <a:rPr lang="en-US" sz="2000" b="1" dirty="0">
                <a:solidFill>
                  <a:srgbClr val="00B0F0"/>
                </a:solidFill>
                <a:cs typeface="+mn-cs"/>
              </a:rPr>
              <a:t>	4. The SLOSS debate</a:t>
            </a:r>
          </a:p>
          <a:p>
            <a:pPr marL="457200" indent="-457200" fontAlgn="auto">
              <a:spcBef>
                <a:spcPct val="50000"/>
              </a:spcBef>
              <a:spcAft>
                <a:spcPts val="0"/>
              </a:spcAft>
              <a:defRPr/>
            </a:pPr>
            <a:r>
              <a:rPr lang="en-US" sz="2000" b="1" dirty="0">
                <a:solidFill>
                  <a:srgbClr val="00B0F0"/>
                </a:solidFill>
                <a:cs typeface="+mn-cs"/>
              </a:rPr>
              <a:t>	5. </a:t>
            </a:r>
            <a:r>
              <a:rPr lang="en-US" sz="2000" b="1" dirty="0" err="1">
                <a:solidFill>
                  <a:srgbClr val="00B0F0"/>
                </a:solidFill>
                <a:cs typeface="+mn-cs"/>
              </a:rPr>
              <a:t>Nestedness</a:t>
            </a:r>
            <a:endParaRPr lang="en-US" sz="2000" b="1" dirty="0">
              <a:solidFill>
                <a:srgbClr val="00B0F0"/>
              </a:solidFill>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31900" y="927100"/>
            <a:ext cx="6832600" cy="1117600"/>
          </a:xfrm>
          <a:solidFill>
            <a:schemeClr val="bg1"/>
          </a:solidFill>
          <a:ln w="25400" cap="flat">
            <a:solidFill>
              <a:schemeClr val="accent1"/>
            </a:solidFill>
            <a:miter lim="800000"/>
            <a:headEnd/>
            <a:tailEnd/>
          </a:ln>
        </p:spPr>
        <p:txBody>
          <a:bodyPr lIns="92075" tIns="46038" rIns="92075" bIns="46038"/>
          <a:lstStyle/>
          <a:p>
            <a:pPr eaLnBrk="1" hangingPunct="1"/>
            <a:r>
              <a:rPr lang="en-US" altLang="en-US" sz="3200" smtClean="0"/>
              <a:t>NESTED-SUBSET STRUCTURE:</a:t>
            </a:r>
            <a:r>
              <a:rPr lang="en-US" altLang="en-US" sz="1800" smtClean="0"/>
              <a:t/>
            </a:r>
            <a:br>
              <a:rPr lang="en-US" altLang="en-US" sz="1800" smtClean="0"/>
            </a:br>
            <a:r>
              <a:rPr lang="en-US" altLang="en-US" sz="2000" smtClean="0">
                <a:latin typeface="Times New Roman" panose="02020603050405020304" pitchFamily="18" charset="0"/>
              </a:rPr>
              <a:t>(Darlington 1957, Patterson and Atmar 1986)</a:t>
            </a:r>
          </a:p>
        </p:txBody>
      </p:sp>
      <p:sp>
        <p:nvSpPr>
          <p:cNvPr id="64515" name="Text Box 9"/>
          <p:cNvSpPr txBox="1">
            <a:spLocks noChangeArrowheads="1"/>
          </p:cNvSpPr>
          <p:nvPr/>
        </p:nvSpPr>
        <p:spPr bwMode="auto">
          <a:xfrm>
            <a:off x="914400" y="228600"/>
            <a:ext cx="7924800"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rPr>
              <a:t>- Why is this important?</a:t>
            </a:r>
          </a:p>
          <a:p>
            <a:pPr eaLnBrk="1" hangingPunct="1">
              <a:spcBef>
                <a:spcPct val="50000"/>
              </a:spcBef>
              <a:buFontTx/>
              <a:buNone/>
            </a:pPr>
            <a:r>
              <a:rPr lang="en-US" altLang="en-US" sz="2800" b="1">
                <a:solidFill>
                  <a:srgbClr val="FF0000"/>
                </a:solidFill>
              </a:rPr>
              <a:t> - Conserving Diversity: the SLOSS debate</a:t>
            </a:r>
          </a:p>
          <a:p>
            <a:pPr eaLnBrk="1" hangingPunct="1">
              <a:spcBef>
                <a:spcPct val="50000"/>
              </a:spcBef>
              <a:buFontTx/>
              <a:buNone/>
            </a:pPr>
            <a:r>
              <a:rPr lang="en-US" altLang="en-US" sz="2800" b="1">
                <a:solidFill>
                  <a:srgbClr val="FF0000"/>
                </a:solidFill>
              </a:rPr>
              <a:t> - "Nestedness" </a:t>
            </a:r>
            <a:r>
              <a:rPr lang="en-US" altLang="en-US" sz="1400" b="1">
                <a:solidFill>
                  <a:srgbClr val="FF0000"/>
                </a:solidFill>
              </a:rPr>
              <a:t>(Darlington (1957); Patterson and Atmar (1986)</a:t>
            </a:r>
            <a:endParaRPr lang="en-US" altLang="en-US" sz="1400" b="1">
              <a:solidFill>
                <a:schemeClr val="accent2"/>
              </a:solidFill>
            </a:endParaRPr>
          </a:p>
          <a:p>
            <a:pPr eaLnBrk="1" hangingPunct="1">
              <a:spcBef>
                <a:spcPct val="50000"/>
              </a:spcBef>
              <a:buFontTx/>
              <a:buNone/>
            </a:pPr>
            <a:endParaRPr lang="en-US" altLang="en-US" sz="2800" b="1">
              <a:solidFill>
                <a:srgbClr val="FF0000"/>
              </a:solidFill>
            </a:endParaRPr>
          </a:p>
        </p:txBody>
      </p:sp>
      <p:sp>
        <p:nvSpPr>
          <p:cNvPr id="45066" name="Rectangle 10"/>
          <p:cNvSpPr>
            <a:spLocks noChangeArrowheads="1"/>
          </p:cNvSpPr>
          <p:nvPr/>
        </p:nvSpPr>
        <p:spPr bwMode="auto">
          <a:xfrm>
            <a:off x="457200" y="2438400"/>
            <a:ext cx="5334000" cy="4267200"/>
          </a:xfrm>
          <a:prstGeom prst="rect">
            <a:avLst/>
          </a:prstGeom>
          <a:noFill/>
          <a:ln w="9525">
            <a:noFill/>
            <a:miter lim="800000"/>
            <a:headEnd/>
            <a:tailEnd/>
          </a:ln>
          <a:effectLst/>
        </p:spPr>
        <p:txBody>
          <a:bodyPr lIns="92075" tIns="46038" rIns="92075" bIns="46038"/>
          <a:lstStyle/>
          <a:p>
            <a:pPr marL="342900" indent="-342900" eaLnBrk="0" fontAlgn="auto" hangingPunct="0">
              <a:spcBef>
                <a:spcPct val="20000"/>
              </a:spcBef>
              <a:spcAft>
                <a:spcPts val="0"/>
              </a:spcAft>
              <a:defRPr/>
            </a:pPr>
            <a:endParaRPr lang="en-US" sz="2000">
              <a:effectLst>
                <a:outerShdw blurRad="38100" dist="38100" dir="2700000" algn="tl">
                  <a:srgbClr val="C0C0C0"/>
                </a:outerShdw>
              </a:effectLst>
              <a:latin typeface="+mn-lt"/>
              <a:cs typeface="+mn-cs"/>
            </a:endParaRPr>
          </a:p>
          <a:p>
            <a:pPr marL="342900" indent="-342900" eaLnBrk="0" fontAlgn="auto" hangingPunct="0">
              <a:lnSpc>
                <a:spcPct val="50000"/>
              </a:lnSpc>
              <a:spcBef>
                <a:spcPct val="20000"/>
              </a:spcBef>
              <a:spcAft>
                <a:spcPts val="0"/>
              </a:spcAft>
              <a:defRPr/>
            </a:pPr>
            <a:endParaRPr lang="en-US" sz="2800">
              <a:effectLst>
                <a:outerShdw blurRad="38100" dist="38100" dir="2700000" algn="tl">
                  <a:srgbClr val="C0C0C0"/>
                </a:outerShdw>
              </a:effectLst>
              <a:latin typeface="+mn-lt"/>
              <a:cs typeface="+mn-cs"/>
            </a:endParaRPr>
          </a:p>
          <a:p>
            <a:pPr marL="342900" indent="-342900" eaLnBrk="0" fontAlgn="auto" hangingPunct="0">
              <a:spcBef>
                <a:spcPct val="20000"/>
              </a:spcBef>
              <a:spcAft>
                <a:spcPts val="0"/>
              </a:spcAft>
              <a:defRPr/>
            </a:pPr>
            <a:r>
              <a:rPr lang="en-US" sz="2800">
                <a:solidFill>
                  <a:schemeClr val="accent2"/>
                </a:solidFill>
                <a:effectLst>
                  <a:outerShdw blurRad="38100" dist="38100" dir="2700000" algn="tl">
                    <a:srgbClr val="C0C0C0"/>
                  </a:outerShdw>
                </a:effectLst>
                <a:latin typeface="+mn-lt"/>
                <a:cs typeface="+mn-cs"/>
              </a:rPr>
              <a:t>    Communities are ‘nested’ if the species in depauperate assemblages are also found in progressively more species rich communities</a:t>
            </a:r>
            <a:r>
              <a:rPr lang="en-US" sz="2800">
                <a:effectLst>
                  <a:outerShdw blurRad="38100" dist="38100" dir="2700000" algn="tl">
                    <a:srgbClr val="C0C0C0"/>
                  </a:outerShdw>
                </a:effectLst>
                <a:latin typeface="+mn-lt"/>
                <a:cs typeface="+mn-cs"/>
              </a:rPr>
              <a:t> </a:t>
            </a:r>
          </a:p>
          <a:p>
            <a:pPr marL="342900" indent="-342900" eaLnBrk="0" fontAlgn="auto" hangingPunct="0">
              <a:spcBef>
                <a:spcPct val="20000"/>
              </a:spcBef>
              <a:spcAft>
                <a:spcPts val="0"/>
              </a:spcAft>
              <a:defRPr/>
            </a:pPr>
            <a:endParaRPr lang="en-US" sz="2800">
              <a:effectLst>
                <a:outerShdw blurRad="38100" dist="38100" dir="2700000" algn="tl">
                  <a:srgbClr val="C0C0C0"/>
                </a:outerShdw>
              </a:effectLst>
              <a:latin typeface="+mn-lt"/>
              <a:cs typeface="+mn-cs"/>
            </a:endParaRPr>
          </a:p>
        </p:txBody>
      </p:sp>
      <p:grpSp>
        <p:nvGrpSpPr>
          <p:cNvPr id="2" name="Group 11"/>
          <p:cNvGrpSpPr/>
          <p:nvPr/>
        </p:nvGrpSpPr>
        <p:grpSpPr>
          <a:xfrm>
            <a:off x="5867400" y="2362200"/>
            <a:ext cx="2527300" cy="3970960"/>
            <a:chOff x="5791201" y="2833688"/>
            <a:chExt cx="2527300" cy="3970960"/>
          </a:xfrm>
          <a:solidFill>
            <a:schemeClr val="accent2">
              <a:lumMod val="40000"/>
              <a:lumOff val="60000"/>
            </a:schemeClr>
          </a:solidFill>
        </p:grpSpPr>
        <p:sp>
          <p:nvSpPr>
            <p:cNvPr id="45064" name="Rectangle 8"/>
            <p:cNvSpPr>
              <a:spLocks noChangeArrowheads="1"/>
            </p:cNvSpPr>
            <p:nvPr/>
          </p:nvSpPr>
          <p:spPr bwMode="auto">
            <a:xfrm>
              <a:off x="5791201" y="2833688"/>
              <a:ext cx="2527300" cy="3970960"/>
            </a:xfrm>
            <a:prstGeom prst="rect">
              <a:avLst/>
            </a:prstGeom>
            <a:grpFill/>
            <a:ln w="9525">
              <a:solidFill>
                <a:schemeClr val="tx1"/>
              </a:solidFill>
              <a:miter lim="800000"/>
              <a:headEnd/>
              <a:tailEnd/>
            </a:ln>
            <a:effectLst/>
          </p:spPr>
          <p:txBody>
            <a:bodyPr lIns="92075" tIns="46038" rIns="92075" bIns="46038">
              <a:spAutoFit/>
            </a:bodyPr>
            <a:lstStyle/>
            <a:p>
              <a:pPr eaLnBrk="0" fontAlgn="auto" hangingPunct="0">
                <a:spcBef>
                  <a:spcPts val="0"/>
                </a:spcBef>
                <a:spcAft>
                  <a:spcPts val="0"/>
                </a:spcAft>
                <a:defRPr/>
              </a:pPr>
              <a:r>
                <a:rPr lang="en-US" sz="2800" b="1" dirty="0">
                  <a:solidFill>
                    <a:schemeClr val="tx2"/>
                  </a:solidFill>
                  <a:effectLst>
                    <a:outerShdw blurRad="38100" dist="38100" dir="2700000" algn="tl">
                      <a:srgbClr val="C0C0C0"/>
                    </a:outerShdw>
                  </a:effectLst>
                  <a:latin typeface="+mn-lt"/>
                  <a:cs typeface="+mn-cs"/>
                </a:rPr>
                <a:t>A  B  C  D  E</a:t>
              </a: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a:p>
              <a:pPr eaLnBrk="0" fontAlgn="auto" hangingPunct="0">
                <a:spcBef>
                  <a:spcPts val="0"/>
                </a:spcBef>
                <a:spcAft>
                  <a:spcPts val="0"/>
                </a:spcAft>
                <a:defRPr/>
              </a:pPr>
              <a:endParaRPr lang="en-US" sz="2800" b="1" dirty="0">
                <a:solidFill>
                  <a:schemeClr val="tx2"/>
                </a:solidFill>
                <a:effectLst>
                  <a:outerShdw blurRad="38100" dist="38100" dir="2700000" algn="tl">
                    <a:srgbClr val="C0C0C0"/>
                  </a:outerShdw>
                </a:effectLst>
                <a:latin typeface="+mn-lt"/>
                <a:cs typeface="+mn-cs"/>
              </a:endParaRPr>
            </a:p>
          </p:txBody>
        </p:sp>
        <p:sp>
          <p:nvSpPr>
            <p:cNvPr id="3" name="Rectangle 3"/>
            <p:cNvSpPr>
              <a:spLocks noChangeArrowheads="1"/>
            </p:cNvSpPr>
            <p:nvPr/>
          </p:nvSpPr>
          <p:spPr bwMode="auto">
            <a:xfrm>
              <a:off x="6019800" y="3352800"/>
              <a:ext cx="2273300" cy="2959100"/>
            </a:xfrm>
            <a:prstGeom prst="rect">
              <a:avLst/>
            </a:prstGeom>
            <a:grpFill/>
            <a:ln w="12700">
              <a:solidFill>
                <a:schemeClr val="tx1"/>
              </a:solidFill>
              <a:miter lim="800000"/>
              <a:headEnd/>
              <a:tailEnd/>
            </a:ln>
          </p:spPr>
          <p:txBody>
            <a:bodyPr wrap="none" anchor="ctr"/>
            <a:lstStyle/>
            <a:p>
              <a:pPr fontAlgn="auto">
                <a:spcBef>
                  <a:spcPts val="0"/>
                </a:spcBef>
                <a:spcAft>
                  <a:spcPts val="0"/>
                </a:spcAft>
                <a:defRPr/>
              </a:pPr>
              <a:endParaRPr lang="en-US">
                <a:cs typeface="+mn-cs"/>
              </a:endParaRPr>
            </a:p>
          </p:txBody>
        </p:sp>
        <p:sp>
          <p:nvSpPr>
            <p:cNvPr id="13316" name="Rectangle 4"/>
            <p:cNvSpPr>
              <a:spLocks noChangeArrowheads="1"/>
            </p:cNvSpPr>
            <p:nvPr/>
          </p:nvSpPr>
          <p:spPr bwMode="auto">
            <a:xfrm>
              <a:off x="6330950" y="3511550"/>
              <a:ext cx="1511300" cy="1892300"/>
            </a:xfrm>
            <a:prstGeom prst="rect">
              <a:avLst/>
            </a:prstGeom>
            <a:grpFill/>
            <a:ln w="12700">
              <a:solidFill>
                <a:schemeClr val="tx1"/>
              </a:solidFill>
              <a:miter lim="800000"/>
              <a:headEnd/>
              <a:tailEnd/>
            </a:ln>
          </p:spPr>
          <p:txBody>
            <a:bodyPr wrap="none" anchor="ctr"/>
            <a:lstStyle/>
            <a:p>
              <a:pPr fontAlgn="auto">
                <a:spcBef>
                  <a:spcPts val="0"/>
                </a:spcBef>
                <a:spcAft>
                  <a:spcPts val="0"/>
                </a:spcAft>
                <a:defRPr/>
              </a:pPr>
              <a:endParaRPr lang="en-US">
                <a:cs typeface="+mn-cs"/>
              </a:endParaRPr>
            </a:p>
          </p:txBody>
        </p:sp>
        <p:sp>
          <p:nvSpPr>
            <p:cNvPr id="13317" name="Rectangle 5"/>
            <p:cNvSpPr>
              <a:spLocks noChangeArrowheads="1"/>
            </p:cNvSpPr>
            <p:nvPr/>
          </p:nvSpPr>
          <p:spPr bwMode="auto">
            <a:xfrm>
              <a:off x="6629400" y="4267200"/>
              <a:ext cx="749300" cy="901700"/>
            </a:xfrm>
            <a:prstGeom prst="rect">
              <a:avLst/>
            </a:prstGeom>
            <a:grpFill/>
            <a:ln w="12700">
              <a:solidFill>
                <a:schemeClr val="tx1"/>
              </a:solidFill>
              <a:miter lim="800000"/>
              <a:headEnd/>
              <a:tailEnd/>
            </a:ln>
          </p:spPr>
          <p:txBody>
            <a:bodyPr wrap="none" anchor="ctr"/>
            <a:lstStyle/>
            <a:p>
              <a:pPr fontAlgn="auto">
                <a:spcBef>
                  <a:spcPts val="0"/>
                </a:spcBef>
                <a:spcAft>
                  <a:spcPts val="0"/>
                </a:spcAft>
                <a:defRPr/>
              </a:pPr>
              <a:endParaRPr lang="en-US">
                <a:cs typeface="+mn-cs"/>
              </a:endParaRPr>
            </a:p>
          </p:txBody>
        </p:sp>
        <p:sp>
          <p:nvSpPr>
            <p:cNvPr id="45062" name="Rectangle 6"/>
            <p:cNvSpPr>
              <a:spLocks noChangeArrowheads="1"/>
            </p:cNvSpPr>
            <p:nvPr/>
          </p:nvSpPr>
          <p:spPr bwMode="auto">
            <a:xfrm>
              <a:off x="6689725" y="4433888"/>
              <a:ext cx="441325" cy="519112"/>
            </a:xfrm>
            <a:prstGeom prst="rect">
              <a:avLst/>
            </a:prstGeom>
            <a:grpFill/>
            <a:ln w="9525">
              <a:solidFill>
                <a:schemeClr val="tx1"/>
              </a:solidFill>
              <a:miter lim="800000"/>
              <a:headEnd/>
              <a:tailEnd/>
            </a:ln>
            <a:effectLst/>
          </p:spPr>
          <p:txBody>
            <a:bodyPr wrap="none" lIns="92075" tIns="46038" rIns="92075" bIns="46038">
              <a:spAutoFit/>
            </a:bodyPr>
            <a:lstStyle/>
            <a:p>
              <a:pPr eaLnBrk="0" fontAlgn="auto" hangingPunct="0">
                <a:spcBef>
                  <a:spcPts val="0"/>
                </a:spcBef>
                <a:spcAft>
                  <a:spcPts val="0"/>
                </a:spcAft>
                <a:defRPr/>
              </a:pPr>
              <a:r>
                <a:rPr lang="en-US" sz="2800" b="1">
                  <a:solidFill>
                    <a:schemeClr val="tx2"/>
                  </a:solidFill>
                  <a:effectLst>
                    <a:outerShdw blurRad="38100" dist="38100" dir="2700000" algn="tl">
                      <a:srgbClr val="C0C0C0"/>
                    </a:outerShdw>
                  </a:effectLst>
                  <a:latin typeface="+mn-lt"/>
                  <a:cs typeface="+mn-cs"/>
                </a:rPr>
                <a:t>A</a:t>
              </a:r>
            </a:p>
          </p:txBody>
        </p:sp>
        <p:sp>
          <p:nvSpPr>
            <p:cNvPr id="45063" name="Rectangle 7"/>
            <p:cNvSpPr>
              <a:spLocks noChangeArrowheads="1"/>
            </p:cNvSpPr>
            <p:nvPr/>
          </p:nvSpPr>
          <p:spPr bwMode="auto">
            <a:xfrm>
              <a:off x="6461125" y="3595688"/>
              <a:ext cx="1349375" cy="519112"/>
            </a:xfrm>
            <a:prstGeom prst="rect">
              <a:avLst/>
            </a:prstGeom>
            <a:grpFill/>
            <a:ln w="9525">
              <a:noFill/>
              <a:miter lim="800000"/>
              <a:headEnd/>
              <a:tailEnd/>
            </a:ln>
            <a:effectLst/>
          </p:spPr>
          <p:txBody>
            <a:bodyPr wrap="none" lIns="92075" tIns="46038" rIns="92075" bIns="46038">
              <a:spAutoFit/>
            </a:bodyPr>
            <a:lstStyle/>
            <a:p>
              <a:pPr eaLnBrk="0" fontAlgn="auto" hangingPunct="0">
                <a:spcBef>
                  <a:spcPts val="0"/>
                </a:spcBef>
                <a:spcAft>
                  <a:spcPts val="0"/>
                </a:spcAft>
                <a:defRPr/>
              </a:pPr>
              <a:r>
                <a:rPr lang="en-US" sz="2800" b="1">
                  <a:solidFill>
                    <a:schemeClr val="tx2"/>
                  </a:solidFill>
                  <a:effectLst>
                    <a:outerShdw blurRad="38100" dist="38100" dir="2700000" algn="tl">
                      <a:srgbClr val="C0C0C0"/>
                    </a:outerShdw>
                  </a:effectLst>
                  <a:latin typeface="+mn-lt"/>
                  <a:cs typeface="+mn-cs"/>
                </a:rPr>
                <a:t>A  B  C</a:t>
              </a:r>
            </a:p>
          </p:txBody>
        </p:sp>
        <p:sp>
          <p:nvSpPr>
            <p:cNvPr id="45067" name="Rectangle 11"/>
            <p:cNvSpPr>
              <a:spLocks noChangeArrowheads="1"/>
            </p:cNvSpPr>
            <p:nvPr/>
          </p:nvSpPr>
          <p:spPr bwMode="auto">
            <a:xfrm>
              <a:off x="6248400" y="5638800"/>
              <a:ext cx="1704975" cy="519113"/>
            </a:xfrm>
            <a:prstGeom prst="rect">
              <a:avLst/>
            </a:prstGeom>
            <a:grpFill/>
            <a:ln w="9525">
              <a:noFill/>
              <a:miter lim="800000"/>
              <a:headEnd/>
              <a:tailEnd/>
            </a:ln>
            <a:effectLst/>
          </p:spPr>
          <p:txBody>
            <a:bodyPr wrap="none" lIns="92075" tIns="46038" rIns="92075" bIns="46038">
              <a:spAutoFit/>
            </a:bodyPr>
            <a:lstStyle/>
            <a:p>
              <a:pPr eaLnBrk="0" fontAlgn="auto" hangingPunct="0">
                <a:spcBef>
                  <a:spcPts val="0"/>
                </a:spcBef>
                <a:spcAft>
                  <a:spcPts val="0"/>
                </a:spcAft>
                <a:defRPr/>
              </a:pPr>
              <a:r>
                <a:rPr lang="en-US" sz="2800" b="1">
                  <a:solidFill>
                    <a:schemeClr val="tx2"/>
                  </a:solidFill>
                  <a:effectLst>
                    <a:outerShdw blurRad="38100" dist="38100" dir="2700000" algn="tl">
                      <a:srgbClr val="C0C0C0"/>
                    </a:outerShdw>
                  </a:effectLst>
                  <a:latin typeface="+mn-lt"/>
                  <a:cs typeface="+mn-cs"/>
                </a:rPr>
                <a:t>A  B  C D</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1835150"/>
            <a:ext cx="3433763" cy="4102100"/>
          </a:xfrm>
          <a:prstGeom prst="rect">
            <a:avLst/>
          </a:prstGeom>
          <a:solidFill>
            <a:srgbClr val="FAFD00"/>
          </a:solidFill>
          <a:ln w="12700">
            <a:solidFill>
              <a:srgbClr val="FF8000"/>
            </a:solidFill>
            <a:miter lim="800000"/>
            <a:headEnd/>
            <a:tailEnd/>
          </a:ln>
          <a:effectLst>
            <a:outerShdw dist="107763" dir="2700000" algn="ctr" rotWithShape="0">
              <a:srgbClr val="000000"/>
            </a:outerShdw>
          </a:effectLst>
        </p:spPr>
      </p:pic>
      <p:sp>
        <p:nvSpPr>
          <p:cNvPr id="5" name="Rectangle 9"/>
          <p:cNvSpPr txBox="1">
            <a:spLocks noChangeArrowheads="1"/>
          </p:cNvSpPr>
          <p:nvPr/>
        </p:nvSpPr>
        <p:spPr bwMode="auto">
          <a:xfrm>
            <a:off x="4654550" y="539750"/>
            <a:ext cx="4102100" cy="5473700"/>
          </a:xfrm>
          <a:prstGeom prst="rect">
            <a:avLst/>
          </a:prstGeom>
          <a:solidFill>
            <a:srgbClr val="006D00"/>
          </a:solidFill>
          <a:ln w="12700" cap="flat">
            <a:solidFill>
              <a:srgbClr val="FF8000"/>
            </a:solidFill>
            <a:miter lim="800000"/>
            <a:headEnd/>
            <a:tailEnd/>
          </a:ln>
          <a:effectLst>
            <a:outerShdw dist="107763" dir="2700000" algn="ctr" rotWithShape="0">
              <a:srgbClr val="000000"/>
            </a:outerShdw>
          </a:effectLst>
        </p:spPr>
        <p:txBody>
          <a:bodyPr lIns="90488" tIns="44450" rIns="90488" bIns="44450"/>
          <a:lstStyle/>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I J K L M N O P Q R S T U V W X Y Z	26</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I J K L M N O P Q R S T U V W X 	24</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I J K L M N O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Q R S T U V W X	23</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I J K L M N O P Q R S T U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21</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I J K L M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O P Q R S T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19</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G H I J K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N O P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13</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G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I J K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N O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Q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V 	14</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H I J K L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N O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12</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K L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O P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11</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I J K  </a:t>
            </a:r>
            <a:r>
              <a:rPr lang="en-US" sz="1000" kern="0">
                <a:solidFill>
                  <a:srgbClr val="FF8000"/>
                </a:solidFill>
                <a:effectLst>
                  <a:outerShdw blurRad="38100" dist="38100" dir="2700000" algn="tl">
                    <a:srgbClr val="000000"/>
                  </a:outerShdw>
                </a:effectLst>
                <a:latin typeface="Arial"/>
                <a:cs typeface="+mn-cs"/>
              </a:rPr>
              <a:t>+ +  +     +   +		</a:t>
            </a:r>
            <a:r>
              <a:rPr lang="en-US" sz="1000" kern="0">
                <a:solidFill>
                  <a:srgbClr val="FFFFFF"/>
                </a:solidFill>
                <a:effectLst>
                  <a:outerShdw blurRad="38100" dist="38100" dir="2700000" algn="tl">
                    <a:srgbClr val="000000"/>
                  </a:outerShdw>
                </a:effectLst>
                <a:latin typeface="Arial"/>
                <a:cs typeface="+mn-cs"/>
              </a:rPr>
              <a:t>10</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H I J     </a:t>
            </a:r>
            <a:r>
              <a:rPr lang="en-US" sz="1000" kern="0">
                <a:solidFill>
                  <a:srgbClr val="FF8000"/>
                </a:solidFill>
                <a:effectLst>
                  <a:outerShdw blurRad="38100" dist="38100" dir="2700000" algn="tl">
                    <a:srgbClr val="000000"/>
                  </a:outerShdw>
                </a:effectLst>
                <a:latin typeface="Arial"/>
                <a:cs typeface="+mn-cs"/>
              </a:rPr>
              <a:t>+ +  +     +   +		</a:t>
            </a:r>
            <a:r>
              <a:rPr lang="en-US" sz="1000" kern="0">
                <a:solidFill>
                  <a:srgbClr val="FFFFFF"/>
                </a:solidFill>
                <a:effectLst>
                  <a:outerShdw blurRad="38100" dist="38100" dir="2700000" algn="tl">
                    <a:srgbClr val="000000"/>
                  </a:outerShdw>
                </a:effectLst>
                <a:latin typeface="Arial"/>
                <a:cs typeface="+mn-cs"/>
              </a:rPr>
              <a:t>10</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G </a:t>
            </a:r>
            <a:r>
              <a:rPr lang="en-US" sz="1000" kern="0">
                <a:solidFill>
                  <a:srgbClr val="FF8000"/>
                </a:solidFill>
                <a:effectLst>
                  <a:outerShdw blurRad="38100" dist="38100" dir="2700000" algn="tl">
                    <a:srgbClr val="000000"/>
                  </a:outerShdw>
                </a:effectLst>
                <a:latin typeface="Arial"/>
                <a:cs typeface="+mn-cs"/>
              </a:rPr>
              <a:t>+ + +</a:t>
            </a:r>
            <a:r>
              <a:rPr lang="en-US" sz="1000" kern="0">
                <a:solidFill>
                  <a:srgbClr val="FFFFFF"/>
                </a:solidFill>
                <a:effectLst>
                  <a:outerShdw blurRad="38100" dist="38100" dir="2700000" algn="tl">
                    <a:srgbClr val="000000"/>
                  </a:outerShdw>
                </a:effectLst>
                <a:latin typeface="Arial"/>
                <a:cs typeface="+mn-cs"/>
              </a:rPr>
              <a:t>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M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R		  9</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H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L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P		  9</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E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I J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N			  7</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I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7</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M			  7</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G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M			  7</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H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7</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H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7</a:t>
            </a:r>
            <a:endParaRPr lang="en-US" sz="1000" kern="0">
              <a:solidFill>
                <a:srgbClr val="FF8000"/>
              </a:solidFill>
              <a:effectLst>
                <a:outerShdw blurRad="38100" dist="38100" dir="2700000" algn="tl">
                  <a:srgbClr val="000000"/>
                </a:outerShdw>
              </a:effectLst>
              <a:latin typeface="Arial"/>
              <a:cs typeface="+mn-cs"/>
            </a:endParaRP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F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6</a:t>
            </a:r>
            <a:endParaRPr lang="en-US" sz="1000" kern="0">
              <a:solidFill>
                <a:srgbClr val="FF8000"/>
              </a:solidFill>
              <a:effectLst>
                <a:outerShdw blurRad="38100" dist="38100" dir="2700000" algn="tl">
                  <a:srgbClr val="000000"/>
                </a:outerShdw>
              </a:effectLst>
              <a:latin typeface="Arial"/>
              <a:cs typeface="+mn-cs"/>
            </a:endParaRP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F                 L			  6</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D E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5</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C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F                 L			  5</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a:t>
            </a:r>
            <a:r>
              <a:rPr lang="en-US" sz="1000" kern="0">
                <a:solidFill>
                  <a:srgbClr val="FF8000"/>
                </a:solidFill>
                <a:effectLst>
                  <a:outerShdw blurRad="38100" dist="38100" dir="2700000" algn="tl">
                    <a:srgbClr val="000000"/>
                  </a:outerShdw>
                </a:effectLst>
                <a:latin typeface="Arial"/>
                <a:cs typeface="+mn-cs"/>
              </a:rPr>
              <a:t>+</a:t>
            </a:r>
            <a:r>
              <a:rPr lang="en-US" sz="1000" kern="0">
                <a:solidFill>
                  <a:srgbClr val="FFFFFF"/>
                </a:solidFill>
                <a:effectLst>
                  <a:outerShdw blurRad="38100" dist="38100" dir="2700000" algn="tl">
                    <a:srgbClr val="000000"/>
                  </a:outerShdw>
                </a:effectLst>
                <a:latin typeface="Arial"/>
                <a:cs typeface="+mn-cs"/>
              </a:rPr>
              <a:t> D E				  4</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        F				  3</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A B </a:t>
            </a:r>
            <a:r>
              <a:rPr lang="en-US" sz="1000" kern="0">
                <a:solidFill>
                  <a:srgbClr val="00FF00"/>
                </a:solidFill>
                <a:effectLst>
                  <a:outerShdw blurRad="38100" dist="38100" dir="2700000" algn="tl">
                    <a:srgbClr val="000000"/>
                  </a:outerShdw>
                </a:effectLst>
                <a:latin typeface="Arial"/>
                <a:cs typeface="+mn-cs"/>
              </a:rPr>
              <a:t> </a:t>
            </a:r>
            <a:r>
              <a:rPr lang="en-US" sz="1000" kern="0">
                <a:solidFill>
                  <a:srgbClr val="FF8000"/>
                </a:solidFill>
                <a:effectLst>
                  <a:outerShdw blurRad="38100" dist="38100" dir="2700000" algn="tl">
                    <a:srgbClr val="000000"/>
                  </a:outerShdw>
                </a:effectLst>
                <a:latin typeface="Arial"/>
                <a:cs typeface="+mn-cs"/>
              </a:rPr>
              <a:t>+				  </a:t>
            </a:r>
            <a:r>
              <a:rPr lang="en-US" sz="1000" kern="0">
                <a:solidFill>
                  <a:srgbClr val="FFFFFF"/>
                </a:solidFill>
                <a:effectLst>
                  <a:outerShdw blurRad="38100" dist="38100" dir="2700000" algn="tl">
                    <a:srgbClr val="000000"/>
                  </a:outerShdw>
                </a:effectLst>
                <a:latin typeface="Arial"/>
                <a:cs typeface="+mn-cs"/>
              </a:rPr>
              <a:t>2</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C				  1</a:t>
            </a:r>
          </a:p>
          <a:p>
            <a:pPr marL="342900" indent="-342900" eaLnBrk="0" fontAlgn="auto" hangingPunct="0">
              <a:spcBef>
                <a:spcPct val="20000"/>
              </a:spcBef>
              <a:spcAft>
                <a:spcPts val="0"/>
              </a:spcAft>
              <a:buClr>
                <a:srgbClr val="FAFD00"/>
              </a:buClr>
              <a:buSzPct val="75000"/>
              <a:buFont typeface="Monotype Sorts" charset="0"/>
              <a:buNone/>
              <a:defRPr/>
            </a:pPr>
            <a:r>
              <a:rPr lang="en-US" sz="1000" kern="0">
                <a:solidFill>
                  <a:srgbClr val="FFFFFF"/>
                </a:solidFill>
                <a:effectLst>
                  <a:outerShdw blurRad="38100" dist="38100" dir="2700000" algn="tl">
                    <a:srgbClr val="000000"/>
                  </a:outerShdw>
                </a:effectLst>
                <a:latin typeface="Arial"/>
                <a:cs typeface="+mn-cs"/>
              </a:rPr>
              <a:t>        C				  1</a:t>
            </a:r>
            <a:endParaRPr lang="en-US" sz="1000" kern="0" dirty="0">
              <a:solidFill>
                <a:srgbClr val="FFFFFF"/>
              </a:solidFill>
              <a:effectLst>
                <a:outerShdw blurRad="38100" dist="38100" dir="2700000" algn="tl">
                  <a:srgbClr val="000000"/>
                </a:outerShdw>
              </a:effectLst>
              <a:latin typeface="Arial"/>
              <a:cs typeface="+mn-cs"/>
            </a:endParaRPr>
          </a:p>
        </p:txBody>
      </p:sp>
      <p:sp>
        <p:nvSpPr>
          <p:cNvPr id="7" name="Rectangle 4"/>
          <p:cNvSpPr>
            <a:spLocks noChangeArrowheads="1"/>
          </p:cNvSpPr>
          <p:nvPr/>
        </p:nvSpPr>
        <p:spPr bwMode="auto">
          <a:xfrm>
            <a:off x="692150" y="539750"/>
            <a:ext cx="3416300" cy="1054100"/>
          </a:xfrm>
          <a:prstGeom prst="rect">
            <a:avLst/>
          </a:prstGeom>
          <a:solidFill>
            <a:srgbClr val="006D00"/>
          </a:solidFill>
          <a:ln w="12700">
            <a:solidFill>
              <a:srgbClr val="FF8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sp>
        <p:nvSpPr>
          <p:cNvPr id="9" name="Rectangle 7"/>
          <p:cNvSpPr txBox="1">
            <a:spLocks noChangeArrowheads="1"/>
          </p:cNvSpPr>
          <p:nvPr/>
        </p:nvSpPr>
        <p:spPr bwMode="auto">
          <a:xfrm>
            <a:off x="685800" y="457200"/>
            <a:ext cx="7772400" cy="1143000"/>
          </a:xfrm>
          <a:prstGeom prst="rect">
            <a:avLst/>
          </a:prstGeom>
          <a:noFill/>
          <a:ln w="12700">
            <a:noFill/>
            <a:miter lim="800000"/>
            <a:headEnd/>
            <a:tailEnd/>
          </a:ln>
          <a:effectLst/>
        </p:spPr>
        <p:txBody>
          <a:bodyPr lIns="90488" tIns="44450" rIns="90488" bIns="44450" anchor="ctr"/>
          <a:lstStyle/>
          <a:p>
            <a:pPr eaLnBrk="0" fontAlgn="auto" hangingPunct="0">
              <a:spcBef>
                <a:spcPts val="0"/>
              </a:spcBef>
              <a:spcAft>
                <a:spcPts val="0"/>
              </a:spcAft>
              <a:defRPr/>
            </a:pPr>
            <a:r>
              <a:rPr lang="en-US" sz="3600" kern="0">
                <a:solidFill>
                  <a:srgbClr val="FAFD00"/>
                </a:solidFill>
                <a:effectLst>
                  <a:outerShdw blurRad="38100" dist="38100" dir="2700000" algn="tl">
                    <a:srgbClr val="000000"/>
                  </a:outerShdw>
                </a:effectLst>
                <a:latin typeface="Arial"/>
                <a:ea typeface="+mj-ea"/>
                <a:cs typeface="+mj-cs"/>
              </a:rPr>
              <a:t>NESTEDNESS</a:t>
            </a:r>
            <a:r>
              <a:rPr lang="en-US" sz="2800" b="1" kern="0">
                <a:solidFill>
                  <a:srgbClr val="FAFD00"/>
                </a:solidFill>
                <a:effectLst>
                  <a:outerShdw blurRad="38100" dist="38100" dir="2700000" algn="tl">
                    <a:srgbClr val="000000"/>
                  </a:outerShdw>
                </a:effectLst>
                <a:latin typeface="Arial"/>
                <a:ea typeface="+mj-ea"/>
                <a:cs typeface="+mj-cs"/>
              </a:rPr>
              <a:t/>
            </a:r>
            <a:br>
              <a:rPr lang="en-US" sz="2800" b="1" kern="0">
                <a:solidFill>
                  <a:srgbClr val="FAFD00"/>
                </a:solidFill>
                <a:effectLst>
                  <a:outerShdw blurRad="38100" dist="38100" dir="2700000" algn="tl">
                    <a:srgbClr val="000000"/>
                  </a:outerShdw>
                </a:effectLst>
                <a:latin typeface="Arial"/>
                <a:ea typeface="+mj-ea"/>
                <a:cs typeface="+mj-cs"/>
              </a:rPr>
            </a:br>
            <a:r>
              <a:rPr lang="en-US" sz="2000" b="1" kern="0">
                <a:solidFill>
                  <a:srgbClr val="FAFD00"/>
                </a:solidFill>
                <a:effectLst>
                  <a:outerShdw blurRad="38100" dist="38100" dir="2700000" algn="tl">
                    <a:srgbClr val="000000"/>
                  </a:outerShdw>
                </a:effectLst>
                <a:latin typeface="Arial"/>
                <a:ea typeface="+mj-ea"/>
                <a:cs typeface="+mj-cs"/>
              </a:rPr>
              <a:t> </a:t>
            </a:r>
            <a:r>
              <a:rPr lang="en-US" sz="2000" kern="0">
                <a:solidFill>
                  <a:srgbClr val="FAFD00"/>
                </a:solidFill>
                <a:effectLst>
                  <a:outerShdw blurRad="38100" dist="38100" dir="2700000" algn="tl">
                    <a:srgbClr val="000000"/>
                  </a:outerShdw>
                </a:effectLst>
                <a:latin typeface="Arial"/>
                <a:ea typeface="+mj-ea"/>
                <a:cs typeface="+mj-cs"/>
              </a:rPr>
              <a:t>(Patterson and Atmar 1986)</a:t>
            </a:r>
            <a:endParaRPr lang="en-US" sz="2000" kern="0" dirty="0">
              <a:solidFill>
                <a:srgbClr val="FAFD00"/>
              </a:solidFill>
              <a:effectLst>
                <a:outerShdw blurRad="38100" dist="38100" dir="2700000" algn="tl">
                  <a:srgbClr val="000000"/>
                </a:outerShdw>
              </a:effectLst>
              <a:latin typeface="Arial"/>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787400" y="2844800"/>
            <a:ext cx="7721600" cy="1930400"/>
          </a:xfrm>
          <a:prstGeom prst="rect">
            <a:avLst/>
          </a:prstGeom>
          <a:solidFill>
            <a:schemeClr val="bg1"/>
          </a:solidFill>
          <a:ln w="50800" cap="flat">
            <a:solidFill>
              <a:schemeClr val="accent1"/>
            </a:solidFill>
          </a:ln>
        </p:spPr>
        <p:txBody>
          <a:bodyPr/>
          <a:lstStyle/>
          <a:p>
            <a:pPr marL="342900" indent="-342900" eaLnBrk="0" fontAlgn="auto" hangingPunct="0">
              <a:spcBef>
                <a:spcPct val="20000"/>
              </a:spcBef>
              <a:spcAft>
                <a:spcPts val="0"/>
              </a:spcAft>
              <a:buFont typeface="Monotype Sorts" charset="0"/>
              <a:buNone/>
              <a:defRPr/>
            </a:pPr>
            <a:r>
              <a:rPr lang="en-US" sz="2000" kern="0">
                <a:latin typeface="+mn-lt"/>
                <a:cs typeface="+mn-cs"/>
              </a:rPr>
              <a:t>Goby  		1 1 1 1 1 1 1 1 1 1 1 1 1 1 1 1 1 1 1 1 1 1 1 1 1 1 1</a:t>
            </a:r>
          </a:p>
          <a:p>
            <a:pPr marL="342900" indent="-342900" eaLnBrk="0" fontAlgn="auto" hangingPunct="0">
              <a:spcBef>
                <a:spcPct val="20000"/>
              </a:spcBef>
              <a:spcAft>
                <a:spcPts val="0"/>
              </a:spcAft>
              <a:buFont typeface="Monotype Sorts" charset="0"/>
              <a:buNone/>
              <a:defRPr/>
            </a:pPr>
            <a:r>
              <a:rPr lang="en-US" sz="2000" kern="0">
                <a:latin typeface="+mn-lt"/>
                <a:cs typeface="+mn-cs"/>
              </a:rPr>
              <a:t>Gudgeon	1 1 1 1 1 1 1 1 1 1 1 1 1 1 1 1 1 1</a:t>
            </a:r>
          </a:p>
          <a:p>
            <a:pPr marL="342900" indent="-342900" eaLnBrk="0" fontAlgn="auto" hangingPunct="0">
              <a:spcBef>
                <a:spcPct val="20000"/>
              </a:spcBef>
              <a:spcAft>
                <a:spcPts val="0"/>
              </a:spcAft>
              <a:buFont typeface="Monotype Sorts" charset="0"/>
              <a:buNone/>
              <a:defRPr/>
            </a:pPr>
            <a:r>
              <a:rPr lang="en-US" sz="2000" kern="0">
                <a:latin typeface="+mn-lt"/>
                <a:cs typeface="+mn-cs"/>
              </a:rPr>
              <a:t>Catfish		1 1 1 1 1 1 1 1 1 1 1 1 1 1</a:t>
            </a:r>
          </a:p>
          <a:p>
            <a:pPr marL="342900" indent="-342900" eaLnBrk="0" fontAlgn="auto" hangingPunct="0">
              <a:spcBef>
                <a:spcPct val="20000"/>
              </a:spcBef>
              <a:spcAft>
                <a:spcPts val="0"/>
              </a:spcAft>
              <a:buFont typeface="Monotype Sorts" charset="0"/>
              <a:buNone/>
              <a:defRPr/>
            </a:pPr>
            <a:r>
              <a:rPr lang="en-US" sz="2000" kern="0">
                <a:latin typeface="+mn-lt"/>
                <a:cs typeface="+mn-cs"/>
              </a:rPr>
              <a:t>Hardyhead	1 1 1 1 1 1   1 1 1 </a:t>
            </a:r>
          </a:p>
          <a:p>
            <a:pPr marL="342900" indent="-342900" eaLnBrk="0" fontAlgn="auto" hangingPunct="0">
              <a:spcBef>
                <a:spcPct val="20000"/>
              </a:spcBef>
              <a:spcAft>
                <a:spcPts val="0"/>
              </a:spcAft>
              <a:buFont typeface="Monotype Sorts" charset="0"/>
              <a:buNone/>
              <a:defRPr/>
            </a:pPr>
            <a:r>
              <a:rPr lang="en-US" sz="2000" kern="0">
                <a:latin typeface="+mn-lt"/>
                <a:cs typeface="+mn-cs"/>
              </a:rPr>
              <a:t>Perch		1 1 1 1 1 1 1 </a:t>
            </a:r>
          </a:p>
          <a:p>
            <a:pPr marL="342900" indent="-342900" eaLnBrk="0" fontAlgn="auto" hangingPunct="0">
              <a:spcBef>
                <a:spcPct val="20000"/>
              </a:spcBef>
              <a:spcAft>
                <a:spcPts val="0"/>
              </a:spcAft>
              <a:buFont typeface="Monotype Sorts" charset="0"/>
              <a:buNone/>
              <a:defRPr/>
            </a:pPr>
            <a:endParaRPr lang="en-US" sz="2000" kern="0" dirty="0">
              <a:latin typeface="+mn-lt"/>
              <a:cs typeface="+mn-cs"/>
            </a:endParaRPr>
          </a:p>
        </p:txBody>
      </p:sp>
      <p:sp>
        <p:nvSpPr>
          <p:cNvPr id="4" name="Rectangle 6"/>
          <p:cNvSpPr txBox="1">
            <a:spLocks noChangeArrowheads="1"/>
          </p:cNvSpPr>
          <p:nvPr/>
        </p:nvSpPr>
        <p:spPr bwMode="auto">
          <a:xfrm>
            <a:off x="844550" y="1149350"/>
            <a:ext cx="7683500" cy="1130300"/>
          </a:xfrm>
          <a:prstGeom prst="rect">
            <a:avLst/>
          </a:prstGeom>
          <a:solidFill>
            <a:srgbClr val="006D00"/>
          </a:solidFill>
          <a:ln w="12700" cap="flat">
            <a:solidFill>
              <a:srgbClr val="FF8000"/>
            </a:solidFill>
            <a:miter lim="800000"/>
            <a:headEnd/>
            <a:tailEnd/>
          </a:ln>
          <a:effectLst/>
        </p:spPr>
        <p:txBody>
          <a:bodyPr lIns="90488" tIns="44450" rIns="90488" bIns="44450" anchor="ctr"/>
          <a:lstStyle/>
          <a:p>
            <a:pPr algn="ctr" eaLnBrk="0" fontAlgn="auto" hangingPunct="0">
              <a:spcBef>
                <a:spcPts val="0"/>
              </a:spcBef>
              <a:spcAft>
                <a:spcPts val="0"/>
              </a:spcAft>
              <a:defRPr/>
            </a:pPr>
            <a:r>
              <a:rPr lang="en-US" sz="3600" kern="0">
                <a:solidFill>
                  <a:srgbClr val="FAFD00"/>
                </a:solidFill>
                <a:effectLst>
                  <a:outerShdw blurRad="38100" dist="38100" dir="2700000" algn="tl">
                    <a:srgbClr val="000000"/>
                  </a:outerShdw>
                </a:effectLst>
                <a:latin typeface="Arial"/>
                <a:ea typeface="+mj-ea"/>
                <a:cs typeface="+mj-cs"/>
              </a:rPr>
              <a:t>NESTEDNESS AND NICHE SPACE</a:t>
            </a:r>
            <a:r>
              <a:rPr lang="en-US" sz="4400" kern="0">
                <a:solidFill>
                  <a:srgbClr val="FAFD00"/>
                </a:solidFill>
                <a:effectLst>
                  <a:outerShdw blurRad="38100" dist="38100" dir="2700000" algn="tl">
                    <a:srgbClr val="000000"/>
                  </a:outerShdw>
                </a:effectLst>
                <a:latin typeface="Arial"/>
                <a:ea typeface="+mj-ea"/>
                <a:cs typeface="+mj-cs"/>
              </a:rPr>
              <a:t/>
            </a:r>
            <a:br>
              <a:rPr lang="en-US" sz="4400" kern="0">
                <a:solidFill>
                  <a:srgbClr val="FAFD00"/>
                </a:solidFill>
                <a:effectLst>
                  <a:outerShdw blurRad="38100" dist="38100" dir="2700000" algn="tl">
                    <a:srgbClr val="000000"/>
                  </a:outerShdw>
                </a:effectLst>
                <a:latin typeface="Arial"/>
                <a:ea typeface="+mj-ea"/>
                <a:cs typeface="+mj-cs"/>
              </a:rPr>
            </a:br>
            <a:r>
              <a:rPr lang="en-US" sz="2800" kern="0">
                <a:solidFill>
                  <a:srgbClr val="FAFD00"/>
                </a:solidFill>
                <a:effectLst>
                  <a:outerShdw blurRad="38100" dist="38100" dir="2700000" algn="tl">
                    <a:srgbClr val="000000"/>
                  </a:outerShdw>
                </a:effectLst>
                <a:latin typeface="Arial"/>
                <a:ea typeface="+mj-ea"/>
                <a:cs typeface="+mj-cs"/>
              </a:rPr>
              <a:t>(Kodric-Brown and Brown 1993)</a:t>
            </a:r>
            <a:endParaRPr lang="en-US" sz="2800" kern="0" dirty="0">
              <a:solidFill>
                <a:srgbClr val="FAFD00"/>
              </a:solidFill>
              <a:effectLst>
                <a:outerShdw blurRad="38100" dist="38100" dir="2700000" algn="tl">
                  <a:srgbClr val="000000"/>
                </a:outerShdw>
              </a:effectLst>
              <a:latin typeface="Arial"/>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5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58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589"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590" name="Rectangle 6"/>
          <p:cNvSpPr>
            <a:spLocks noGrp="1" noChangeArrowheads="1"/>
          </p:cNvSpPr>
          <p:nvPr>
            <p:ph type="title"/>
          </p:nvPr>
        </p:nvSpPr>
        <p:spPr>
          <a:xfrm>
            <a:off x="692150" y="463550"/>
            <a:ext cx="7759700" cy="1130300"/>
          </a:xfrm>
          <a:solidFill>
            <a:schemeClr val="bg1"/>
          </a:solidFill>
          <a:ln cap="flat">
            <a:solidFill>
              <a:schemeClr val="accent1"/>
            </a:solidFill>
            <a:miter lim="800000"/>
            <a:headEnd/>
            <a:tailEnd/>
          </a:ln>
        </p:spPr>
        <p:txBody>
          <a:bodyPr/>
          <a:lstStyle/>
          <a:p>
            <a:pPr eaLnBrk="1" hangingPunct="1"/>
            <a:r>
              <a:rPr lang="en-US" altLang="en-US" sz="3600" smtClean="0"/>
              <a:t>NESTEDNESS AND NICHE SPACE</a:t>
            </a:r>
            <a:r>
              <a:rPr lang="en-US" altLang="en-US" smtClean="0"/>
              <a:t/>
            </a:r>
            <a:br>
              <a:rPr lang="en-US" altLang="en-US" smtClean="0"/>
            </a:br>
            <a:r>
              <a:rPr lang="en-US" altLang="en-US" sz="2800" smtClean="0"/>
              <a:t>(Kodric-Brown and Brown 1993)</a:t>
            </a:r>
          </a:p>
        </p:txBody>
      </p:sp>
      <p:sp>
        <p:nvSpPr>
          <p:cNvPr id="67591" name="Line 7"/>
          <p:cNvSpPr>
            <a:spLocks noChangeShapeType="1"/>
          </p:cNvSpPr>
          <p:nvPr/>
        </p:nvSpPr>
        <p:spPr bwMode="auto">
          <a:xfrm>
            <a:off x="2292350" y="3200400"/>
            <a:ext cx="5168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2" name="Freeform 8"/>
          <p:cNvSpPr>
            <a:spLocks/>
          </p:cNvSpPr>
          <p:nvPr/>
        </p:nvSpPr>
        <p:spPr bwMode="auto">
          <a:xfrm>
            <a:off x="738188" y="2238375"/>
            <a:ext cx="1549400" cy="963613"/>
          </a:xfrm>
          <a:custGeom>
            <a:avLst/>
            <a:gdLst>
              <a:gd name="T0" fmla="*/ 2147483647 w 976"/>
              <a:gd name="T1" fmla="*/ 2147483647 h 607"/>
              <a:gd name="T2" fmla="*/ 2147483647 w 976"/>
              <a:gd name="T3" fmla="*/ 2147483647 h 607"/>
              <a:gd name="T4" fmla="*/ 2147483647 w 976"/>
              <a:gd name="T5" fmla="*/ 2147483647 h 607"/>
              <a:gd name="T6" fmla="*/ 2147483647 w 976"/>
              <a:gd name="T7" fmla="*/ 2147483647 h 607"/>
              <a:gd name="T8" fmla="*/ 2147483647 w 976"/>
              <a:gd name="T9" fmla="*/ 2147483647 h 607"/>
              <a:gd name="T10" fmla="*/ 2147483647 w 976"/>
              <a:gd name="T11" fmla="*/ 2147483647 h 607"/>
              <a:gd name="T12" fmla="*/ 2147483647 w 976"/>
              <a:gd name="T13" fmla="*/ 2147483647 h 607"/>
              <a:gd name="T14" fmla="*/ 2147483647 w 976"/>
              <a:gd name="T15" fmla="*/ 2147483647 h 607"/>
              <a:gd name="T16" fmla="*/ 2147483647 w 976"/>
              <a:gd name="T17" fmla="*/ 2147483647 h 607"/>
              <a:gd name="T18" fmla="*/ 2147483647 w 976"/>
              <a:gd name="T19" fmla="*/ 2147483647 h 607"/>
              <a:gd name="T20" fmla="*/ 2147483647 w 976"/>
              <a:gd name="T21" fmla="*/ 2147483647 h 607"/>
              <a:gd name="T22" fmla="*/ 2147483647 w 976"/>
              <a:gd name="T23" fmla="*/ 2147483647 h 607"/>
              <a:gd name="T24" fmla="*/ 2147483647 w 976"/>
              <a:gd name="T25" fmla="*/ 2147483647 h 607"/>
              <a:gd name="T26" fmla="*/ 2147483647 w 976"/>
              <a:gd name="T27" fmla="*/ 2147483647 h 607"/>
              <a:gd name="T28" fmla="*/ 2147483647 w 976"/>
              <a:gd name="T29" fmla="*/ 2147483647 h 607"/>
              <a:gd name="T30" fmla="*/ 2147483647 w 976"/>
              <a:gd name="T31" fmla="*/ 2147483647 h 607"/>
              <a:gd name="T32" fmla="*/ 2147483647 w 976"/>
              <a:gd name="T33" fmla="*/ 2147483647 h 607"/>
              <a:gd name="T34" fmla="*/ 2147483647 w 976"/>
              <a:gd name="T35" fmla="*/ 2147483647 h 607"/>
              <a:gd name="T36" fmla="*/ 2147483647 w 976"/>
              <a:gd name="T37" fmla="*/ 2147483647 h 607"/>
              <a:gd name="T38" fmla="*/ 2147483647 w 976"/>
              <a:gd name="T39" fmla="*/ 2147483647 h 607"/>
              <a:gd name="T40" fmla="*/ 2147483647 w 976"/>
              <a:gd name="T41" fmla="*/ 2147483647 h 607"/>
              <a:gd name="T42" fmla="*/ 2147483647 w 976"/>
              <a:gd name="T43" fmla="*/ 2147483647 h 607"/>
              <a:gd name="T44" fmla="*/ 2147483647 w 976"/>
              <a:gd name="T45" fmla="*/ 2147483647 h 607"/>
              <a:gd name="T46" fmla="*/ 2147483647 w 976"/>
              <a:gd name="T47" fmla="*/ 2147483647 h 607"/>
              <a:gd name="T48" fmla="*/ 2147483647 w 976"/>
              <a:gd name="T49" fmla="*/ 2147483647 h 607"/>
              <a:gd name="T50" fmla="*/ 2147483647 w 976"/>
              <a:gd name="T51" fmla="*/ 2147483647 h 607"/>
              <a:gd name="T52" fmla="*/ 2147483647 w 976"/>
              <a:gd name="T53" fmla="*/ 0 h 607"/>
              <a:gd name="T54" fmla="*/ 2147483647 w 976"/>
              <a:gd name="T55" fmla="*/ 2147483647 h 607"/>
              <a:gd name="T56" fmla="*/ 2147483647 w 976"/>
              <a:gd name="T57" fmla="*/ 2147483647 h 607"/>
              <a:gd name="T58" fmla="*/ 2147483647 w 976"/>
              <a:gd name="T59" fmla="*/ 2147483647 h 607"/>
              <a:gd name="T60" fmla="*/ 2147483647 w 976"/>
              <a:gd name="T61" fmla="*/ 2147483647 h 607"/>
              <a:gd name="T62" fmla="*/ 2147483647 w 976"/>
              <a:gd name="T63" fmla="*/ 2147483647 h 607"/>
              <a:gd name="T64" fmla="*/ 2147483647 w 976"/>
              <a:gd name="T65" fmla="*/ 2147483647 h 607"/>
              <a:gd name="T66" fmla="*/ 2147483647 w 976"/>
              <a:gd name="T67" fmla="*/ 2147483647 h 607"/>
              <a:gd name="T68" fmla="*/ 2147483647 w 976"/>
              <a:gd name="T69" fmla="*/ 2147483647 h 607"/>
              <a:gd name="T70" fmla="*/ 2147483647 w 976"/>
              <a:gd name="T71" fmla="*/ 2147483647 h 607"/>
              <a:gd name="T72" fmla="*/ 2147483647 w 976"/>
              <a:gd name="T73" fmla="*/ 2147483647 h 607"/>
              <a:gd name="T74" fmla="*/ 2147483647 w 976"/>
              <a:gd name="T75" fmla="*/ 2147483647 h 607"/>
              <a:gd name="T76" fmla="*/ 2147483647 w 976"/>
              <a:gd name="T77" fmla="*/ 2147483647 h 607"/>
              <a:gd name="T78" fmla="*/ 2147483647 w 976"/>
              <a:gd name="T79" fmla="*/ 2147483647 h 607"/>
              <a:gd name="T80" fmla="*/ 2147483647 w 976"/>
              <a:gd name="T81" fmla="*/ 2147483647 h 607"/>
              <a:gd name="T82" fmla="*/ 2147483647 w 976"/>
              <a:gd name="T83" fmla="*/ 2147483647 h 607"/>
              <a:gd name="T84" fmla="*/ 2147483647 w 976"/>
              <a:gd name="T85" fmla="*/ 2147483647 h 607"/>
              <a:gd name="T86" fmla="*/ 2147483647 w 976"/>
              <a:gd name="T87" fmla="*/ 2147483647 h 607"/>
              <a:gd name="T88" fmla="*/ 2147483647 w 976"/>
              <a:gd name="T89" fmla="*/ 2147483647 h 607"/>
              <a:gd name="T90" fmla="*/ 2147483647 w 976"/>
              <a:gd name="T91" fmla="*/ 2147483647 h 607"/>
              <a:gd name="T92" fmla="*/ 2147483647 w 976"/>
              <a:gd name="T93" fmla="*/ 2147483647 h 607"/>
              <a:gd name="T94" fmla="*/ 2147483647 w 976"/>
              <a:gd name="T95" fmla="*/ 2147483647 h 607"/>
              <a:gd name="T96" fmla="*/ 2147483647 w 976"/>
              <a:gd name="T97" fmla="*/ 2147483647 h 607"/>
              <a:gd name="T98" fmla="*/ 2147483647 w 976"/>
              <a:gd name="T99" fmla="*/ 2147483647 h 607"/>
              <a:gd name="T100" fmla="*/ 2147483647 w 976"/>
              <a:gd name="T101" fmla="*/ 2147483647 h 607"/>
              <a:gd name="T102" fmla="*/ 2147483647 w 976"/>
              <a:gd name="T103" fmla="*/ 2147483647 h 607"/>
              <a:gd name="T104" fmla="*/ 2147483647 w 976"/>
              <a:gd name="T105" fmla="*/ 2147483647 h 607"/>
              <a:gd name="T106" fmla="*/ 2147483647 w 976"/>
              <a:gd name="T107" fmla="*/ 2147483647 h 607"/>
              <a:gd name="T108" fmla="*/ 2147483647 w 976"/>
              <a:gd name="T109" fmla="*/ 2147483647 h 607"/>
              <a:gd name="T110" fmla="*/ 2147483647 w 976"/>
              <a:gd name="T111" fmla="*/ 2147483647 h 607"/>
              <a:gd name="T112" fmla="*/ 2147483647 w 976"/>
              <a:gd name="T113" fmla="*/ 2147483647 h 607"/>
              <a:gd name="T114" fmla="*/ 2147483647 w 976"/>
              <a:gd name="T115" fmla="*/ 2147483647 h 607"/>
              <a:gd name="T116" fmla="*/ 2147483647 w 976"/>
              <a:gd name="T117" fmla="*/ 2147483647 h 607"/>
              <a:gd name="T118" fmla="*/ 2147483647 w 976"/>
              <a:gd name="T119" fmla="*/ 2147483647 h 607"/>
              <a:gd name="T120" fmla="*/ 2147483647 w 976"/>
              <a:gd name="T121" fmla="*/ 2147483647 h 607"/>
              <a:gd name="T122" fmla="*/ 0 w 976"/>
              <a:gd name="T123" fmla="*/ 2147483647 h 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6"/>
              <a:gd name="T187" fmla="*/ 0 h 607"/>
              <a:gd name="T188" fmla="*/ 976 w 976"/>
              <a:gd name="T189" fmla="*/ 607 h 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6" h="607">
                <a:moveTo>
                  <a:pt x="975" y="606"/>
                </a:moveTo>
                <a:lnTo>
                  <a:pt x="960" y="540"/>
                </a:lnTo>
                <a:lnTo>
                  <a:pt x="915" y="495"/>
                </a:lnTo>
                <a:lnTo>
                  <a:pt x="870" y="480"/>
                </a:lnTo>
                <a:lnTo>
                  <a:pt x="855" y="435"/>
                </a:lnTo>
                <a:lnTo>
                  <a:pt x="840" y="375"/>
                </a:lnTo>
                <a:lnTo>
                  <a:pt x="840" y="330"/>
                </a:lnTo>
                <a:lnTo>
                  <a:pt x="870" y="285"/>
                </a:lnTo>
                <a:lnTo>
                  <a:pt x="900" y="240"/>
                </a:lnTo>
                <a:lnTo>
                  <a:pt x="945" y="195"/>
                </a:lnTo>
                <a:lnTo>
                  <a:pt x="900" y="180"/>
                </a:lnTo>
                <a:lnTo>
                  <a:pt x="870" y="225"/>
                </a:lnTo>
                <a:lnTo>
                  <a:pt x="825" y="255"/>
                </a:lnTo>
                <a:lnTo>
                  <a:pt x="795" y="300"/>
                </a:lnTo>
                <a:lnTo>
                  <a:pt x="780" y="345"/>
                </a:lnTo>
                <a:lnTo>
                  <a:pt x="765" y="390"/>
                </a:lnTo>
                <a:lnTo>
                  <a:pt x="750" y="435"/>
                </a:lnTo>
                <a:lnTo>
                  <a:pt x="750" y="480"/>
                </a:lnTo>
                <a:lnTo>
                  <a:pt x="735" y="420"/>
                </a:lnTo>
                <a:lnTo>
                  <a:pt x="735" y="345"/>
                </a:lnTo>
                <a:lnTo>
                  <a:pt x="735" y="285"/>
                </a:lnTo>
                <a:lnTo>
                  <a:pt x="750" y="225"/>
                </a:lnTo>
                <a:lnTo>
                  <a:pt x="750" y="180"/>
                </a:lnTo>
                <a:lnTo>
                  <a:pt x="765" y="135"/>
                </a:lnTo>
                <a:lnTo>
                  <a:pt x="780" y="90"/>
                </a:lnTo>
                <a:lnTo>
                  <a:pt x="780" y="45"/>
                </a:lnTo>
                <a:lnTo>
                  <a:pt x="780" y="0"/>
                </a:lnTo>
                <a:lnTo>
                  <a:pt x="750" y="45"/>
                </a:lnTo>
                <a:lnTo>
                  <a:pt x="720" y="90"/>
                </a:lnTo>
                <a:lnTo>
                  <a:pt x="690" y="135"/>
                </a:lnTo>
                <a:lnTo>
                  <a:pt x="675" y="180"/>
                </a:lnTo>
                <a:lnTo>
                  <a:pt x="675" y="225"/>
                </a:lnTo>
                <a:lnTo>
                  <a:pt x="675" y="270"/>
                </a:lnTo>
                <a:lnTo>
                  <a:pt x="675" y="315"/>
                </a:lnTo>
                <a:lnTo>
                  <a:pt x="675" y="375"/>
                </a:lnTo>
                <a:lnTo>
                  <a:pt x="675" y="420"/>
                </a:lnTo>
                <a:lnTo>
                  <a:pt x="660" y="465"/>
                </a:lnTo>
                <a:lnTo>
                  <a:pt x="645" y="420"/>
                </a:lnTo>
                <a:lnTo>
                  <a:pt x="630" y="375"/>
                </a:lnTo>
                <a:lnTo>
                  <a:pt x="615" y="330"/>
                </a:lnTo>
                <a:lnTo>
                  <a:pt x="615" y="285"/>
                </a:lnTo>
                <a:lnTo>
                  <a:pt x="600" y="240"/>
                </a:lnTo>
                <a:lnTo>
                  <a:pt x="600" y="195"/>
                </a:lnTo>
                <a:lnTo>
                  <a:pt x="615" y="150"/>
                </a:lnTo>
                <a:lnTo>
                  <a:pt x="630" y="105"/>
                </a:lnTo>
                <a:lnTo>
                  <a:pt x="645" y="60"/>
                </a:lnTo>
                <a:lnTo>
                  <a:pt x="600" y="75"/>
                </a:lnTo>
                <a:lnTo>
                  <a:pt x="570" y="120"/>
                </a:lnTo>
                <a:lnTo>
                  <a:pt x="540" y="180"/>
                </a:lnTo>
                <a:lnTo>
                  <a:pt x="510" y="255"/>
                </a:lnTo>
                <a:lnTo>
                  <a:pt x="495" y="300"/>
                </a:lnTo>
                <a:lnTo>
                  <a:pt x="435" y="270"/>
                </a:lnTo>
                <a:lnTo>
                  <a:pt x="360" y="225"/>
                </a:lnTo>
                <a:lnTo>
                  <a:pt x="285" y="210"/>
                </a:lnTo>
                <a:lnTo>
                  <a:pt x="225" y="195"/>
                </a:lnTo>
                <a:lnTo>
                  <a:pt x="210" y="150"/>
                </a:lnTo>
                <a:lnTo>
                  <a:pt x="165" y="105"/>
                </a:lnTo>
                <a:lnTo>
                  <a:pt x="150" y="60"/>
                </a:lnTo>
                <a:lnTo>
                  <a:pt x="105" y="60"/>
                </a:lnTo>
                <a:lnTo>
                  <a:pt x="60" y="60"/>
                </a:lnTo>
                <a:lnTo>
                  <a:pt x="15" y="60"/>
                </a:lnTo>
                <a:lnTo>
                  <a:pt x="0" y="1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3" name="Freeform 9"/>
          <p:cNvSpPr>
            <a:spLocks/>
          </p:cNvSpPr>
          <p:nvPr/>
        </p:nvSpPr>
        <p:spPr bwMode="auto">
          <a:xfrm>
            <a:off x="2286000" y="3190875"/>
            <a:ext cx="6026150" cy="1620838"/>
          </a:xfrm>
          <a:custGeom>
            <a:avLst/>
            <a:gdLst>
              <a:gd name="T0" fmla="*/ 2147483647 w 3796"/>
              <a:gd name="T1" fmla="*/ 2147483647 h 1021"/>
              <a:gd name="T2" fmla="*/ 2147483647 w 3796"/>
              <a:gd name="T3" fmla="*/ 2147483647 h 1021"/>
              <a:gd name="T4" fmla="*/ 2147483647 w 3796"/>
              <a:gd name="T5" fmla="*/ 2147483647 h 1021"/>
              <a:gd name="T6" fmla="*/ 2147483647 w 3796"/>
              <a:gd name="T7" fmla="*/ 2147483647 h 1021"/>
              <a:gd name="T8" fmla="*/ 2147483647 w 3796"/>
              <a:gd name="T9" fmla="*/ 2147483647 h 1021"/>
              <a:gd name="T10" fmla="*/ 2147483647 w 3796"/>
              <a:gd name="T11" fmla="*/ 2147483647 h 1021"/>
              <a:gd name="T12" fmla="*/ 2147483647 w 3796"/>
              <a:gd name="T13" fmla="*/ 2147483647 h 1021"/>
              <a:gd name="T14" fmla="*/ 2147483647 w 3796"/>
              <a:gd name="T15" fmla="*/ 2147483647 h 1021"/>
              <a:gd name="T16" fmla="*/ 2147483647 w 3796"/>
              <a:gd name="T17" fmla="*/ 2147483647 h 1021"/>
              <a:gd name="T18" fmla="*/ 2147483647 w 3796"/>
              <a:gd name="T19" fmla="*/ 2147483647 h 1021"/>
              <a:gd name="T20" fmla="*/ 2147483647 w 3796"/>
              <a:gd name="T21" fmla="*/ 2147483647 h 1021"/>
              <a:gd name="T22" fmla="*/ 2147483647 w 3796"/>
              <a:gd name="T23" fmla="*/ 2147483647 h 1021"/>
              <a:gd name="T24" fmla="*/ 2147483647 w 3796"/>
              <a:gd name="T25" fmla="*/ 2147483647 h 1021"/>
              <a:gd name="T26" fmla="*/ 2147483647 w 3796"/>
              <a:gd name="T27" fmla="*/ 2147483647 h 1021"/>
              <a:gd name="T28" fmla="*/ 2147483647 w 3796"/>
              <a:gd name="T29" fmla="*/ 2147483647 h 1021"/>
              <a:gd name="T30" fmla="*/ 2147483647 w 3796"/>
              <a:gd name="T31" fmla="*/ 2147483647 h 1021"/>
              <a:gd name="T32" fmla="*/ 2147483647 w 3796"/>
              <a:gd name="T33" fmla="*/ 2147483647 h 1021"/>
              <a:gd name="T34" fmla="*/ 2147483647 w 3796"/>
              <a:gd name="T35" fmla="*/ 2147483647 h 1021"/>
              <a:gd name="T36" fmla="*/ 2147483647 w 3796"/>
              <a:gd name="T37" fmla="*/ 2147483647 h 1021"/>
              <a:gd name="T38" fmla="*/ 2147483647 w 3796"/>
              <a:gd name="T39" fmla="*/ 2147483647 h 1021"/>
              <a:gd name="T40" fmla="*/ 2147483647 w 3796"/>
              <a:gd name="T41" fmla="*/ 2147483647 h 1021"/>
              <a:gd name="T42" fmla="*/ 2147483647 w 3796"/>
              <a:gd name="T43" fmla="*/ 2147483647 h 1021"/>
              <a:gd name="T44" fmla="*/ 2147483647 w 3796"/>
              <a:gd name="T45" fmla="*/ 2147483647 h 1021"/>
              <a:gd name="T46" fmla="*/ 2147483647 w 3796"/>
              <a:gd name="T47" fmla="*/ 2147483647 h 1021"/>
              <a:gd name="T48" fmla="*/ 2147483647 w 3796"/>
              <a:gd name="T49" fmla="*/ 2147483647 h 1021"/>
              <a:gd name="T50" fmla="*/ 2147483647 w 3796"/>
              <a:gd name="T51" fmla="*/ 2147483647 h 1021"/>
              <a:gd name="T52" fmla="*/ 2147483647 w 3796"/>
              <a:gd name="T53" fmla="*/ 2147483647 h 1021"/>
              <a:gd name="T54" fmla="*/ 2147483647 w 3796"/>
              <a:gd name="T55" fmla="*/ 2147483647 h 1021"/>
              <a:gd name="T56" fmla="*/ 2147483647 w 3796"/>
              <a:gd name="T57" fmla="*/ 2147483647 h 1021"/>
              <a:gd name="T58" fmla="*/ 2147483647 w 3796"/>
              <a:gd name="T59" fmla="*/ 2147483647 h 1021"/>
              <a:gd name="T60" fmla="*/ 2147483647 w 3796"/>
              <a:gd name="T61" fmla="*/ 2147483647 h 1021"/>
              <a:gd name="T62" fmla="*/ 2147483647 w 3796"/>
              <a:gd name="T63" fmla="*/ 2147483647 h 1021"/>
              <a:gd name="T64" fmla="*/ 2147483647 w 3796"/>
              <a:gd name="T65" fmla="*/ 2147483647 h 1021"/>
              <a:gd name="T66" fmla="*/ 2147483647 w 3796"/>
              <a:gd name="T67" fmla="*/ 2147483647 h 1021"/>
              <a:gd name="T68" fmla="*/ 2147483647 w 3796"/>
              <a:gd name="T69" fmla="*/ 2147483647 h 1021"/>
              <a:gd name="T70" fmla="*/ 2147483647 w 3796"/>
              <a:gd name="T71" fmla="*/ 2147483647 h 1021"/>
              <a:gd name="T72" fmla="*/ 2147483647 w 3796"/>
              <a:gd name="T73" fmla="*/ 2147483647 h 1021"/>
              <a:gd name="T74" fmla="*/ 2147483647 w 3796"/>
              <a:gd name="T75" fmla="*/ 2147483647 h 1021"/>
              <a:gd name="T76" fmla="*/ 2147483647 w 3796"/>
              <a:gd name="T77" fmla="*/ 2147483647 h 1021"/>
              <a:gd name="T78" fmla="*/ 2147483647 w 3796"/>
              <a:gd name="T79" fmla="*/ 2147483647 h 1021"/>
              <a:gd name="T80" fmla="*/ 2147483647 w 3796"/>
              <a:gd name="T81" fmla="*/ 2147483647 h 1021"/>
              <a:gd name="T82" fmla="*/ 2147483647 w 3796"/>
              <a:gd name="T83" fmla="*/ 2147483647 h 1021"/>
              <a:gd name="T84" fmla="*/ 2147483647 w 3796"/>
              <a:gd name="T85" fmla="*/ 2147483647 h 1021"/>
              <a:gd name="T86" fmla="*/ 2147483647 w 3796"/>
              <a:gd name="T87" fmla="*/ 2147483647 h 1021"/>
              <a:gd name="T88" fmla="*/ 2147483647 w 3796"/>
              <a:gd name="T89" fmla="*/ 0 h 1021"/>
              <a:gd name="T90" fmla="*/ 2147483647 w 3796"/>
              <a:gd name="T91" fmla="*/ 0 h 1021"/>
              <a:gd name="T92" fmla="*/ 2147483647 w 3796"/>
              <a:gd name="T93" fmla="*/ 0 h 1021"/>
              <a:gd name="T94" fmla="*/ 2147483647 w 3796"/>
              <a:gd name="T95" fmla="*/ 2147483647 h 1021"/>
              <a:gd name="T96" fmla="*/ 2147483647 w 3796"/>
              <a:gd name="T97" fmla="*/ 2147483647 h 1021"/>
              <a:gd name="T98" fmla="*/ 2147483647 w 3796"/>
              <a:gd name="T99" fmla="*/ 2147483647 h 1021"/>
              <a:gd name="T100" fmla="*/ 2147483647 w 3796"/>
              <a:gd name="T101" fmla="*/ 2147483647 h 1021"/>
              <a:gd name="T102" fmla="*/ 2147483647 w 3796"/>
              <a:gd name="T103" fmla="*/ 2147483647 h 10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96"/>
              <a:gd name="T157" fmla="*/ 0 h 1021"/>
              <a:gd name="T158" fmla="*/ 3796 w 3796"/>
              <a:gd name="T159" fmla="*/ 1021 h 10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96" h="1021">
                <a:moveTo>
                  <a:pt x="0" y="6"/>
                </a:moveTo>
                <a:lnTo>
                  <a:pt x="15" y="75"/>
                </a:lnTo>
                <a:lnTo>
                  <a:pt x="15" y="120"/>
                </a:lnTo>
                <a:lnTo>
                  <a:pt x="15" y="165"/>
                </a:lnTo>
                <a:lnTo>
                  <a:pt x="15" y="210"/>
                </a:lnTo>
                <a:lnTo>
                  <a:pt x="15" y="255"/>
                </a:lnTo>
                <a:lnTo>
                  <a:pt x="15" y="330"/>
                </a:lnTo>
                <a:lnTo>
                  <a:pt x="15" y="375"/>
                </a:lnTo>
                <a:lnTo>
                  <a:pt x="15" y="420"/>
                </a:lnTo>
                <a:lnTo>
                  <a:pt x="30" y="465"/>
                </a:lnTo>
                <a:lnTo>
                  <a:pt x="45" y="525"/>
                </a:lnTo>
                <a:lnTo>
                  <a:pt x="90" y="600"/>
                </a:lnTo>
                <a:lnTo>
                  <a:pt x="120" y="645"/>
                </a:lnTo>
                <a:lnTo>
                  <a:pt x="150" y="690"/>
                </a:lnTo>
                <a:lnTo>
                  <a:pt x="210" y="750"/>
                </a:lnTo>
                <a:lnTo>
                  <a:pt x="255" y="825"/>
                </a:lnTo>
                <a:lnTo>
                  <a:pt x="315" y="840"/>
                </a:lnTo>
                <a:lnTo>
                  <a:pt x="330" y="900"/>
                </a:lnTo>
                <a:lnTo>
                  <a:pt x="375" y="930"/>
                </a:lnTo>
                <a:lnTo>
                  <a:pt x="420" y="945"/>
                </a:lnTo>
                <a:lnTo>
                  <a:pt x="465" y="990"/>
                </a:lnTo>
                <a:lnTo>
                  <a:pt x="510" y="1005"/>
                </a:lnTo>
                <a:lnTo>
                  <a:pt x="555" y="1005"/>
                </a:lnTo>
                <a:lnTo>
                  <a:pt x="615" y="1020"/>
                </a:lnTo>
                <a:lnTo>
                  <a:pt x="675" y="1020"/>
                </a:lnTo>
                <a:lnTo>
                  <a:pt x="720" y="1020"/>
                </a:lnTo>
                <a:lnTo>
                  <a:pt x="765" y="1020"/>
                </a:lnTo>
                <a:lnTo>
                  <a:pt x="810" y="1005"/>
                </a:lnTo>
                <a:lnTo>
                  <a:pt x="870" y="1005"/>
                </a:lnTo>
                <a:lnTo>
                  <a:pt x="930" y="1005"/>
                </a:lnTo>
                <a:lnTo>
                  <a:pt x="990" y="990"/>
                </a:lnTo>
                <a:lnTo>
                  <a:pt x="1035" y="975"/>
                </a:lnTo>
                <a:lnTo>
                  <a:pt x="1080" y="975"/>
                </a:lnTo>
                <a:lnTo>
                  <a:pt x="1125" y="960"/>
                </a:lnTo>
                <a:lnTo>
                  <a:pt x="1185" y="945"/>
                </a:lnTo>
                <a:lnTo>
                  <a:pt x="1230" y="915"/>
                </a:lnTo>
                <a:lnTo>
                  <a:pt x="1290" y="885"/>
                </a:lnTo>
                <a:lnTo>
                  <a:pt x="1320" y="825"/>
                </a:lnTo>
                <a:lnTo>
                  <a:pt x="1365" y="780"/>
                </a:lnTo>
                <a:lnTo>
                  <a:pt x="1380" y="735"/>
                </a:lnTo>
                <a:lnTo>
                  <a:pt x="1440" y="735"/>
                </a:lnTo>
                <a:lnTo>
                  <a:pt x="1485" y="720"/>
                </a:lnTo>
                <a:lnTo>
                  <a:pt x="1560" y="720"/>
                </a:lnTo>
                <a:lnTo>
                  <a:pt x="1605" y="735"/>
                </a:lnTo>
                <a:lnTo>
                  <a:pt x="1650" y="750"/>
                </a:lnTo>
                <a:lnTo>
                  <a:pt x="1725" y="780"/>
                </a:lnTo>
                <a:lnTo>
                  <a:pt x="1770" y="795"/>
                </a:lnTo>
                <a:lnTo>
                  <a:pt x="1815" y="810"/>
                </a:lnTo>
                <a:lnTo>
                  <a:pt x="1875" y="825"/>
                </a:lnTo>
                <a:lnTo>
                  <a:pt x="1935" y="855"/>
                </a:lnTo>
                <a:lnTo>
                  <a:pt x="1980" y="855"/>
                </a:lnTo>
                <a:lnTo>
                  <a:pt x="2025" y="870"/>
                </a:lnTo>
                <a:lnTo>
                  <a:pt x="2085" y="870"/>
                </a:lnTo>
                <a:lnTo>
                  <a:pt x="2130" y="870"/>
                </a:lnTo>
                <a:lnTo>
                  <a:pt x="2205" y="870"/>
                </a:lnTo>
                <a:lnTo>
                  <a:pt x="2250" y="870"/>
                </a:lnTo>
                <a:lnTo>
                  <a:pt x="2310" y="840"/>
                </a:lnTo>
                <a:lnTo>
                  <a:pt x="2325" y="795"/>
                </a:lnTo>
                <a:lnTo>
                  <a:pt x="2370" y="780"/>
                </a:lnTo>
                <a:lnTo>
                  <a:pt x="2385" y="735"/>
                </a:lnTo>
                <a:lnTo>
                  <a:pt x="2415" y="660"/>
                </a:lnTo>
                <a:lnTo>
                  <a:pt x="2460" y="585"/>
                </a:lnTo>
                <a:lnTo>
                  <a:pt x="2460" y="540"/>
                </a:lnTo>
                <a:lnTo>
                  <a:pt x="2490" y="495"/>
                </a:lnTo>
                <a:lnTo>
                  <a:pt x="2520" y="435"/>
                </a:lnTo>
                <a:lnTo>
                  <a:pt x="2565" y="405"/>
                </a:lnTo>
                <a:lnTo>
                  <a:pt x="2610" y="375"/>
                </a:lnTo>
                <a:lnTo>
                  <a:pt x="2655" y="330"/>
                </a:lnTo>
                <a:lnTo>
                  <a:pt x="2700" y="300"/>
                </a:lnTo>
                <a:lnTo>
                  <a:pt x="2745" y="285"/>
                </a:lnTo>
                <a:lnTo>
                  <a:pt x="2790" y="240"/>
                </a:lnTo>
                <a:lnTo>
                  <a:pt x="2835" y="225"/>
                </a:lnTo>
                <a:lnTo>
                  <a:pt x="2880" y="210"/>
                </a:lnTo>
                <a:lnTo>
                  <a:pt x="2925" y="195"/>
                </a:lnTo>
                <a:lnTo>
                  <a:pt x="2970" y="180"/>
                </a:lnTo>
                <a:lnTo>
                  <a:pt x="3015" y="180"/>
                </a:lnTo>
                <a:lnTo>
                  <a:pt x="3090" y="165"/>
                </a:lnTo>
                <a:lnTo>
                  <a:pt x="3150" y="165"/>
                </a:lnTo>
                <a:lnTo>
                  <a:pt x="3270" y="150"/>
                </a:lnTo>
                <a:lnTo>
                  <a:pt x="3390" y="150"/>
                </a:lnTo>
                <a:lnTo>
                  <a:pt x="3435" y="150"/>
                </a:lnTo>
                <a:lnTo>
                  <a:pt x="3480" y="135"/>
                </a:lnTo>
                <a:lnTo>
                  <a:pt x="3525" y="120"/>
                </a:lnTo>
                <a:lnTo>
                  <a:pt x="3570" y="90"/>
                </a:lnTo>
                <a:lnTo>
                  <a:pt x="3615" y="60"/>
                </a:lnTo>
                <a:lnTo>
                  <a:pt x="3660" y="45"/>
                </a:lnTo>
                <a:lnTo>
                  <a:pt x="3705" y="30"/>
                </a:lnTo>
                <a:lnTo>
                  <a:pt x="3750" y="30"/>
                </a:lnTo>
                <a:lnTo>
                  <a:pt x="3795" y="15"/>
                </a:lnTo>
                <a:lnTo>
                  <a:pt x="3750" y="0"/>
                </a:lnTo>
                <a:lnTo>
                  <a:pt x="3705" y="0"/>
                </a:lnTo>
                <a:lnTo>
                  <a:pt x="3660" y="0"/>
                </a:lnTo>
                <a:lnTo>
                  <a:pt x="3615" y="0"/>
                </a:lnTo>
                <a:lnTo>
                  <a:pt x="3570" y="0"/>
                </a:lnTo>
                <a:lnTo>
                  <a:pt x="3525" y="0"/>
                </a:lnTo>
                <a:lnTo>
                  <a:pt x="3480" y="15"/>
                </a:lnTo>
                <a:lnTo>
                  <a:pt x="3435" y="15"/>
                </a:lnTo>
                <a:lnTo>
                  <a:pt x="3390" y="15"/>
                </a:lnTo>
                <a:lnTo>
                  <a:pt x="3435" y="15"/>
                </a:lnTo>
                <a:lnTo>
                  <a:pt x="3480" y="15"/>
                </a:lnTo>
                <a:lnTo>
                  <a:pt x="3435" y="0"/>
                </a:lnTo>
                <a:lnTo>
                  <a:pt x="3390" y="15"/>
                </a:lnTo>
                <a:lnTo>
                  <a:pt x="3345" y="15"/>
                </a:lnTo>
                <a:lnTo>
                  <a:pt x="3300" y="15"/>
                </a:lnTo>
              </a:path>
            </a:pathLst>
          </a:custGeom>
          <a:solidFill>
            <a:schemeClr val="tx2"/>
          </a:solidFill>
          <a:ln w="12700" cap="rnd" cmpd="sng">
            <a:solidFill>
              <a:schemeClr val="hlink"/>
            </a:solidFill>
            <a:prstDash val="solid"/>
            <a:round/>
            <a:headEnd type="none" w="med" len="med"/>
            <a:tailEnd type="none" w="med" len="med"/>
          </a:ln>
        </p:spPr>
        <p:txBody>
          <a:bodyPr/>
          <a:lstStyle/>
          <a:p>
            <a:endParaRPr lang="en-US"/>
          </a:p>
        </p:txBody>
      </p:sp>
      <p:sp>
        <p:nvSpPr>
          <p:cNvPr id="67594" name="Line 10"/>
          <p:cNvSpPr>
            <a:spLocks noChangeShapeType="1"/>
          </p:cNvSpPr>
          <p:nvPr/>
        </p:nvSpPr>
        <p:spPr bwMode="auto">
          <a:xfrm>
            <a:off x="7620000" y="3206750"/>
            <a:ext cx="0" cy="2397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5" name="Freeform 11"/>
          <p:cNvSpPr>
            <a:spLocks/>
          </p:cNvSpPr>
          <p:nvPr/>
        </p:nvSpPr>
        <p:spPr bwMode="auto">
          <a:xfrm>
            <a:off x="2381250" y="3200400"/>
            <a:ext cx="311150" cy="349250"/>
          </a:xfrm>
          <a:custGeom>
            <a:avLst/>
            <a:gdLst>
              <a:gd name="T0" fmla="*/ 2147483647 w 196"/>
              <a:gd name="T1" fmla="*/ 0 h 220"/>
              <a:gd name="T2" fmla="*/ 2147483647 w 196"/>
              <a:gd name="T3" fmla="*/ 2147483647 h 220"/>
              <a:gd name="T4" fmla="*/ 2147483647 w 196"/>
              <a:gd name="T5" fmla="*/ 2147483647 h 220"/>
              <a:gd name="T6" fmla="*/ 2147483647 w 196"/>
              <a:gd name="T7" fmla="*/ 2147483647 h 220"/>
              <a:gd name="T8" fmla="*/ 2147483647 w 196"/>
              <a:gd name="T9" fmla="*/ 2147483647 h 220"/>
              <a:gd name="T10" fmla="*/ 2147483647 w 196"/>
              <a:gd name="T11" fmla="*/ 2147483647 h 220"/>
              <a:gd name="T12" fmla="*/ 2147483647 w 196"/>
              <a:gd name="T13" fmla="*/ 2147483647 h 220"/>
              <a:gd name="T14" fmla="*/ 0 w 196"/>
              <a:gd name="T15" fmla="*/ 2147483647 h 220"/>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220"/>
              <a:gd name="T26" fmla="*/ 196 w 196"/>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220">
                <a:moveTo>
                  <a:pt x="180" y="0"/>
                </a:moveTo>
                <a:lnTo>
                  <a:pt x="195" y="69"/>
                </a:lnTo>
                <a:lnTo>
                  <a:pt x="195" y="114"/>
                </a:lnTo>
                <a:lnTo>
                  <a:pt x="180" y="159"/>
                </a:lnTo>
                <a:lnTo>
                  <a:pt x="135" y="204"/>
                </a:lnTo>
                <a:lnTo>
                  <a:pt x="90" y="219"/>
                </a:lnTo>
                <a:lnTo>
                  <a:pt x="45" y="219"/>
                </a:lnTo>
                <a:lnTo>
                  <a:pt x="0" y="21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6" name="Freeform 12"/>
          <p:cNvSpPr>
            <a:spLocks/>
          </p:cNvSpPr>
          <p:nvPr/>
        </p:nvSpPr>
        <p:spPr bwMode="auto">
          <a:xfrm>
            <a:off x="7072313" y="3200400"/>
            <a:ext cx="26987" cy="254000"/>
          </a:xfrm>
          <a:custGeom>
            <a:avLst/>
            <a:gdLst>
              <a:gd name="T0" fmla="*/ 2147483647 w 17"/>
              <a:gd name="T1" fmla="*/ 0 h 160"/>
              <a:gd name="T2" fmla="*/ 0 w 17"/>
              <a:gd name="T3" fmla="*/ 2147483647 h 160"/>
              <a:gd name="T4" fmla="*/ 0 w 17"/>
              <a:gd name="T5" fmla="*/ 2147483647 h 160"/>
              <a:gd name="T6" fmla="*/ 0 w 17"/>
              <a:gd name="T7" fmla="*/ 2147483647 h 160"/>
              <a:gd name="T8" fmla="*/ 0 60000 65536"/>
              <a:gd name="T9" fmla="*/ 0 60000 65536"/>
              <a:gd name="T10" fmla="*/ 0 60000 65536"/>
              <a:gd name="T11" fmla="*/ 0 60000 65536"/>
              <a:gd name="T12" fmla="*/ 0 w 17"/>
              <a:gd name="T13" fmla="*/ 0 h 160"/>
              <a:gd name="T14" fmla="*/ 17 w 17"/>
              <a:gd name="T15" fmla="*/ 160 h 160"/>
            </a:gdLst>
            <a:ahLst/>
            <a:cxnLst>
              <a:cxn ang="T8">
                <a:pos x="T0" y="T1"/>
              </a:cxn>
              <a:cxn ang="T9">
                <a:pos x="T2" y="T3"/>
              </a:cxn>
              <a:cxn ang="T10">
                <a:pos x="T4" y="T5"/>
              </a:cxn>
              <a:cxn ang="T11">
                <a:pos x="T6" y="T7"/>
              </a:cxn>
            </a:cxnLst>
            <a:rect l="T12" t="T13" r="T14" b="T15"/>
            <a:pathLst>
              <a:path w="17" h="160">
                <a:moveTo>
                  <a:pt x="16" y="0"/>
                </a:moveTo>
                <a:lnTo>
                  <a:pt x="0" y="69"/>
                </a:lnTo>
                <a:lnTo>
                  <a:pt x="0" y="114"/>
                </a:lnTo>
                <a:lnTo>
                  <a:pt x="0" y="15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7" name="Freeform 13"/>
          <p:cNvSpPr>
            <a:spLocks/>
          </p:cNvSpPr>
          <p:nvPr/>
        </p:nvSpPr>
        <p:spPr bwMode="auto">
          <a:xfrm>
            <a:off x="2309813" y="3548063"/>
            <a:ext cx="206375" cy="34925"/>
          </a:xfrm>
          <a:custGeom>
            <a:avLst/>
            <a:gdLst>
              <a:gd name="T0" fmla="*/ 2147483647 w 130"/>
              <a:gd name="T1" fmla="*/ 2147483647 h 22"/>
              <a:gd name="T2" fmla="*/ 2147483647 w 130"/>
              <a:gd name="T3" fmla="*/ 0 h 22"/>
              <a:gd name="T4" fmla="*/ 0 w 130"/>
              <a:gd name="T5" fmla="*/ 0 h 22"/>
              <a:gd name="T6" fmla="*/ 0 60000 65536"/>
              <a:gd name="T7" fmla="*/ 0 60000 65536"/>
              <a:gd name="T8" fmla="*/ 0 60000 65536"/>
              <a:gd name="T9" fmla="*/ 0 w 130"/>
              <a:gd name="T10" fmla="*/ 0 h 22"/>
              <a:gd name="T11" fmla="*/ 130 w 130"/>
              <a:gd name="T12" fmla="*/ 22 h 22"/>
            </a:gdLst>
            <a:ahLst/>
            <a:cxnLst>
              <a:cxn ang="T6">
                <a:pos x="T0" y="T1"/>
              </a:cxn>
              <a:cxn ang="T7">
                <a:pos x="T2" y="T3"/>
              </a:cxn>
              <a:cxn ang="T8">
                <a:pos x="T4" y="T5"/>
              </a:cxn>
            </a:cxnLst>
            <a:rect l="T9" t="T10" r="T11" b="T12"/>
            <a:pathLst>
              <a:path w="130" h="22">
                <a:moveTo>
                  <a:pt x="129" y="21"/>
                </a:moveTo>
                <a:lnTo>
                  <a:pt x="60" y="0"/>
                </a:lnTo>
                <a:lnTo>
                  <a:pt x="0"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8" name="Freeform 14"/>
          <p:cNvSpPr>
            <a:spLocks/>
          </p:cNvSpPr>
          <p:nvPr/>
        </p:nvSpPr>
        <p:spPr bwMode="auto">
          <a:xfrm>
            <a:off x="2500313" y="3357563"/>
            <a:ext cx="4597400" cy="1287462"/>
          </a:xfrm>
          <a:custGeom>
            <a:avLst/>
            <a:gdLst>
              <a:gd name="T0" fmla="*/ 0 w 2896"/>
              <a:gd name="T1" fmla="*/ 2147483647 h 811"/>
              <a:gd name="T2" fmla="*/ 2147483647 w 2896"/>
              <a:gd name="T3" fmla="*/ 2147483647 h 811"/>
              <a:gd name="T4" fmla="*/ 2147483647 w 2896"/>
              <a:gd name="T5" fmla="*/ 2147483647 h 811"/>
              <a:gd name="T6" fmla="*/ 2147483647 w 2896"/>
              <a:gd name="T7" fmla="*/ 2147483647 h 811"/>
              <a:gd name="T8" fmla="*/ 2147483647 w 2896"/>
              <a:gd name="T9" fmla="*/ 2147483647 h 811"/>
              <a:gd name="T10" fmla="*/ 2147483647 w 2896"/>
              <a:gd name="T11" fmla="*/ 2147483647 h 811"/>
              <a:gd name="T12" fmla="*/ 2147483647 w 2896"/>
              <a:gd name="T13" fmla="*/ 2147483647 h 811"/>
              <a:gd name="T14" fmla="*/ 2147483647 w 2896"/>
              <a:gd name="T15" fmla="*/ 2147483647 h 811"/>
              <a:gd name="T16" fmla="*/ 2147483647 w 2896"/>
              <a:gd name="T17" fmla="*/ 2147483647 h 811"/>
              <a:gd name="T18" fmla="*/ 2147483647 w 2896"/>
              <a:gd name="T19" fmla="*/ 2147483647 h 811"/>
              <a:gd name="T20" fmla="*/ 2147483647 w 2896"/>
              <a:gd name="T21" fmla="*/ 2147483647 h 811"/>
              <a:gd name="T22" fmla="*/ 2147483647 w 2896"/>
              <a:gd name="T23" fmla="*/ 2147483647 h 811"/>
              <a:gd name="T24" fmla="*/ 2147483647 w 2896"/>
              <a:gd name="T25" fmla="*/ 2147483647 h 811"/>
              <a:gd name="T26" fmla="*/ 2147483647 w 2896"/>
              <a:gd name="T27" fmla="*/ 2147483647 h 811"/>
              <a:gd name="T28" fmla="*/ 2147483647 w 2896"/>
              <a:gd name="T29" fmla="*/ 2147483647 h 811"/>
              <a:gd name="T30" fmla="*/ 2147483647 w 2896"/>
              <a:gd name="T31" fmla="*/ 2147483647 h 811"/>
              <a:gd name="T32" fmla="*/ 2147483647 w 2896"/>
              <a:gd name="T33" fmla="*/ 2147483647 h 811"/>
              <a:gd name="T34" fmla="*/ 2147483647 w 2896"/>
              <a:gd name="T35" fmla="*/ 2147483647 h 811"/>
              <a:gd name="T36" fmla="*/ 2147483647 w 2896"/>
              <a:gd name="T37" fmla="*/ 2147483647 h 811"/>
              <a:gd name="T38" fmla="*/ 2147483647 w 2896"/>
              <a:gd name="T39" fmla="*/ 2147483647 h 811"/>
              <a:gd name="T40" fmla="*/ 2147483647 w 2896"/>
              <a:gd name="T41" fmla="*/ 2147483647 h 811"/>
              <a:gd name="T42" fmla="*/ 2147483647 w 2896"/>
              <a:gd name="T43" fmla="*/ 2147483647 h 811"/>
              <a:gd name="T44" fmla="*/ 2147483647 w 2896"/>
              <a:gd name="T45" fmla="*/ 2147483647 h 811"/>
              <a:gd name="T46" fmla="*/ 2147483647 w 2896"/>
              <a:gd name="T47" fmla="*/ 2147483647 h 811"/>
              <a:gd name="T48" fmla="*/ 2147483647 w 2896"/>
              <a:gd name="T49" fmla="*/ 2147483647 h 811"/>
              <a:gd name="T50" fmla="*/ 2147483647 w 2896"/>
              <a:gd name="T51" fmla="*/ 2147483647 h 811"/>
              <a:gd name="T52" fmla="*/ 2147483647 w 2896"/>
              <a:gd name="T53" fmla="*/ 2147483647 h 811"/>
              <a:gd name="T54" fmla="*/ 2147483647 w 2896"/>
              <a:gd name="T55" fmla="*/ 2147483647 h 811"/>
              <a:gd name="T56" fmla="*/ 2147483647 w 2896"/>
              <a:gd name="T57" fmla="*/ 2147483647 h 811"/>
              <a:gd name="T58" fmla="*/ 2147483647 w 2896"/>
              <a:gd name="T59" fmla="*/ 2147483647 h 811"/>
              <a:gd name="T60" fmla="*/ 2147483647 w 2896"/>
              <a:gd name="T61" fmla="*/ 2147483647 h 811"/>
              <a:gd name="T62" fmla="*/ 2147483647 w 2896"/>
              <a:gd name="T63" fmla="*/ 2147483647 h 811"/>
              <a:gd name="T64" fmla="*/ 2147483647 w 2896"/>
              <a:gd name="T65" fmla="*/ 2147483647 h 811"/>
              <a:gd name="T66" fmla="*/ 2147483647 w 2896"/>
              <a:gd name="T67" fmla="*/ 2147483647 h 811"/>
              <a:gd name="T68" fmla="*/ 2147483647 w 2896"/>
              <a:gd name="T69" fmla="*/ 2147483647 h 811"/>
              <a:gd name="T70" fmla="*/ 2147483647 w 2896"/>
              <a:gd name="T71" fmla="*/ 2147483647 h 811"/>
              <a:gd name="T72" fmla="*/ 2147483647 w 2896"/>
              <a:gd name="T73" fmla="*/ 2147483647 h 8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6"/>
              <a:gd name="T112" fmla="*/ 0 h 811"/>
              <a:gd name="T113" fmla="*/ 2896 w 2896"/>
              <a:gd name="T114" fmla="*/ 811 h 8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6" h="811">
                <a:moveTo>
                  <a:pt x="9" y="93"/>
                </a:moveTo>
                <a:lnTo>
                  <a:pt x="0" y="180"/>
                </a:lnTo>
                <a:lnTo>
                  <a:pt x="0" y="225"/>
                </a:lnTo>
                <a:lnTo>
                  <a:pt x="15" y="270"/>
                </a:lnTo>
                <a:lnTo>
                  <a:pt x="15" y="315"/>
                </a:lnTo>
                <a:lnTo>
                  <a:pt x="45" y="360"/>
                </a:lnTo>
                <a:lnTo>
                  <a:pt x="60" y="405"/>
                </a:lnTo>
                <a:lnTo>
                  <a:pt x="75" y="450"/>
                </a:lnTo>
                <a:lnTo>
                  <a:pt x="105" y="495"/>
                </a:lnTo>
                <a:lnTo>
                  <a:pt x="135" y="540"/>
                </a:lnTo>
                <a:lnTo>
                  <a:pt x="165" y="585"/>
                </a:lnTo>
                <a:lnTo>
                  <a:pt x="225" y="630"/>
                </a:lnTo>
                <a:lnTo>
                  <a:pt x="270" y="645"/>
                </a:lnTo>
                <a:lnTo>
                  <a:pt x="315" y="660"/>
                </a:lnTo>
                <a:lnTo>
                  <a:pt x="360" y="675"/>
                </a:lnTo>
                <a:lnTo>
                  <a:pt x="405" y="690"/>
                </a:lnTo>
                <a:lnTo>
                  <a:pt x="435" y="735"/>
                </a:lnTo>
                <a:lnTo>
                  <a:pt x="480" y="750"/>
                </a:lnTo>
                <a:lnTo>
                  <a:pt x="525" y="780"/>
                </a:lnTo>
                <a:lnTo>
                  <a:pt x="570" y="795"/>
                </a:lnTo>
                <a:lnTo>
                  <a:pt x="615" y="810"/>
                </a:lnTo>
                <a:lnTo>
                  <a:pt x="660" y="810"/>
                </a:lnTo>
                <a:lnTo>
                  <a:pt x="705" y="810"/>
                </a:lnTo>
                <a:lnTo>
                  <a:pt x="750" y="795"/>
                </a:lnTo>
                <a:lnTo>
                  <a:pt x="795" y="795"/>
                </a:lnTo>
                <a:lnTo>
                  <a:pt x="840" y="795"/>
                </a:lnTo>
                <a:lnTo>
                  <a:pt x="885" y="780"/>
                </a:lnTo>
                <a:lnTo>
                  <a:pt x="930" y="765"/>
                </a:lnTo>
                <a:lnTo>
                  <a:pt x="975" y="735"/>
                </a:lnTo>
                <a:lnTo>
                  <a:pt x="1020" y="720"/>
                </a:lnTo>
                <a:lnTo>
                  <a:pt x="1065" y="690"/>
                </a:lnTo>
                <a:lnTo>
                  <a:pt x="1110" y="675"/>
                </a:lnTo>
                <a:lnTo>
                  <a:pt x="1155" y="630"/>
                </a:lnTo>
                <a:lnTo>
                  <a:pt x="1200" y="600"/>
                </a:lnTo>
                <a:lnTo>
                  <a:pt x="1245" y="570"/>
                </a:lnTo>
                <a:lnTo>
                  <a:pt x="1290" y="555"/>
                </a:lnTo>
                <a:lnTo>
                  <a:pt x="1335" y="555"/>
                </a:lnTo>
                <a:lnTo>
                  <a:pt x="1380" y="555"/>
                </a:lnTo>
                <a:lnTo>
                  <a:pt x="1425" y="555"/>
                </a:lnTo>
                <a:lnTo>
                  <a:pt x="1470" y="555"/>
                </a:lnTo>
                <a:lnTo>
                  <a:pt x="1515" y="555"/>
                </a:lnTo>
                <a:lnTo>
                  <a:pt x="1560" y="570"/>
                </a:lnTo>
                <a:lnTo>
                  <a:pt x="1605" y="585"/>
                </a:lnTo>
                <a:lnTo>
                  <a:pt x="1650" y="600"/>
                </a:lnTo>
                <a:lnTo>
                  <a:pt x="1695" y="615"/>
                </a:lnTo>
                <a:lnTo>
                  <a:pt x="1740" y="630"/>
                </a:lnTo>
                <a:lnTo>
                  <a:pt x="1785" y="645"/>
                </a:lnTo>
                <a:lnTo>
                  <a:pt x="1830" y="645"/>
                </a:lnTo>
                <a:lnTo>
                  <a:pt x="1875" y="645"/>
                </a:lnTo>
                <a:lnTo>
                  <a:pt x="1920" y="645"/>
                </a:lnTo>
                <a:lnTo>
                  <a:pt x="1965" y="645"/>
                </a:lnTo>
                <a:lnTo>
                  <a:pt x="2010" y="645"/>
                </a:lnTo>
                <a:lnTo>
                  <a:pt x="2055" y="645"/>
                </a:lnTo>
                <a:lnTo>
                  <a:pt x="2100" y="645"/>
                </a:lnTo>
                <a:lnTo>
                  <a:pt x="2145" y="630"/>
                </a:lnTo>
                <a:lnTo>
                  <a:pt x="2175" y="585"/>
                </a:lnTo>
                <a:lnTo>
                  <a:pt x="2205" y="540"/>
                </a:lnTo>
                <a:lnTo>
                  <a:pt x="2235" y="495"/>
                </a:lnTo>
                <a:lnTo>
                  <a:pt x="2265" y="450"/>
                </a:lnTo>
                <a:lnTo>
                  <a:pt x="2310" y="405"/>
                </a:lnTo>
                <a:lnTo>
                  <a:pt x="2340" y="360"/>
                </a:lnTo>
                <a:lnTo>
                  <a:pt x="2340" y="315"/>
                </a:lnTo>
                <a:lnTo>
                  <a:pt x="2370" y="270"/>
                </a:lnTo>
                <a:lnTo>
                  <a:pt x="2400" y="225"/>
                </a:lnTo>
                <a:lnTo>
                  <a:pt x="2445" y="195"/>
                </a:lnTo>
                <a:lnTo>
                  <a:pt x="2490" y="150"/>
                </a:lnTo>
                <a:lnTo>
                  <a:pt x="2535" y="135"/>
                </a:lnTo>
                <a:lnTo>
                  <a:pt x="2580" y="105"/>
                </a:lnTo>
                <a:lnTo>
                  <a:pt x="2625" y="90"/>
                </a:lnTo>
                <a:lnTo>
                  <a:pt x="2670" y="75"/>
                </a:lnTo>
                <a:lnTo>
                  <a:pt x="2715" y="45"/>
                </a:lnTo>
                <a:lnTo>
                  <a:pt x="2760" y="30"/>
                </a:lnTo>
                <a:lnTo>
                  <a:pt x="2805" y="30"/>
                </a:lnTo>
                <a:lnTo>
                  <a:pt x="2850" y="15"/>
                </a:lnTo>
                <a:lnTo>
                  <a:pt x="2895" y="0"/>
                </a:lnTo>
              </a:path>
            </a:pathLst>
          </a:custGeom>
          <a:noFill/>
          <a:ln w="12700" cap="rnd"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9" name="Freeform 15"/>
          <p:cNvSpPr>
            <a:spLocks/>
          </p:cNvSpPr>
          <p:nvPr/>
        </p:nvSpPr>
        <p:spPr bwMode="auto">
          <a:xfrm>
            <a:off x="8096250" y="2095500"/>
            <a:ext cx="1047750" cy="1168400"/>
          </a:xfrm>
          <a:custGeom>
            <a:avLst/>
            <a:gdLst>
              <a:gd name="T0" fmla="*/ 2147483647 w 660"/>
              <a:gd name="T1" fmla="*/ 2147483647 h 736"/>
              <a:gd name="T2" fmla="*/ 2147483647 w 660"/>
              <a:gd name="T3" fmla="*/ 2147483647 h 736"/>
              <a:gd name="T4" fmla="*/ 0 w 660"/>
              <a:gd name="T5" fmla="*/ 2147483647 h 736"/>
              <a:gd name="T6" fmla="*/ 2147483647 w 660"/>
              <a:gd name="T7" fmla="*/ 2147483647 h 736"/>
              <a:gd name="T8" fmla="*/ 2147483647 w 660"/>
              <a:gd name="T9" fmla="*/ 2147483647 h 736"/>
              <a:gd name="T10" fmla="*/ 2147483647 w 660"/>
              <a:gd name="T11" fmla="*/ 2147483647 h 736"/>
              <a:gd name="T12" fmla="*/ 2147483647 w 660"/>
              <a:gd name="T13" fmla="*/ 2147483647 h 736"/>
              <a:gd name="T14" fmla="*/ 2147483647 w 660"/>
              <a:gd name="T15" fmla="*/ 2147483647 h 736"/>
              <a:gd name="T16" fmla="*/ 2147483647 w 660"/>
              <a:gd name="T17" fmla="*/ 2147483647 h 736"/>
              <a:gd name="T18" fmla="*/ 2147483647 w 660"/>
              <a:gd name="T19" fmla="*/ 2147483647 h 736"/>
              <a:gd name="T20" fmla="*/ 2147483647 w 660"/>
              <a:gd name="T21" fmla="*/ 2147483647 h 736"/>
              <a:gd name="T22" fmla="*/ 2147483647 w 660"/>
              <a:gd name="T23" fmla="*/ 2147483647 h 736"/>
              <a:gd name="T24" fmla="*/ 2147483647 w 660"/>
              <a:gd name="T25" fmla="*/ 2147483647 h 736"/>
              <a:gd name="T26" fmla="*/ 2147483647 w 660"/>
              <a:gd name="T27" fmla="*/ 2147483647 h 736"/>
              <a:gd name="T28" fmla="*/ 2147483647 w 660"/>
              <a:gd name="T29" fmla="*/ 2147483647 h 736"/>
              <a:gd name="T30" fmla="*/ 2147483647 w 660"/>
              <a:gd name="T31" fmla="*/ 2147483647 h 736"/>
              <a:gd name="T32" fmla="*/ 2147483647 w 660"/>
              <a:gd name="T33" fmla="*/ 2147483647 h 736"/>
              <a:gd name="T34" fmla="*/ 2147483647 w 660"/>
              <a:gd name="T35" fmla="*/ 2147483647 h 736"/>
              <a:gd name="T36" fmla="*/ 2147483647 w 660"/>
              <a:gd name="T37" fmla="*/ 2147483647 h 736"/>
              <a:gd name="T38" fmla="*/ 2147483647 w 660"/>
              <a:gd name="T39" fmla="*/ 2147483647 h 736"/>
              <a:gd name="T40" fmla="*/ 2147483647 w 660"/>
              <a:gd name="T41" fmla="*/ 2147483647 h 736"/>
              <a:gd name="T42" fmla="*/ 2147483647 w 660"/>
              <a:gd name="T43" fmla="*/ 2147483647 h 736"/>
              <a:gd name="T44" fmla="*/ 2147483647 w 660"/>
              <a:gd name="T45" fmla="*/ 2147483647 h 736"/>
              <a:gd name="T46" fmla="*/ 2147483647 w 660"/>
              <a:gd name="T47" fmla="*/ 2147483647 h 736"/>
              <a:gd name="T48" fmla="*/ 2147483647 w 660"/>
              <a:gd name="T49" fmla="*/ 2147483647 h 736"/>
              <a:gd name="T50" fmla="*/ 2147483647 w 660"/>
              <a:gd name="T51" fmla="*/ 2147483647 h 736"/>
              <a:gd name="T52" fmla="*/ 2147483647 w 660"/>
              <a:gd name="T53" fmla="*/ 2147483647 h 736"/>
              <a:gd name="T54" fmla="*/ 2147483647 w 660"/>
              <a:gd name="T55" fmla="*/ 2147483647 h 736"/>
              <a:gd name="T56" fmla="*/ 2147483647 w 660"/>
              <a:gd name="T57" fmla="*/ 2147483647 h 736"/>
              <a:gd name="T58" fmla="*/ 2147483647 w 660"/>
              <a:gd name="T59" fmla="*/ 2147483647 h 736"/>
              <a:gd name="T60" fmla="*/ 2147483647 w 660"/>
              <a:gd name="T61" fmla="*/ 0 h 736"/>
              <a:gd name="T62" fmla="*/ 2147483647 w 660"/>
              <a:gd name="T63" fmla="*/ 2147483647 h 736"/>
              <a:gd name="T64" fmla="*/ 2147483647 w 660"/>
              <a:gd name="T65" fmla="*/ 2147483647 h 736"/>
              <a:gd name="T66" fmla="*/ 2147483647 w 660"/>
              <a:gd name="T67" fmla="*/ 2147483647 h 736"/>
              <a:gd name="T68" fmla="*/ 2147483647 w 660"/>
              <a:gd name="T69" fmla="*/ 2147483647 h 736"/>
              <a:gd name="T70" fmla="*/ 2147483647 w 660"/>
              <a:gd name="T71" fmla="*/ 2147483647 h 7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0"/>
              <a:gd name="T109" fmla="*/ 0 h 736"/>
              <a:gd name="T110" fmla="*/ 660 w 660"/>
              <a:gd name="T111" fmla="*/ 736 h 7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0" h="736">
                <a:moveTo>
                  <a:pt x="132" y="696"/>
                </a:moveTo>
                <a:lnTo>
                  <a:pt x="105" y="585"/>
                </a:lnTo>
                <a:lnTo>
                  <a:pt x="75" y="540"/>
                </a:lnTo>
                <a:lnTo>
                  <a:pt x="45" y="435"/>
                </a:lnTo>
                <a:lnTo>
                  <a:pt x="15" y="390"/>
                </a:lnTo>
                <a:lnTo>
                  <a:pt x="0" y="450"/>
                </a:lnTo>
                <a:lnTo>
                  <a:pt x="30" y="495"/>
                </a:lnTo>
                <a:lnTo>
                  <a:pt x="45" y="540"/>
                </a:lnTo>
                <a:lnTo>
                  <a:pt x="60" y="585"/>
                </a:lnTo>
                <a:lnTo>
                  <a:pt x="90" y="630"/>
                </a:lnTo>
                <a:lnTo>
                  <a:pt x="132" y="696"/>
                </a:lnTo>
                <a:lnTo>
                  <a:pt x="165" y="630"/>
                </a:lnTo>
                <a:lnTo>
                  <a:pt x="165" y="585"/>
                </a:lnTo>
                <a:lnTo>
                  <a:pt x="165" y="540"/>
                </a:lnTo>
                <a:lnTo>
                  <a:pt x="165" y="495"/>
                </a:lnTo>
                <a:lnTo>
                  <a:pt x="165" y="450"/>
                </a:lnTo>
                <a:lnTo>
                  <a:pt x="165" y="405"/>
                </a:lnTo>
                <a:lnTo>
                  <a:pt x="165" y="360"/>
                </a:lnTo>
                <a:lnTo>
                  <a:pt x="120" y="345"/>
                </a:lnTo>
                <a:lnTo>
                  <a:pt x="105" y="390"/>
                </a:lnTo>
                <a:lnTo>
                  <a:pt x="90" y="435"/>
                </a:lnTo>
                <a:lnTo>
                  <a:pt x="90" y="480"/>
                </a:lnTo>
                <a:lnTo>
                  <a:pt x="90" y="525"/>
                </a:lnTo>
                <a:lnTo>
                  <a:pt x="90" y="570"/>
                </a:lnTo>
                <a:lnTo>
                  <a:pt x="105" y="615"/>
                </a:lnTo>
                <a:lnTo>
                  <a:pt x="132" y="696"/>
                </a:lnTo>
                <a:lnTo>
                  <a:pt x="195" y="735"/>
                </a:lnTo>
                <a:lnTo>
                  <a:pt x="240" y="720"/>
                </a:lnTo>
                <a:lnTo>
                  <a:pt x="285" y="675"/>
                </a:lnTo>
                <a:lnTo>
                  <a:pt x="240" y="660"/>
                </a:lnTo>
                <a:lnTo>
                  <a:pt x="195" y="690"/>
                </a:lnTo>
                <a:lnTo>
                  <a:pt x="240" y="690"/>
                </a:lnTo>
                <a:lnTo>
                  <a:pt x="270" y="645"/>
                </a:lnTo>
                <a:lnTo>
                  <a:pt x="285" y="600"/>
                </a:lnTo>
                <a:lnTo>
                  <a:pt x="300" y="555"/>
                </a:lnTo>
                <a:lnTo>
                  <a:pt x="315" y="510"/>
                </a:lnTo>
                <a:lnTo>
                  <a:pt x="360" y="435"/>
                </a:lnTo>
                <a:lnTo>
                  <a:pt x="405" y="435"/>
                </a:lnTo>
                <a:lnTo>
                  <a:pt x="420" y="390"/>
                </a:lnTo>
                <a:lnTo>
                  <a:pt x="420" y="345"/>
                </a:lnTo>
                <a:lnTo>
                  <a:pt x="420" y="270"/>
                </a:lnTo>
                <a:lnTo>
                  <a:pt x="405" y="210"/>
                </a:lnTo>
                <a:lnTo>
                  <a:pt x="390" y="150"/>
                </a:lnTo>
                <a:lnTo>
                  <a:pt x="360" y="105"/>
                </a:lnTo>
                <a:lnTo>
                  <a:pt x="315" y="75"/>
                </a:lnTo>
                <a:lnTo>
                  <a:pt x="285" y="15"/>
                </a:lnTo>
                <a:lnTo>
                  <a:pt x="330" y="60"/>
                </a:lnTo>
                <a:lnTo>
                  <a:pt x="360" y="120"/>
                </a:lnTo>
                <a:lnTo>
                  <a:pt x="390" y="165"/>
                </a:lnTo>
                <a:lnTo>
                  <a:pt x="420" y="210"/>
                </a:lnTo>
                <a:lnTo>
                  <a:pt x="450" y="255"/>
                </a:lnTo>
                <a:lnTo>
                  <a:pt x="480" y="300"/>
                </a:lnTo>
                <a:lnTo>
                  <a:pt x="495" y="345"/>
                </a:lnTo>
                <a:lnTo>
                  <a:pt x="495" y="390"/>
                </a:lnTo>
                <a:lnTo>
                  <a:pt x="495" y="345"/>
                </a:lnTo>
                <a:lnTo>
                  <a:pt x="495" y="300"/>
                </a:lnTo>
                <a:lnTo>
                  <a:pt x="495" y="240"/>
                </a:lnTo>
                <a:lnTo>
                  <a:pt x="480" y="195"/>
                </a:lnTo>
                <a:lnTo>
                  <a:pt x="480" y="150"/>
                </a:lnTo>
                <a:lnTo>
                  <a:pt x="480" y="105"/>
                </a:lnTo>
                <a:lnTo>
                  <a:pt x="465" y="45"/>
                </a:lnTo>
                <a:lnTo>
                  <a:pt x="465" y="0"/>
                </a:lnTo>
                <a:lnTo>
                  <a:pt x="480" y="75"/>
                </a:lnTo>
                <a:lnTo>
                  <a:pt x="495" y="120"/>
                </a:lnTo>
                <a:lnTo>
                  <a:pt x="510" y="180"/>
                </a:lnTo>
                <a:lnTo>
                  <a:pt x="510" y="240"/>
                </a:lnTo>
                <a:lnTo>
                  <a:pt x="510" y="300"/>
                </a:lnTo>
                <a:lnTo>
                  <a:pt x="525" y="345"/>
                </a:lnTo>
                <a:lnTo>
                  <a:pt x="540" y="390"/>
                </a:lnTo>
                <a:lnTo>
                  <a:pt x="585" y="360"/>
                </a:lnTo>
                <a:lnTo>
                  <a:pt x="630" y="360"/>
                </a:lnTo>
                <a:lnTo>
                  <a:pt x="659" y="37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00" name="Freeform 16"/>
          <p:cNvSpPr>
            <a:spLocks/>
          </p:cNvSpPr>
          <p:nvPr/>
        </p:nvSpPr>
        <p:spPr bwMode="auto">
          <a:xfrm>
            <a:off x="2362200" y="3167063"/>
            <a:ext cx="354013" cy="415925"/>
          </a:xfrm>
          <a:custGeom>
            <a:avLst/>
            <a:gdLst>
              <a:gd name="T0" fmla="*/ 0 w 223"/>
              <a:gd name="T1" fmla="*/ 2147483647 h 262"/>
              <a:gd name="T2" fmla="*/ 2147483647 w 223"/>
              <a:gd name="T3" fmla="*/ 2147483647 h 262"/>
              <a:gd name="T4" fmla="*/ 2147483647 w 223"/>
              <a:gd name="T5" fmla="*/ 2147483647 h 262"/>
              <a:gd name="T6" fmla="*/ 2147483647 w 223"/>
              <a:gd name="T7" fmla="*/ 2147483647 h 262"/>
              <a:gd name="T8" fmla="*/ 2147483647 w 223"/>
              <a:gd name="T9" fmla="*/ 2147483647 h 262"/>
              <a:gd name="T10" fmla="*/ 2147483647 w 223"/>
              <a:gd name="T11" fmla="*/ 2147483647 h 262"/>
              <a:gd name="T12" fmla="*/ 2147483647 w 223"/>
              <a:gd name="T13" fmla="*/ 2147483647 h 262"/>
              <a:gd name="T14" fmla="*/ 2147483647 w 223"/>
              <a:gd name="T15" fmla="*/ 2147483647 h 262"/>
              <a:gd name="T16" fmla="*/ 2147483647 w 223"/>
              <a:gd name="T17" fmla="*/ 0 h 262"/>
              <a:gd name="T18" fmla="*/ 2147483647 w 223"/>
              <a:gd name="T19" fmla="*/ 2147483647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262"/>
              <a:gd name="T32" fmla="*/ 223 w 223"/>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262">
                <a:moveTo>
                  <a:pt x="0" y="261"/>
                </a:moveTo>
                <a:lnTo>
                  <a:pt x="72" y="255"/>
                </a:lnTo>
                <a:lnTo>
                  <a:pt x="117" y="240"/>
                </a:lnTo>
                <a:lnTo>
                  <a:pt x="162" y="225"/>
                </a:lnTo>
                <a:lnTo>
                  <a:pt x="192" y="180"/>
                </a:lnTo>
                <a:lnTo>
                  <a:pt x="207" y="135"/>
                </a:lnTo>
                <a:lnTo>
                  <a:pt x="222" y="90"/>
                </a:lnTo>
                <a:lnTo>
                  <a:pt x="222" y="45"/>
                </a:lnTo>
                <a:lnTo>
                  <a:pt x="222" y="0"/>
                </a:lnTo>
                <a:lnTo>
                  <a:pt x="96" y="117"/>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67601" name="Freeform 17"/>
          <p:cNvSpPr>
            <a:spLocks/>
          </p:cNvSpPr>
          <p:nvPr/>
        </p:nvSpPr>
        <p:spPr bwMode="auto">
          <a:xfrm>
            <a:off x="2286000" y="3119438"/>
            <a:ext cx="477838" cy="454025"/>
          </a:xfrm>
          <a:custGeom>
            <a:avLst/>
            <a:gdLst>
              <a:gd name="T0" fmla="*/ 0 w 301"/>
              <a:gd name="T1" fmla="*/ 2147483647 h 286"/>
              <a:gd name="T2" fmla="*/ 2147483647 w 301"/>
              <a:gd name="T3" fmla="*/ 2147483647 h 286"/>
              <a:gd name="T4" fmla="*/ 2147483647 w 301"/>
              <a:gd name="T5" fmla="*/ 2147483647 h 286"/>
              <a:gd name="T6" fmla="*/ 2147483647 w 301"/>
              <a:gd name="T7" fmla="*/ 2147483647 h 286"/>
              <a:gd name="T8" fmla="*/ 2147483647 w 301"/>
              <a:gd name="T9" fmla="*/ 2147483647 h 286"/>
              <a:gd name="T10" fmla="*/ 2147483647 w 301"/>
              <a:gd name="T11" fmla="*/ 2147483647 h 286"/>
              <a:gd name="T12" fmla="*/ 2147483647 w 301"/>
              <a:gd name="T13" fmla="*/ 2147483647 h 286"/>
              <a:gd name="T14" fmla="*/ 2147483647 w 301"/>
              <a:gd name="T15" fmla="*/ 2147483647 h 286"/>
              <a:gd name="T16" fmla="*/ 2147483647 w 301"/>
              <a:gd name="T17" fmla="*/ 2147483647 h 286"/>
              <a:gd name="T18" fmla="*/ 2147483647 w 301"/>
              <a:gd name="T19" fmla="*/ 2147483647 h 286"/>
              <a:gd name="T20" fmla="*/ 2147483647 w 301"/>
              <a:gd name="T21" fmla="*/ 2147483647 h 286"/>
              <a:gd name="T22" fmla="*/ 2147483647 w 301"/>
              <a:gd name="T23" fmla="*/ 2147483647 h 286"/>
              <a:gd name="T24" fmla="*/ 2147483647 w 301"/>
              <a:gd name="T25" fmla="*/ 2147483647 h 286"/>
              <a:gd name="T26" fmla="*/ 2147483647 w 301"/>
              <a:gd name="T27" fmla="*/ 2147483647 h 286"/>
              <a:gd name="T28" fmla="*/ 2147483647 w 301"/>
              <a:gd name="T29" fmla="*/ 2147483647 h 286"/>
              <a:gd name="T30" fmla="*/ 2147483647 w 301"/>
              <a:gd name="T31" fmla="*/ 0 h 286"/>
              <a:gd name="T32" fmla="*/ 2147483647 w 301"/>
              <a:gd name="T33" fmla="*/ 0 h 286"/>
              <a:gd name="T34" fmla="*/ 2147483647 w 301"/>
              <a:gd name="T35" fmla="*/ 0 h 286"/>
              <a:gd name="T36" fmla="*/ 2147483647 w 301"/>
              <a:gd name="T37" fmla="*/ 0 h 286"/>
              <a:gd name="T38" fmla="*/ 2147483647 w 301"/>
              <a:gd name="T39" fmla="*/ 2147483647 h 286"/>
              <a:gd name="T40" fmla="*/ 2147483647 w 301"/>
              <a:gd name="T41" fmla="*/ 2147483647 h 286"/>
              <a:gd name="T42" fmla="*/ 0 w 301"/>
              <a:gd name="T43" fmla="*/ 2147483647 h 286"/>
              <a:gd name="T44" fmla="*/ 0 w 301"/>
              <a:gd name="T45" fmla="*/ 2147483647 h 2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286"/>
              <a:gd name="T71" fmla="*/ 301 w 301"/>
              <a:gd name="T72" fmla="*/ 286 h 2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286">
                <a:moveTo>
                  <a:pt x="0" y="51"/>
                </a:moveTo>
                <a:lnTo>
                  <a:pt x="15" y="120"/>
                </a:lnTo>
                <a:lnTo>
                  <a:pt x="15" y="165"/>
                </a:lnTo>
                <a:lnTo>
                  <a:pt x="15" y="210"/>
                </a:lnTo>
                <a:lnTo>
                  <a:pt x="15" y="255"/>
                </a:lnTo>
                <a:lnTo>
                  <a:pt x="60" y="285"/>
                </a:lnTo>
                <a:lnTo>
                  <a:pt x="105" y="285"/>
                </a:lnTo>
                <a:lnTo>
                  <a:pt x="150" y="285"/>
                </a:lnTo>
                <a:lnTo>
                  <a:pt x="195" y="285"/>
                </a:lnTo>
                <a:lnTo>
                  <a:pt x="240" y="270"/>
                </a:lnTo>
                <a:lnTo>
                  <a:pt x="270" y="225"/>
                </a:lnTo>
                <a:lnTo>
                  <a:pt x="300" y="180"/>
                </a:lnTo>
                <a:lnTo>
                  <a:pt x="300" y="135"/>
                </a:lnTo>
                <a:lnTo>
                  <a:pt x="300" y="90"/>
                </a:lnTo>
                <a:lnTo>
                  <a:pt x="285" y="45"/>
                </a:lnTo>
                <a:lnTo>
                  <a:pt x="285" y="0"/>
                </a:lnTo>
                <a:lnTo>
                  <a:pt x="240" y="0"/>
                </a:lnTo>
                <a:lnTo>
                  <a:pt x="195" y="0"/>
                </a:lnTo>
                <a:lnTo>
                  <a:pt x="150" y="0"/>
                </a:lnTo>
                <a:lnTo>
                  <a:pt x="105" y="15"/>
                </a:lnTo>
                <a:lnTo>
                  <a:pt x="60" y="15"/>
                </a:lnTo>
                <a:lnTo>
                  <a:pt x="0" y="51"/>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67602" name="Freeform 18"/>
          <p:cNvSpPr>
            <a:spLocks/>
          </p:cNvSpPr>
          <p:nvPr/>
        </p:nvSpPr>
        <p:spPr bwMode="auto">
          <a:xfrm>
            <a:off x="6977063" y="3190875"/>
            <a:ext cx="644525" cy="334963"/>
          </a:xfrm>
          <a:custGeom>
            <a:avLst/>
            <a:gdLst>
              <a:gd name="T0" fmla="*/ 2147483647 w 406"/>
              <a:gd name="T1" fmla="*/ 2147483647 h 211"/>
              <a:gd name="T2" fmla="*/ 0 w 406"/>
              <a:gd name="T3" fmla="*/ 2147483647 h 211"/>
              <a:gd name="T4" fmla="*/ 0 w 406"/>
              <a:gd name="T5" fmla="*/ 2147483647 h 211"/>
              <a:gd name="T6" fmla="*/ 2147483647 w 406"/>
              <a:gd name="T7" fmla="*/ 2147483647 h 211"/>
              <a:gd name="T8" fmla="*/ 2147483647 w 406"/>
              <a:gd name="T9" fmla="*/ 2147483647 h 211"/>
              <a:gd name="T10" fmla="*/ 2147483647 w 406"/>
              <a:gd name="T11" fmla="*/ 2147483647 h 211"/>
              <a:gd name="T12" fmla="*/ 2147483647 w 406"/>
              <a:gd name="T13" fmla="*/ 2147483647 h 211"/>
              <a:gd name="T14" fmla="*/ 2147483647 w 406"/>
              <a:gd name="T15" fmla="*/ 2147483647 h 211"/>
              <a:gd name="T16" fmla="*/ 2147483647 w 406"/>
              <a:gd name="T17" fmla="*/ 2147483647 h 211"/>
              <a:gd name="T18" fmla="*/ 2147483647 w 406"/>
              <a:gd name="T19" fmla="*/ 2147483647 h 211"/>
              <a:gd name="T20" fmla="*/ 2147483647 w 406"/>
              <a:gd name="T21" fmla="*/ 2147483647 h 211"/>
              <a:gd name="T22" fmla="*/ 2147483647 w 406"/>
              <a:gd name="T23" fmla="*/ 2147483647 h 211"/>
              <a:gd name="T24" fmla="*/ 2147483647 w 406"/>
              <a:gd name="T25" fmla="*/ 2147483647 h 211"/>
              <a:gd name="T26" fmla="*/ 2147483647 w 406"/>
              <a:gd name="T27" fmla="*/ 2147483647 h 211"/>
              <a:gd name="T28" fmla="*/ 2147483647 w 406"/>
              <a:gd name="T29" fmla="*/ 2147483647 h 211"/>
              <a:gd name="T30" fmla="*/ 2147483647 w 406"/>
              <a:gd name="T31" fmla="*/ 2147483647 h 211"/>
              <a:gd name="T32" fmla="*/ 2147483647 w 406"/>
              <a:gd name="T33" fmla="*/ 2147483647 h 211"/>
              <a:gd name="T34" fmla="*/ 2147483647 w 406"/>
              <a:gd name="T35" fmla="*/ 2147483647 h 211"/>
              <a:gd name="T36" fmla="*/ 2147483647 w 406"/>
              <a:gd name="T37" fmla="*/ 0 h 211"/>
              <a:gd name="T38" fmla="*/ 2147483647 w 406"/>
              <a:gd name="T39" fmla="*/ 0 h 211"/>
              <a:gd name="T40" fmla="*/ 2147483647 w 406"/>
              <a:gd name="T41" fmla="*/ 0 h 211"/>
              <a:gd name="T42" fmla="*/ 2147483647 w 406"/>
              <a:gd name="T43" fmla="*/ 0 h 211"/>
              <a:gd name="T44" fmla="*/ 2147483647 w 406"/>
              <a:gd name="T45" fmla="*/ 0 h 211"/>
              <a:gd name="T46" fmla="*/ 2147483647 w 406"/>
              <a:gd name="T47" fmla="*/ 0 h 211"/>
              <a:gd name="T48" fmla="*/ 2147483647 w 406"/>
              <a:gd name="T49" fmla="*/ 2147483647 h 211"/>
              <a:gd name="T50" fmla="*/ 2147483647 w 406"/>
              <a:gd name="T51" fmla="*/ 2147483647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6"/>
              <a:gd name="T79" fmla="*/ 0 h 211"/>
              <a:gd name="T80" fmla="*/ 406 w 406"/>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6" h="211">
                <a:moveTo>
                  <a:pt x="21" y="6"/>
                </a:moveTo>
                <a:lnTo>
                  <a:pt x="0" y="75"/>
                </a:lnTo>
                <a:lnTo>
                  <a:pt x="0" y="120"/>
                </a:lnTo>
                <a:lnTo>
                  <a:pt x="15" y="165"/>
                </a:lnTo>
                <a:lnTo>
                  <a:pt x="15" y="210"/>
                </a:lnTo>
                <a:lnTo>
                  <a:pt x="60" y="210"/>
                </a:lnTo>
                <a:lnTo>
                  <a:pt x="105" y="210"/>
                </a:lnTo>
                <a:lnTo>
                  <a:pt x="150" y="210"/>
                </a:lnTo>
                <a:lnTo>
                  <a:pt x="195" y="210"/>
                </a:lnTo>
                <a:lnTo>
                  <a:pt x="240" y="210"/>
                </a:lnTo>
                <a:lnTo>
                  <a:pt x="285" y="210"/>
                </a:lnTo>
                <a:lnTo>
                  <a:pt x="330" y="210"/>
                </a:lnTo>
                <a:lnTo>
                  <a:pt x="375" y="210"/>
                </a:lnTo>
                <a:lnTo>
                  <a:pt x="405" y="165"/>
                </a:lnTo>
                <a:lnTo>
                  <a:pt x="405" y="120"/>
                </a:lnTo>
                <a:lnTo>
                  <a:pt x="405" y="75"/>
                </a:lnTo>
                <a:lnTo>
                  <a:pt x="405" y="30"/>
                </a:lnTo>
                <a:lnTo>
                  <a:pt x="360" y="15"/>
                </a:lnTo>
                <a:lnTo>
                  <a:pt x="315" y="0"/>
                </a:lnTo>
                <a:lnTo>
                  <a:pt x="270" y="0"/>
                </a:lnTo>
                <a:lnTo>
                  <a:pt x="225" y="0"/>
                </a:lnTo>
                <a:lnTo>
                  <a:pt x="180" y="0"/>
                </a:lnTo>
                <a:lnTo>
                  <a:pt x="135" y="0"/>
                </a:lnTo>
                <a:lnTo>
                  <a:pt x="90" y="0"/>
                </a:lnTo>
                <a:lnTo>
                  <a:pt x="21" y="6"/>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67603" name="Freeform 19"/>
          <p:cNvSpPr>
            <a:spLocks/>
          </p:cNvSpPr>
          <p:nvPr/>
        </p:nvSpPr>
        <p:spPr bwMode="auto">
          <a:xfrm>
            <a:off x="7620000" y="3200400"/>
            <a:ext cx="739775" cy="277813"/>
          </a:xfrm>
          <a:custGeom>
            <a:avLst/>
            <a:gdLst>
              <a:gd name="T0" fmla="*/ 0 w 466"/>
              <a:gd name="T1" fmla="*/ 0 h 175"/>
              <a:gd name="T2" fmla="*/ 0 w 466"/>
              <a:gd name="T3" fmla="*/ 2147483647 h 175"/>
              <a:gd name="T4" fmla="*/ 0 w 466"/>
              <a:gd name="T5" fmla="*/ 2147483647 h 175"/>
              <a:gd name="T6" fmla="*/ 0 w 466"/>
              <a:gd name="T7" fmla="*/ 2147483647 h 175"/>
              <a:gd name="T8" fmla="*/ 2147483647 w 466"/>
              <a:gd name="T9" fmla="*/ 2147483647 h 175"/>
              <a:gd name="T10" fmla="*/ 2147483647 w 466"/>
              <a:gd name="T11" fmla="*/ 2147483647 h 175"/>
              <a:gd name="T12" fmla="*/ 2147483647 w 466"/>
              <a:gd name="T13" fmla="*/ 2147483647 h 175"/>
              <a:gd name="T14" fmla="*/ 2147483647 w 466"/>
              <a:gd name="T15" fmla="*/ 2147483647 h 175"/>
              <a:gd name="T16" fmla="*/ 2147483647 w 466"/>
              <a:gd name="T17" fmla="*/ 2147483647 h 175"/>
              <a:gd name="T18" fmla="*/ 2147483647 w 466"/>
              <a:gd name="T19" fmla="*/ 2147483647 h 175"/>
              <a:gd name="T20" fmla="*/ 2147483647 w 466"/>
              <a:gd name="T21" fmla="*/ 2147483647 h 175"/>
              <a:gd name="T22" fmla="*/ 2147483647 w 466"/>
              <a:gd name="T23" fmla="*/ 2147483647 h 175"/>
              <a:gd name="T24" fmla="*/ 2147483647 w 466"/>
              <a:gd name="T25" fmla="*/ 2147483647 h 175"/>
              <a:gd name="T26" fmla="*/ 2147483647 w 466"/>
              <a:gd name="T27" fmla="*/ 2147483647 h 175"/>
              <a:gd name="T28" fmla="*/ 2147483647 w 466"/>
              <a:gd name="T29" fmla="*/ 2147483647 h 175"/>
              <a:gd name="T30" fmla="*/ 2147483647 w 466"/>
              <a:gd name="T31" fmla="*/ 2147483647 h 175"/>
              <a:gd name="T32" fmla="*/ 2147483647 w 466"/>
              <a:gd name="T33" fmla="*/ 2147483647 h 175"/>
              <a:gd name="T34" fmla="*/ 2147483647 w 466"/>
              <a:gd name="T35" fmla="*/ 2147483647 h 175"/>
              <a:gd name="T36" fmla="*/ 2147483647 w 466"/>
              <a:gd name="T37" fmla="*/ 2147483647 h 175"/>
              <a:gd name="T38" fmla="*/ 2147483647 w 466"/>
              <a:gd name="T39" fmla="*/ 2147483647 h 175"/>
              <a:gd name="T40" fmla="*/ 2147483647 w 466"/>
              <a:gd name="T41" fmla="*/ 2147483647 h 175"/>
              <a:gd name="T42" fmla="*/ 2147483647 w 466"/>
              <a:gd name="T43" fmla="*/ 2147483647 h 175"/>
              <a:gd name="T44" fmla="*/ 2147483647 w 466"/>
              <a:gd name="T45" fmla="*/ 2147483647 h 175"/>
              <a:gd name="T46" fmla="*/ 2147483647 w 466"/>
              <a:gd name="T47" fmla="*/ 2147483647 h 175"/>
              <a:gd name="T48" fmla="*/ 0 w 466"/>
              <a:gd name="T49" fmla="*/ 0 h 175"/>
              <a:gd name="T50" fmla="*/ 0 w 466"/>
              <a:gd name="T51" fmla="*/ 0 h 1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6"/>
              <a:gd name="T79" fmla="*/ 0 h 175"/>
              <a:gd name="T80" fmla="*/ 466 w 466"/>
              <a:gd name="T81" fmla="*/ 175 h 1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6" h="175">
                <a:moveTo>
                  <a:pt x="0" y="0"/>
                </a:moveTo>
                <a:lnTo>
                  <a:pt x="0" y="69"/>
                </a:lnTo>
                <a:lnTo>
                  <a:pt x="0" y="114"/>
                </a:lnTo>
                <a:lnTo>
                  <a:pt x="0" y="159"/>
                </a:lnTo>
                <a:lnTo>
                  <a:pt x="45" y="174"/>
                </a:lnTo>
                <a:lnTo>
                  <a:pt x="90" y="174"/>
                </a:lnTo>
                <a:lnTo>
                  <a:pt x="135" y="159"/>
                </a:lnTo>
                <a:lnTo>
                  <a:pt x="180" y="144"/>
                </a:lnTo>
                <a:lnTo>
                  <a:pt x="225" y="114"/>
                </a:lnTo>
                <a:lnTo>
                  <a:pt x="270" y="99"/>
                </a:lnTo>
                <a:lnTo>
                  <a:pt x="315" y="99"/>
                </a:lnTo>
                <a:lnTo>
                  <a:pt x="360" y="84"/>
                </a:lnTo>
                <a:lnTo>
                  <a:pt x="405" y="69"/>
                </a:lnTo>
                <a:lnTo>
                  <a:pt x="450" y="54"/>
                </a:lnTo>
                <a:lnTo>
                  <a:pt x="465" y="9"/>
                </a:lnTo>
                <a:lnTo>
                  <a:pt x="420" y="9"/>
                </a:lnTo>
                <a:lnTo>
                  <a:pt x="375" y="9"/>
                </a:lnTo>
                <a:lnTo>
                  <a:pt x="330" y="9"/>
                </a:lnTo>
                <a:lnTo>
                  <a:pt x="285" y="9"/>
                </a:lnTo>
                <a:lnTo>
                  <a:pt x="240" y="9"/>
                </a:lnTo>
                <a:lnTo>
                  <a:pt x="195" y="24"/>
                </a:lnTo>
                <a:lnTo>
                  <a:pt x="150" y="24"/>
                </a:lnTo>
                <a:lnTo>
                  <a:pt x="105" y="24"/>
                </a:lnTo>
                <a:lnTo>
                  <a:pt x="60" y="39"/>
                </a:lnTo>
                <a:lnTo>
                  <a:pt x="0" y="0"/>
                </a:lnTo>
              </a:path>
            </a:pathLst>
          </a:custGeom>
          <a:solidFill>
            <a:schemeClr val="accent2"/>
          </a:solidFill>
          <a:ln w="12700" cap="rnd" cmpd="sng">
            <a:solidFill>
              <a:schemeClr val="tx1"/>
            </a:solidFill>
            <a:prstDash val="solid"/>
            <a:round/>
            <a:headEnd type="none" w="med" len="med"/>
            <a:tailEnd type="none" w="med" len="med"/>
          </a:ln>
        </p:spPr>
        <p:txBody>
          <a:bodyPr/>
          <a:lstStyle/>
          <a:p>
            <a:endParaRPr lang="en-US"/>
          </a:p>
        </p:txBody>
      </p:sp>
      <p:sp>
        <p:nvSpPr>
          <p:cNvPr id="67604" name="Freeform 20"/>
          <p:cNvSpPr>
            <a:spLocks/>
          </p:cNvSpPr>
          <p:nvPr/>
        </p:nvSpPr>
        <p:spPr bwMode="auto">
          <a:xfrm>
            <a:off x="2286000" y="3429000"/>
            <a:ext cx="4716463" cy="1382713"/>
          </a:xfrm>
          <a:custGeom>
            <a:avLst/>
            <a:gdLst>
              <a:gd name="T0" fmla="*/ 2147483647 w 2971"/>
              <a:gd name="T1" fmla="*/ 2147483647 h 871"/>
              <a:gd name="T2" fmla="*/ 2147483647 w 2971"/>
              <a:gd name="T3" fmla="*/ 2147483647 h 871"/>
              <a:gd name="T4" fmla="*/ 2147483647 w 2971"/>
              <a:gd name="T5" fmla="*/ 2147483647 h 871"/>
              <a:gd name="T6" fmla="*/ 2147483647 w 2971"/>
              <a:gd name="T7" fmla="*/ 2147483647 h 871"/>
              <a:gd name="T8" fmla="*/ 2147483647 w 2971"/>
              <a:gd name="T9" fmla="*/ 2147483647 h 871"/>
              <a:gd name="T10" fmla="*/ 2147483647 w 2971"/>
              <a:gd name="T11" fmla="*/ 2147483647 h 871"/>
              <a:gd name="T12" fmla="*/ 2147483647 w 2971"/>
              <a:gd name="T13" fmla="*/ 2147483647 h 871"/>
              <a:gd name="T14" fmla="*/ 2147483647 w 2971"/>
              <a:gd name="T15" fmla="*/ 2147483647 h 871"/>
              <a:gd name="T16" fmla="*/ 2147483647 w 2971"/>
              <a:gd name="T17" fmla="*/ 2147483647 h 871"/>
              <a:gd name="T18" fmla="*/ 2147483647 w 2971"/>
              <a:gd name="T19" fmla="*/ 2147483647 h 871"/>
              <a:gd name="T20" fmla="*/ 2147483647 w 2971"/>
              <a:gd name="T21" fmla="*/ 2147483647 h 871"/>
              <a:gd name="T22" fmla="*/ 2147483647 w 2971"/>
              <a:gd name="T23" fmla="*/ 2147483647 h 871"/>
              <a:gd name="T24" fmla="*/ 2147483647 w 2971"/>
              <a:gd name="T25" fmla="*/ 2147483647 h 871"/>
              <a:gd name="T26" fmla="*/ 2147483647 w 2971"/>
              <a:gd name="T27" fmla="*/ 2147483647 h 871"/>
              <a:gd name="T28" fmla="*/ 2147483647 w 2971"/>
              <a:gd name="T29" fmla="*/ 2147483647 h 871"/>
              <a:gd name="T30" fmla="*/ 2147483647 w 2971"/>
              <a:gd name="T31" fmla="*/ 2147483647 h 871"/>
              <a:gd name="T32" fmla="*/ 2147483647 w 2971"/>
              <a:gd name="T33" fmla="*/ 2147483647 h 871"/>
              <a:gd name="T34" fmla="*/ 2147483647 w 2971"/>
              <a:gd name="T35" fmla="*/ 2147483647 h 871"/>
              <a:gd name="T36" fmla="*/ 2147483647 w 2971"/>
              <a:gd name="T37" fmla="*/ 2147483647 h 871"/>
              <a:gd name="T38" fmla="*/ 2147483647 w 2971"/>
              <a:gd name="T39" fmla="*/ 2147483647 h 871"/>
              <a:gd name="T40" fmla="*/ 2147483647 w 2971"/>
              <a:gd name="T41" fmla="*/ 2147483647 h 871"/>
              <a:gd name="T42" fmla="*/ 2147483647 w 2971"/>
              <a:gd name="T43" fmla="*/ 2147483647 h 871"/>
              <a:gd name="T44" fmla="*/ 2147483647 w 2971"/>
              <a:gd name="T45" fmla="*/ 2147483647 h 871"/>
              <a:gd name="T46" fmla="*/ 2147483647 w 2971"/>
              <a:gd name="T47" fmla="*/ 2147483647 h 871"/>
              <a:gd name="T48" fmla="*/ 2147483647 w 2971"/>
              <a:gd name="T49" fmla="*/ 2147483647 h 871"/>
              <a:gd name="T50" fmla="*/ 2147483647 w 2971"/>
              <a:gd name="T51" fmla="*/ 2147483647 h 871"/>
              <a:gd name="T52" fmla="*/ 2147483647 w 2971"/>
              <a:gd name="T53" fmla="*/ 2147483647 h 871"/>
              <a:gd name="T54" fmla="*/ 2147483647 w 2971"/>
              <a:gd name="T55" fmla="*/ 0 h 871"/>
              <a:gd name="T56" fmla="*/ 2147483647 w 2971"/>
              <a:gd name="T57" fmla="*/ 2147483647 h 871"/>
              <a:gd name="T58" fmla="*/ 2147483647 w 2971"/>
              <a:gd name="T59" fmla="*/ 2147483647 h 871"/>
              <a:gd name="T60" fmla="*/ 2147483647 w 2971"/>
              <a:gd name="T61" fmla="*/ 2147483647 h 871"/>
              <a:gd name="T62" fmla="*/ 2147483647 w 2971"/>
              <a:gd name="T63" fmla="*/ 2147483647 h 871"/>
              <a:gd name="T64" fmla="*/ 2147483647 w 2971"/>
              <a:gd name="T65" fmla="*/ 2147483647 h 871"/>
              <a:gd name="T66" fmla="*/ 2147483647 w 2971"/>
              <a:gd name="T67" fmla="*/ 2147483647 h 871"/>
              <a:gd name="T68" fmla="*/ 2147483647 w 2971"/>
              <a:gd name="T69" fmla="*/ 2147483647 h 871"/>
              <a:gd name="T70" fmla="*/ 2147483647 w 2971"/>
              <a:gd name="T71" fmla="*/ 2147483647 h 871"/>
              <a:gd name="T72" fmla="*/ 2147483647 w 2971"/>
              <a:gd name="T73" fmla="*/ 2147483647 h 871"/>
              <a:gd name="T74" fmla="*/ 2147483647 w 2971"/>
              <a:gd name="T75" fmla="*/ 2147483647 h 871"/>
              <a:gd name="T76" fmla="*/ 2147483647 w 2971"/>
              <a:gd name="T77" fmla="*/ 2147483647 h 871"/>
              <a:gd name="T78" fmla="*/ 2147483647 w 2971"/>
              <a:gd name="T79" fmla="*/ 2147483647 h 871"/>
              <a:gd name="T80" fmla="*/ 2147483647 w 2971"/>
              <a:gd name="T81" fmla="*/ 2147483647 h 871"/>
              <a:gd name="T82" fmla="*/ 2147483647 w 2971"/>
              <a:gd name="T83" fmla="*/ 2147483647 h 871"/>
              <a:gd name="T84" fmla="*/ 2147483647 w 2971"/>
              <a:gd name="T85" fmla="*/ 2147483647 h 871"/>
              <a:gd name="T86" fmla="*/ 2147483647 w 2971"/>
              <a:gd name="T87" fmla="*/ 2147483647 h 871"/>
              <a:gd name="T88" fmla="*/ 2147483647 w 2971"/>
              <a:gd name="T89" fmla="*/ 2147483647 h 871"/>
              <a:gd name="T90" fmla="*/ 2147483647 w 2971"/>
              <a:gd name="T91" fmla="*/ 2147483647 h 871"/>
              <a:gd name="T92" fmla="*/ 2147483647 w 2971"/>
              <a:gd name="T93" fmla="*/ 2147483647 h 871"/>
              <a:gd name="T94" fmla="*/ 2147483647 w 2971"/>
              <a:gd name="T95" fmla="*/ 2147483647 h 871"/>
              <a:gd name="T96" fmla="*/ 2147483647 w 2971"/>
              <a:gd name="T97" fmla="*/ 2147483647 h 871"/>
              <a:gd name="T98" fmla="*/ 2147483647 w 2971"/>
              <a:gd name="T99" fmla="*/ 2147483647 h 871"/>
              <a:gd name="T100" fmla="*/ 2147483647 w 2971"/>
              <a:gd name="T101" fmla="*/ 2147483647 h 871"/>
              <a:gd name="T102" fmla="*/ 2147483647 w 2971"/>
              <a:gd name="T103" fmla="*/ 2147483647 h 871"/>
              <a:gd name="T104" fmla="*/ 2147483647 w 2971"/>
              <a:gd name="T105" fmla="*/ 2147483647 h 871"/>
              <a:gd name="T106" fmla="*/ 2147483647 w 2971"/>
              <a:gd name="T107" fmla="*/ 2147483647 h 871"/>
              <a:gd name="T108" fmla="*/ 2147483647 w 2971"/>
              <a:gd name="T109" fmla="*/ 2147483647 h 871"/>
              <a:gd name="T110" fmla="*/ 2147483647 w 2971"/>
              <a:gd name="T111" fmla="*/ 2147483647 h 871"/>
              <a:gd name="T112" fmla="*/ 0 w 2971"/>
              <a:gd name="T113" fmla="*/ 2147483647 h 8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71"/>
              <a:gd name="T172" fmla="*/ 0 h 871"/>
              <a:gd name="T173" fmla="*/ 2971 w 2971"/>
              <a:gd name="T174" fmla="*/ 871 h 8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71" h="871">
                <a:moveTo>
                  <a:pt x="0" y="96"/>
                </a:moveTo>
                <a:lnTo>
                  <a:pt x="60" y="105"/>
                </a:lnTo>
                <a:lnTo>
                  <a:pt x="105" y="90"/>
                </a:lnTo>
                <a:lnTo>
                  <a:pt x="135" y="135"/>
                </a:lnTo>
                <a:lnTo>
                  <a:pt x="135" y="180"/>
                </a:lnTo>
                <a:lnTo>
                  <a:pt x="135" y="225"/>
                </a:lnTo>
                <a:lnTo>
                  <a:pt x="135" y="270"/>
                </a:lnTo>
                <a:lnTo>
                  <a:pt x="150" y="315"/>
                </a:lnTo>
                <a:lnTo>
                  <a:pt x="180" y="360"/>
                </a:lnTo>
                <a:lnTo>
                  <a:pt x="195" y="405"/>
                </a:lnTo>
                <a:lnTo>
                  <a:pt x="225" y="450"/>
                </a:lnTo>
                <a:lnTo>
                  <a:pt x="255" y="495"/>
                </a:lnTo>
                <a:lnTo>
                  <a:pt x="300" y="525"/>
                </a:lnTo>
                <a:lnTo>
                  <a:pt x="345" y="570"/>
                </a:lnTo>
                <a:lnTo>
                  <a:pt x="420" y="615"/>
                </a:lnTo>
                <a:lnTo>
                  <a:pt x="465" y="645"/>
                </a:lnTo>
                <a:lnTo>
                  <a:pt x="510" y="660"/>
                </a:lnTo>
                <a:lnTo>
                  <a:pt x="555" y="675"/>
                </a:lnTo>
                <a:lnTo>
                  <a:pt x="615" y="705"/>
                </a:lnTo>
                <a:lnTo>
                  <a:pt x="660" y="720"/>
                </a:lnTo>
                <a:lnTo>
                  <a:pt x="705" y="750"/>
                </a:lnTo>
                <a:lnTo>
                  <a:pt x="750" y="765"/>
                </a:lnTo>
                <a:lnTo>
                  <a:pt x="795" y="780"/>
                </a:lnTo>
                <a:lnTo>
                  <a:pt x="840" y="780"/>
                </a:lnTo>
                <a:lnTo>
                  <a:pt x="885" y="780"/>
                </a:lnTo>
                <a:lnTo>
                  <a:pt x="930" y="780"/>
                </a:lnTo>
                <a:lnTo>
                  <a:pt x="975" y="765"/>
                </a:lnTo>
                <a:lnTo>
                  <a:pt x="1020" y="735"/>
                </a:lnTo>
                <a:lnTo>
                  <a:pt x="1065" y="720"/>
                </a:lnTo>
                <a:lnTo>
                  <a:pt x="1110" y="720"/>
                </a:lnTo>
                <a:lnTo>
                  <a:pt x="1155" y="705"/>
                </a:lnTo>
                <a:lnTo>
                  <a:pt x="1200" y="690"/>
                </a:lnTo>
                <a:lnTo>
                  <a:pt x="1245" y="660"/>
                </a:lnTo>
                <a:lnTo>
                  <a:pt x="1290" y="630"/>
                </a:lnTo>
                <a:lnTo>
                  <a:pt x="1335" y="585"/>
                </a:lnTo>
                <a:lnTo>
                  <a:pt x="1380" y="555"/>
                </a:lnTo>
                <a:lnTo>
                  <a:pt x="1425" y="525"/>
                </a:lnTo>
                <a:lnTo>
                  <a:pt x="1470" y="525"/>
                </a:lnTo>
                <a:lnTo>
                  <a:pt x="1515" y="525"/>
                </a:lnTo>
                <a:lnTo>
                  <a:pt x="1560" y="525"/>
                </a:lnTo>
                <a:lnTo>
                  <a:pt x="1605" y="525"/>
                </a:lnTo>
                <a:lnTo>
                  <a:pt x="1650" y="510"/>
                </a:lnTo>
                <a:lnTo>
                  <a:pt x="1695" y="525"/>
                </a:lnTo>
                <a:lnTo>
                  <a:pt x="1740" y="555"/>
                </a:lnTo>
                <a:lnTo>
                  <a:pt x="1785" y="585"/>
                </a:lnTo>
                <a:lnTo>
                  <a:pt x="1860" y="600"/>
                </a:lnTo>
                <a:lnTo>
                  <a:pt x="1905" y="600"/>
                </a:lnTo>
                <a:lnTo>
                  <a:pt x="1950" y="600"/>
                </a:lnTo>
                <a:lnTo>
                  <a:pt x="1995" y="600"/>
                </a:lnTo>
                <a:lnTo>
                  <a:pt x="2040" y="600"/>
                </a:lnTo>
                <a:lnTo>
                  <a:pt x="2100" y="600"/>
                </a:lnTo>
                <a:lnTo>
                  <a:pt x="2145" y="600"/>
                </a:lnTo>
                <a:lnTo>
                  <a:pt x="2190" y="600"/>
                </a:lnTo>
                <a:lnTo>
                  <a:pt x="2235" y="600"/>
                </a:lnTo>
                <a:lnTo>
                  <a:pt x="2280" y="585"/>
                </a:lnTo>
                <a:lnTo>
                  <a:pt x="2310" y="540"/>
                </a:lnTo>
                <a:lnTo>
                  <a:pt x="2355" y="525"/>
                </a:lnTo>
                <a:lnTo>
                  <a:pt x="2370" y="480"/>
                </a:lnTo>
                <a:lnTo>
                  <a:pt x="2415" y="435"/>
                </a:lnTo>
                <a:lnTo>
                  <a:pt x="2445" y="390"/>
                </a:lnTo>
                <a:lnTo>
                  <a:pt x="2385" y="405"/>
                </a:lnTo>
                <a:lnTo>
                  <a:pt x="2340" y="420"/>
                </a:lnTo>
                <a:lnTo>
                  <a:pt x="2385" y="405"/>
                </a:lnTo>
                <a:lnTo>
                  <a:pt x="2370" y="450"/>
                </a:lnTo>
                <a:lnTo>
                  <a:pt x="2340" y="495"/>
                </a:lnTo>
                <a:lnTo>
                  <a:pt x="2325" y="540"/>
                </a:lnTo>
                <a:lnTo>
                  <a:pt x="2355" y="495"/>
                </a:lnTo>
                <a:lnTo>
                  <a:pt x="2385" y="450"/>
                </a:lnTo>
                <a:lnTo>
                  <a:pt x="2400" y="405"/>
                </a:lnTo>
                <a:lnTo>
                  <a:pt x="2430" y="360"/>
                </a:lnTo>
                <a:lnTo>
                  <a:pt x="2460" y="315"/>
                </a:lnTo>
                <a:lnTo>
                  <a:pt x="2475" y="270"/>
                </a:lnTo>
                <a:lnTo>
                  <a:pt x="2490" y="225"/>
                </a:lnTo>
                <a:lnTo>
                  <a:pt x="2520" y="180"/>
                </a:lnTo>
                <a:lnTo>
                  <a:pt x="2565" y="150"/>
                </a:lnTo>
                <a:lnTo>
                  <a:pt x="2610" y="120"/>
                </a:lnTo>
                <a:lnTo>
                  <a:pt x="2640" y="75"/>
                </a:lnTo>
                <a:lnTo>
                  <a:pt x="2685" y="75"/>
                </a:lnTo>
                <a:lnTo>
                  <a:pt x="2730" y="60"/>
                </a:lnTo>
                <a:lnTo>
                  <a:pt x="2775" y="30"/>
                </a:lnTo>
                <a:lnTo>
                  <a:pt x="2820" y="15"/>
                </a:lnTo>
                <a:lnTo>
                  <a:pt x="2865" y="15"/>
                </a:lnTo>
                <a:lnTo>
                  <a:pt x="2910" y="0"/>
                </a:lnTo>
                <a:lnTo>
                  <a:pt x="2955" y="0"/>
                </a:lnTo>
                <a:lnTo>
                  <a:pt x="2970" y="45"/>
                </a:lnTo>
                <a:lnTo>
                  <a:pt x="2925" y="60"/>
                </a:lnTo>
                <a:lnTo>
                  <a:pt x="2880" y="90"/>
                </a:lnTo>
                <a:lnTo>
                  <a:pt x="2835" y="120"/>
                </a:lnTo>
                <a:lnTo>
                  <a:pt x="2790" y="150"/>
                </a:lnTo>
                <a:lnTo>
                  <a:pt x="2745" y="180"/>
                </a:lnTo>
                <a:lnTo>
                  <a:pt x="2700" y="225"/>
                </a:lnTo>
                <a:lnTo>
                  <a:pt x="2655" y="255"/>
                </a:lnTo>
                <a:lnTo>
                  <a:pt x="2610" y="285"/>
                </a:lnTo>
                <a:lnTo>
                  <a:pt x="2565" y="315"/>
                </a:lnTo>
                <a:lnTo>
                  <a:pt x="2535" y="360"/>
                </a:lnTo>
                <a:lnTo>
                  <a:pt x="2490" y="405"/>
                </a:lnTo>
                <a:lnTo>
                  <a:pt x="2460" y="450"/>
                </a:lnTo>
                <a:lnTo>
                  <a:pt x="2430" y="495"/>
                </a:lnTo>
                <a:lnTo>
                  <a:pt x="2415" y="540"/>
                </a:lnTo>
                <a:lnTo>
                  <a:pt x="2400" y="585"/>
                </a:lnTo>
                <a:lnTo>
                  <a:pt x="2370" y="630"/>
                </a:lnTo>
                <a:lnTo>
                  <a:pt x="2325" y="660"/>
                </a:lnTo>
                <a:lnTo>
                  <a:pt x="2295" y="705"/>
                </a:lnTo>
                <a:lnTo>
                  <a:pt x="2250" y="720"/>
                </a:lnTo>
                <a:lnTo>
                  <a:pt x="2205" y="735"/>
                </a:lnTo>
                <a:lnTo>
                  <a:pt x="2160" y="735"/>
                </a:lnTo>
                <a:lnTo>
                  <a:pt x="2115" y="750"/>
                </a:lnTo>
                <a:lnTo>
                  <a:pt x="2070" y="750"/>
                </a:lnTo>
                <a:lnTo>
                  <a:pt x="2025" y="750"/>
                </a:lnTo>
                <a:lnTo>
                  <a:pt x="1980" y="750"/>
                </a:lnTo>
                <a:lnTo>
                  <a:pt x="1935" y="750"/>
                </a:lnTo>
                <a:lnTo>
                  <a:pt x="1890" y="735"/>
                </a:lnTo>
                <a:lnTo>
                  <a:pt x="1845" y="720"/>
                </a:lnTo>
                <a:lnTo>
                  <a:pt x="1800" y="690"/>
                </a:lnTo>
                <a:lnTo>
                  <a:pt x="1740" y="675"/>
                </a:lnTo>
                <a:lnTo>
                  <a:pt x="1695" y="660"/>
                </a:lnTo>
                <a:lnTo>
                  <a:pt x="1635" y="660"/>
                </a:lnTo>
                <a:lnTo>
                  <a:pt x="1590" y="645"/>
                </a:lnTo>
                <a:lnTo>
                  <a:pt x="1515" y="630"/>
                </a:lnTo>
                <a:lnTo>
                  <a:pt x="1470" y="615"/>
                </a:lnTo>
                <a:lnTo>
                  <a:pt x="1425" y="615"/>
                </a:lnTo>
                <a:lnTo>
                  <a:pt x="1380" y="615"/>
                </a:lnTo>
                <a:lnTo>
                  <a:pt x="1335" y="660"/>
                </a:lnTo>
                <a:lnTo>
                  <a:pt x="1305" y="705"/>
                </a:lnTo>
                <a:lnTo>
                  <a:pt x="1260" y="735"/>
                </a:lnTo>
                <a:lnTo>
                  <a:pt x="1215" y="750"/>
                </a:lnTo>
                <a:lnTo>
                  <a:pt x="1170" y="765"/>
                </a:lnTo>
                <a:lnTo>
                  <a:pt x="1125" y="765"/>
                </a:lnTo>
                <a:lnTo>
                  <a:pt x="1080" y="780"/>
                </a:lnTo>
                <a:lnTo>
                  <a:pt x="1125" y="780"/>
                </a:lnTo>
                <a:lnTo>
                  <a:pt x="1170" y="780"/>
                </a:lnTo>
                <a:lnTo>
                  <a:pt x="1245" y="780"/>
                </a:lnTo>
                <a:lnTo>
                  <a:pt x="1305" y="780"/>
                </a:lnTo>
                <a:lnTo>
                  <a:pt x="1320" y="735"/>
                </a:lnTo>
                <a:lnTo>
                  <a:pt x="1290" y="780"/>
                </a:lnTo>
                <a:lnTo>
                  <a:pt x="1245" y="795"/>
                </a:lnTo>
                <a:lnTo>
                  <a:pt x="1200" y="810"/>
                </a:lnTo>
                <a:lnTo>
                  <a:pt x="1155" y="825"/>
                </a:lnTo>
                <a:lnTo>
                  <a:pt x="1110" y="840"/>
                </a:lnTo>
                <a:lnTo>
                  <a:pt x="1050" y="840"/>
                </a:lnTo>
                <a:lnTo>
                  <a:pt x="1005" y="840"/>
                </a:lnTo>
                <a:lnTo>
                  <a:pt x="960" y="855"/>
                </a:lnTo>
                <a:lnTo>
                  <a:pt x="915" y="855"/>
                </a:lnTo>
                <a:lnTo>
                  <a:pt x="870" y="870"/>
                </a:lnTo>
                <a:lnTo>
                  <a:pt x="825" y="870"/>
                </a:lnTo>
                <a:lnTo>
                  <a:pt x="780" y="870"/>
                </a:lnTo>
                <a:lnTo>
                  <a:pt x="735" y="870"/>
                </a:lnTo>
                <a:lnTo>
                  <a:pt x="690" y="870"/>
                </a:lnTo>
                <a:lnTo>
                  <a:pt x="645" y="870"/>
                </a:lnTo>
                <a:lnTo>
                  <a:pt x="600" y="855"/>
                </a:lnTo>
                <a:lnTo>
                  <a:pt x="555" y="855"/>
                </a:lnTo>
                <a:lnTo>
                  <a:pt x="510" y="840"/>
                </a:lnTo>
                <a:lnTo>
                  <a:pt x="465" y="840"/>
                </a:lnTo>
                <a:lnTo>
                  <a:pt x="420" y="795"/>
                </a:lnTo>
                <a:lnTo>
                  <a:pt x="375" y="780"/>
                </a:lnTo>
                <a:lnTo>
                  <a:pt x="330" y="765"/>
                </a:lnTo>
                <a:lnTo>
                  <a:pt x="300" y="720"/>
                </a:lnTo>
                <a:lnTo>
                  <a:pt x="255" y="675"/>
                </a:lnTo>
                <a:lnTo>
                  <a:pt x="225" y="630"/>
                </a:lnTo>
                <a:lnTo>
                  <a:pt x="210" y="585"/>
                </a:lnTo>
                <a:lnTo>
                  <a:pt x="180" y="540"/>
                </a:lnTo>
                <a:lnTo>
                  <a:pt x="150" y="495"/>
                </a:lnTo>
                <a:lnTo>
                  <a:pt x="105" y="465"/>
                </a:lnTo>
                <a:lnTo>
                  <a:pt x="90" y="420"/>
                </a:lnTo>
                <a:lnTo>
                  <a:pt x="60" y="375"/>
                </a:lnTo>
                <a:lnTo>
                  <a:pt x="45" y="330"/>
                </a:lnTo>
                <a:lnTo>
                  <a:pt x="30" y="285"/>
                </a:lnTo>
                <a:lnTo>
                  <a:pt x="30" y="240"/>
                </a:lnTo>
                <a:lnTo>
                  <a:pt x="30" y="195"/>
                </a:lnTo>
                <a:lnTo>
                  <a:pt x="0" y="96"/>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67605" name="Line 21"/>
          <p:cNvSpPr>
            <a:spLocks noChangeShapeType="1"/>
          </p:cNvSpPr>
          <p:nvPr/>
        </p:nvSpPr>
        <p:spPr bwMode="auto">
          <a:xfrm>
            <a:off x="2819400" y="3225800"/>
            <a:ext cx="0" cy="13970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22"/>
          <p:cNvSpPr>
            <a:spLocks noChangeShapeType="1"/>
          </p:cNvSpPr>
          <p:nvPr/>
        </p:nvSpPr>
        <p:spPr bwMode="auto">
          <a:xfrm>
            <a:off x="3124200" y="3225800"/>
            <a:ext cx="0" cy="1549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23"/>
          <p:cNvSpPr>
            <a:spLocks noChangeShapeType="1"/>
          </p:cNvSpPr>
          <p:nvPr/>
        </p:nvSpPr>
        <p:spPr bwMode="auto">
          <a:xfrm>
            <a:off x="3429000" y="3225800"/>
            <a:ext cx="0" cy="1549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24"/>
          <p:cNvSpPr>
            <a:spLocks noChangeShapeType="1"/>
          </p:cNvSpPr>
          <p:nvPr/>
        </p:nvSpPr>
        <p:spPr bwMode="auto">
          <a:xfrm>
            <a:off x="3657600" y="3225800"/>
            <a:ext cx="0" cy="1549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25"/>
          <p:cNvSpPr>
            <a:spLocks noChangeShapeType="1"/>
          </p:cNvSpPr>
          <p:nvPr/>
        </p:nvSpPr>
        <p:spPr bwMode="auto">
          <a:xfrm>
            <a:off x="3962400" y="3225800"/>
            <a:ext cx="0" cy="1549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26"/>
          <p:cNvSpPr>
            <a:spLocks noChangeShapeType="1"/>
          </p:cNvSpPr>
          <p:nvPr/>
        </p:nvSpPr>
        <p:spPr bwMode="auto">
          <a:xfrm>
            <a:off x="4267200" y="3225800"/>
            <a:ext cx="0" cy="13970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27"/>
          <p:cNvSpPr>
            <a:spLocks noChangeShapeType="1"/>
          </p:cNvSpPr>
          <p:nvPr/>
        </p:nvSpPr>
        <p:spPr bwMode="auto">
          <a:xfrm>
            <a:off x="4572000" y="3225800"/>
            <a:ext cx="0" cy="1168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28"/>
          <p:cNvSpPr>
            <a:spLocks noChangeShapeType="1"/>
          </p:cNvSpPr>
          <p:nvPr/>
        </p:nvSpPr>
        <p:spPr bwMode="auto">
          <a:xfrm>
            <a:off x="4876800" y="3225800"/>
            <a:ext cx="0" cy="1168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29"/>
          <p:cNvSpPr>
            <a:spLocks noChangeShapeType="1"/>
          </p:cNvSpPr>
          <p:nvPr/>
        </p:nvSpPr>
        <p:spPr bwMode="auto">
          <a:xfrm>
            <a:off x="5181600" y="3225800"/>
            <a:ext cx="0" cy="13208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30"/>
          <p:cNvSpPr>
            <a:spLocks noChangeShapeType="1"/>
          </p:cNvSpPr>
          <p:nvPr/>
        </p:nvSpPr>
        <p:spPr bwMode="auto">
          <a:xfrm>
            <a:off x="5486400" y="3225800"/>
            <a:ext cx="0" cy="13970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31"/>
          <p:cNvSpPr>
            <a:spLocks noChangeShapeType="1"/>
          </p:cNvSpPr>
          <p:nvPr/>
        </p:nvSpPr>
        <p:spPr bwMode="auto">
          <a:xfrm>
            <a:off x="5791200" y="3225800"/>
            <a:ext cx="0" cy="13208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6" name="Line 32"/>
          <p:cNvSpPr>
            <a:spLocks noChangeShapeType="1"/>
          </p:cNvSpPr>
          <p:nvPr/>
        </p:nvSpPr>
        <p:spPr bwMode="auto">
          <a:xfrm>
            <a:off x="6096000" y="3225800"/>
            <a:ext cx="0" cy="1168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7" name="Line 33"/>
          <p:cNvSpPr>
            <a:spLocks noChangeShapeType="1"/>
          </p:cNvSpPr>
          <p:nvPr/>
        </p:nvSpPr>
        <p:spPr bwMode="auto">
          <a:xfrm>
            <a:off x="6400800" y="3225800"/>
            <a:ext cx="0" cy="7112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Line 34"/>
          <p:cNvSpPr>
            <a:spLocks noChangeShapeType="1"/>
          </p:cNvSpPr>
          <p:nvPr/>
        </p:nvSpPr>
        <p:spPr bwMode="auto">
          <a:xfrm>
            <a:off x="6705600" y="3225800"/>
            <a:ext cx="0" cy="4064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9" name="Rectangle 35"/>
          <p:cNvSpPr>
            <a:spLocks noChangeArrowheads="1"/>
          </p:cNvSpPr>
          <p:nvPr/>
        </p:nvSpPr>
        <p:spPr bwMode="auto">
          <a:xfrm>
            <a:off x="844550" y="5187950"/>
            <a:ext cx="292100" cy="292100"/>
          </a:xfrm>
          <a:prstGeom prst="rect">
            <a:avLst/>
          </a:prstGeom>
          <a:solidFill>
            <a:schemeClr val="accent2"/>
          </a:solidFill>
          <a:ln w="127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620" name="Rectangle 36"/>
          <p:cNvSpPr>
            <a:spLocks noChangeArrowheads="1"/>
          </p:cNvSpPr>
          <p:nvPr/>
        </p:nvSpPr>
        <p:spPr bwMode="auto">
          <a:xfrm>
            <a:off x="844550" y="5721350"/>
            <a:ext cx="292100" cy="2921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621" name="Rectangle 37"/>
          <p:cNvSpPr>
            <a:spLocks noChangeArrowheads="1"/>
          </p:cNvSpPr>
          <p:nvPr/>
        </p:nvSpPr>
        <p:spPr bwMode="auto">
          <a:xfrm>
            <a:off x="3206750" y="5187950"/>
            <a:ext cx="292100" cy="292100"/>
          </a:xfrm>
          <a:prstGeom prst="rect">
            <a:avLst/>
          </a:prstGeom>
          <a:solidFill>
            <a:schemeClr val="hlink"/>
          </a:solidFill>
          <a:ln w="127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622" name="Rectangle 38"/>
          <p:cNvSpPr>
            <a:spLocks noChangeArrowheads="1"/>
          </p:cNvSpPr>
          <p:nvPr/>
        </p:nvSpPr>
        <p:spPr bwMode="auto">
          <a:xfrm>
            <a:off x="3206750" y="5721350"/>
            <a:ext cx="292100" cy="292100"/>
          </a:xfrm>
          <a:prstGeom prst="rect">
            <a:avLst/>
          </a:prstGeom>
          <a:solidFill>
            <a:schemeClr val="tx2"/>
          </a:solidFill>
          <a:ln w="1270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623" name="Rectangle 39"/>
          <p:cNvSpPr>
            <a:spLocks noChangeArrowheads="1"/>
          </p:cNvSpPr>
          <p:nvPr/>
        </p:nvSpPr>
        <p:spPr bwMode="auto">
          <a:xfrm>
            <a:off x="5873750" y="5187950"/>
            <a:ext cx="368300" cy="368300"/>
          </a:xfrm>
          <a:prstGeom prst="rect">
            <a:avLst/>
          </a:prstGeom>
          <a:solidFill>
            <a:schemeClr val="tx1"/>
          </a:solidFill>
          <a:ln w="12700">
            <a:solidFill>
              <a:schemeClr val="bg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7624" name="Rectangle 40"/>
          <p:cNvSpPr>
            <a:spLocks noChangeArrowheads="1"/>
          </p:cNvSpPr>
          <p:nvPr/>
        </p:nvSpPr>
        <p:spPr bwMode="auto">
          <a:xfrm>
            <a:off x="1350963" y="5160963"/>
            <a:ext cx="9715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Goby</a:t>
            </a:r>
          </a:p>
        </p:txBody>
      </p:sp>
      <p:sp>
        <p:nvSpPr>
          <p:cNvPr id="67625" name="Rectangle 41"/>
          <p:cNvSpPr>
            <a:spLocks noChangeArrowheads="1"/>
          </p:cNvSpPr>
          <p:nvPr/>
        </p:nvSpPr>
        <p:spPr bwMode="auto">
          <a:xfrm>
            <a:off x="1350963" y="5619750"/>
            <a:ext cx="15287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Gudgeon</a:t>
            </a:r>
          </a:p>
        </p:txBody>
      </p:sp>
      <p:sp>
        <p:nvSpPr>
          <p:cNvPr id="67626" name="Rectangle 42"/>
          <p:cNvSpPr>
            <a:spLocks noChangeArrowheads="1"/>
          </p:cNvSpPr>
          <p:nvPr/>
        </p:nvSpPr>
        <p:spPr bwMode="auto">
          <a:xfrm>
            <a:off x="3636963" y="5162550"/>
            <a:ext cx="12271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Catfish</a:t>
            </a:r>
          </a:p>
        </p:txBody>
      </p:sp>
      <p:sp>
        <p:nvSpPr>
          <p:cNvPr id="67627" name="Rectangle 43"/>
          <p:cNvSpPr>
            <a:spLocks noChangeArrowheads="1"/>
          </p:cNvSpPr>
          <p:nvPr/>
        </p:nvSpPr>
        <p:spPr bwMode="auto">
          <a:xfrm>
            <a:off x="3636963" y="5695950"/>
            <a:ext cx="17700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Hardyhead</a:t>
            </a:r>
          </a:p>
        </p:txBody>
      </p:sp>
      <p:sp>
        <p:nvSpPr>
          <p:cNvPr id="67628" name="Line 44"/>
          <p:cNvSpPr>
            <a:spLocks noChangeShapeType="1"/>
          </p:cNvSpPr>
          <p:nvPr/>
        </p:nvSpPr>
        <p:spPr bwMode="auto">
          <a:xfrm>
            <a:off x="5943600" y="5207000"/>
            <a:ext cx="0" cy="3302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9" name="Line 45"/>
          <p:cNvSpPr>
            <a:spLocks noChangeShapeType="1"/>
          </p:cNvSpPr>
          <p:nvPr/>
        </p:nvSpPr>
        <p:spPr bwMode="auto">
          <a:xfrm>
            <a:off x="6096000" y="5207000"/>
            <a:ext cx="0" cy="33020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0" name="Rectangle 46"/>
          <p:cNvSpPr>
            <a:spLocks noChangeArrowheads="1"/>
          </p:cNvSpPr>
          <p:nvPr/>
        </p:nvSpPr>
        <p:spPr bwMode="auto">
          <a:xfrm>
            <a:off x="6303963" y="5162550"/>
            <a:ext cx="1041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Perch</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1066800" y="5791200"/>
            <a:ext cx="35052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8611" name="Rectangle 4"/>
          <p:cNvSpPr>
            <a:spLocks noChangeArrowheads="1"/>
          </p:cNvSpPr>
          <p:nvPr/>
        </p:nvSpPr>
        <p:spPr bwMode="auto">
          <a:xfrm>
            <a:off x="2209800" y="5257800"/>
            <a:ext cx="10668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8612" name="Rectangle 5"/>
          <p:cNvSpPr>
            <a:spLocks noChangeArrowheads="1"/>
          </p:cNvSpPr>
          <p:nvPr/>
        </p:nvSpPr>
        <p:spPr bwMode="auto">
          <a:xfrm>
            <a:off x="2590800" y="4800600"/>
            <a:ext cx="2286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8613" name="Rectangle 6"/>
          <p:cNvSpPr>
            <a:spLocks noChangeArrowheads="1"/>
          </p:cNvSpPr>
          <p:nvPr/>
        </p:nvSpPr>
        <p:spPr bwMode="auto">
          <a:xfrm>
            <a:off x="6248400" y="5791200"/>
            <a:ext cx="21336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8614" name="Rectangle 7"/>
          <p:cNvSpPr>
            <a:spLocks noChangeArrowheads="1"/>
          </p:cNvSpPr>
          <p:nvPr/>
        </p:nvSpPr>
        <p:spPr bwMode="auto">
          <a:xfrm>
            <a:off x="7162800" y="5257800"/>
            <a:ext cx="4572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8615" name="Text Box 9"/>
          <p:cNvSpPr txBox="1">
            <a:spLocks noChangeArrowheads="1"/>
          </p:cNvSpPr>
          <p:nvPr/>
        </p:nvSpPr>
        <p:spPr bwMode="auto">
          <a:xfrm>
            <a:off x="914400" y="228600"/>
            <a:ext cx="8229600" cy="440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rPr>
              <a:t>- Why is this important?</a:t>
            </a:r>
          </a:p>
          <a:p>
            <a:pPr eaLnBrk="1" hangingPunct="1">
              <a:spcBef>
                <a:spcPct val="50000"/>
              </a:spcBef>
              <a:buFontTx/>
              <a:buNone/>
            </a:pPr>
            <a:r>
              <a:rPr lang="en-US" altLang="en-US" sz="2800" b="1">
                <a:solidFill>
                  <a:srgbClr val="FF0000"/>
                </a:solidFill>
              </a:rPr>
              <a:t> - Conserving Diversity: the SLOSS debate</a:t>
            </a:r>
          </a:p>
          <a:p>
            <a:pPr eaLnBrk="1" hangingPunct="1">
              <a:spcBef>
                <a:spcPct val="50000"/>
              </a:spcBef>
              <a:buFontTx/>
              <a:buNone/>
            </a:pPr>
            <a:r>
              <a:rPr lang="en-US" altLang="en-US" sz="2800" b="1">
                <a:solidFill>
                  <a:srgbClr val="FF0000"/>
                </a:solidFill>
              </a:rPr>
              <a:t> - "Nestedness" </a:t>
            </a:r>
            <a:r>
              <a:rPr lang="en-US" altLang="en-US" sz="1400" b="1">
                <a:solidFill>
                  <a:srgbClr val="FF0000"/>
                </a:solidFill>
              </a:rPr>
              <a:t>(Darlington (1957); Patterson and Atmar (1986)</a:t>
            </a:r>
          </a:p>
          <a:p>
            <a:pPr eaLnBrk="1" hangingPunct="1">
              <a:spcBef>
                <a:spcPct val="50000"/>
              </a:spcBef>
              <a:buFontTx/>
              <a:buNone/>
            </a:pPr>
            <a:r>
              <a:rPr lang="en-US" altLang="en-US" sz="2800" b="1">
                <a:solidFill>
                  <a:srgbClr val="FF0000"/>
                </a:solidFill>
              </a:rPr>
              <a:t> - Fragmentation causes decreased diversity</a:t>
            </a:r>
          </a:p>
          <a:p>
            <a:pPr eaLnBrk="1" hangingPunct="1">
              <a:spcBef>
                <a:spcPct val="50000"/>
              </a:spcBef>
              <a:buFontTx/>
              <a:buNone/>
            </a:pPr>
            <a:r>
              <a:rPr lang="en-US" altLang="en-US" sz="2800" b="1">
                <a:solidFill>
                  <a:srgbClr val="FF0000"/>
                </a:solidFill>
              </a:rPr>
              <a:t>	 - non-random loss of predators</a:t>
            </a:r>
          </a:p>
          <a:p>
            <a:pPr eaLnBrk="1" hangingPunct="1">
              <a:spcBef>
                <a:spcPct val="50000"/>
              </a:spcBef>
              <a:buFontTx/>
              <a:buNone/>
            </a:pPr>
            <a:r>
              <a:rPr lang="en-US" altLang="en-US" sz="2800" b="1">
                <a:solidFill>
                  <a:srgbClr val="FF0000"/>
                </a:solidFill>
              </a:rPr>
              <a:t>	 - subsequent declines – keystone effects</a:t>
            </a:r>
            <a:endParaRPr lang="en-US" altLang="en-US" sz="2800" b="1">
              <a:solidFill>
                <a:schemeClr val="accent2"/>
              </a:solidFill>
            </a:endParaRPr>
          </a:p>
          <a:p>
            <a:pPr eaLnBrk="1" hangingPunct="1">
              <a:spcBef>
                <a:spcPct val="50000"/>
              </a:spcBef>
              <a:buFontTx/>
              <a:buNone/>
            </a:pPr>
            <a:endParaRPr lang="en-US" altLang="en-US" sz="2800"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ouc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0866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914400" y="3810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"species - area relationship"</a:t>
            </a:r>
          </a:p>
        </p:txBody>
      </p:sp>
      <p:sp>
        <p:nvSpPr>
          <p:cNvPr id="8196" name="Text Box 4"/>
          <p:cNvSpPr txBox="1">
            <a:spLocks noChangeArrowheads="1"/>
          </p:cNvSpPr>
          <p:nvPr/>
        </p:nvSpPr>
        <p:spPr bwMode="auto">
          <a:xfrm>
            <a:off x="2895600" y="6324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Island Area log(square km)</a:t>
            </a:r>
          </a:p>
        </p:txBody>
      </p:sp>
      <p:sp>
        <p:nvSpPr>
          <p:cNvPr id="8197" name="Text Box 5"/>
          <p:cNvSpPr txBox="1">
            <a:spLocks noChangeArrowheads="1"/>
          </p:cNvSpPr>
          <p:nvPr/>
        </p:nvSpPr>
        <p:spPr bwMode="auto">
          <a:xfrm rot="-5400000">
            <a:off x="-616743" y="3512343"/>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Number of Bat Species log(N)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9"/>
          <p:cNvSpPr txBox="1">
            <a:spLocks noChangeArrowheads="1"/>
          </p:cNvSpPr>
          <p:nvPr/>
        </p:nvSpPr>
        <p:spPr bwMode="auto">
          <a:xfrm>
            <a:off x="914400" y="228600"/>
            <a:ext cx="8229600"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rPr>
              <a:t>- Why is this important?</a:t>
            </a:r>
          </a:p>
          <a:p>
            <a:pPr eaLnBrk="1" hangingPunct="1">
              <a:spcBef>
                <a:spcPct val="50000"/>
              </a:spcBef>
              <a:buFontTx/>
              <a:buNone/>
            </a:pPr>
            <a:r>
              <a:rPr lang="en-US" altLang="en-US" sz="2800" b="1">
                <a:solidFill>
                  <a:srgbClr val="FF0000"/>
                </a:solidFill>
              </a:rPr>
              <a:t> - Conserving Diversity: the SLOSS debate</a:t>
            </a:r>
          </a:p>
          <a:p>
            <a:pPr eaLnBrk="1" hangingPunct="1">
              <a:spcBef>
                <a:spcPct val="50000"/>
              </a:spcBef>
              <a:buFontTx/>
              <a:buNone/>
            </a:pPr>
            <a:r>
              <a:rPr lang="en-US" altLang="en-US" sz="2800" b="1">
                <a:solidFill>
                  <a:srgbClr val="FF0000"/>
                </a:solidFill>
              </a:rPr>
              <a:t> - "Nestedness" </a:t>
            </a:r>
            <a:r>
              <a:rPr lang="en-US" altLang="en-US" sz="1400" b="1">
                <a:solidFill>
                  <a:srgbClr val="FF0000"/>
                </a:solidFill>
              </a:rPr>
              <a:t>(Darlington (1957); Patterson and Atmar (1986)</a:t>
            </a:r>
          </a:p>
          <a:p>
            <a:pPr eaLnBrk="1" hangingPunct="1">
              <a:spcBef>
                <a:spcPct val="50000"/>
              </a:spcBef>
              <a:buFontTx/>
              <a:buNone/>
            </a:pPr>
            <a:r>
              <a:rPr lang="en-US" altLang="en-US" sz="2800" b="1">
                <a:solidFill>
                  <a:srgbClr val="FF0000"/>
                </a:solidFill>
              </a:rPr>
              <a:t> - Fragmentation causes decreased diversity</a:t>
            </a:r>
          </a:p>
          <a:p>
            <a:pPr eaLnBrk="1" hangingPunct="1">
              <a:spcBef>
                <a:spcPct val="50000"/>
              </a:spcBef>
              <a:buFontTx/>
              <a:buNone/>
            </a:pPr>
            <a:r>
              <a:rPr lang="en-US" altLang="en-US" sz="2800" b="1">
                <a:solidFill>
                  <a:srgbClr val="FF0000"/>
                </a:solidFill>
              </a:rPr>
              <a:t> - increased stress decreases diversity non-randomly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871538"/>
            <a:ext cx="7877175" cy="5114925"/>
          </a:xfrm>
          <a:prstGeom prst="rect">
            <a:avLst/>
          </a:prstGeom>
          <a:solidFill>
            <a:srgbClr val="1D751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3533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452438"/>
            <a:ext cx="873442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9145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71532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62038"/>
            <a:ext cx="85439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086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652463"/>
            <a:ext cx="808672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533400" y="3810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Summary: Causes of nestedness</a:t>
            </a:r>
          </a:p>
          <a:p>
            <a:pPr eaLnBrk="1" hangingPunct="1">
              <a:spcBef>
                <a:spcPct val="0"/>
              </a:spcBef>
              <a:buFontTx/>
              <a:buNone/>
            </a:pPr>
            <a:r>
              <a:rPr lang="en-US" altLang="en-US" sz="1800">
                <a:latin typeface="Arial" panose="020B0604020202020204" pitchFamily="34" charset="0"/>
              </a:rPr>
              <a:t> </a:t>
            </a:r>
          </a:p>
          <a:p>
            <a:pPr eaLnBrk="1" hangingPunct="1">
              <a:spcBef>
                <a:spcPct val="0"/>
              </a:spcBef>
              <a:buFontTx/>
              <a:buNone/>
            </a:pPr>
            <a:r>
              <a:rPr lang="en-US" altLang="en-US" sz="1800">
                <a:latin typeface="Arial" panose="020B0604020202020204" pitchFamily="34" charset="0"/>
              </a:rPr>
              <a:t>- nested niche space</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differences in dispersal capabilities</a:t>
            </a: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Char char="-"/>
            </a:pPr>
            <a:r>
              <a:rPr lang="en-US" altLang="en-US" sz="1800">
                <a:latin typeface="Arial" panose="020B0604020202020204" pitchFamily="34" charset="0"/>
              </a:rPr>
              <a:t>differences in extinction probabilities</a:t>
            </a:r>
          </a:p>
          <a:p>
            <a:pPr eaLnBrk="1" hangingPunct="1">
              <a:spcBef>
                <a:spcPct val="0"/>
              </a:spcBef>
              <a:buFontTx/>
              <a:buChar char="-"/>
            </a:pPr>
            <a:endParaRPr lang="en-US" altLang="en-US" sz="1800">
              <a:latin typeface="Arial" panose="020B0604020202020204" pitchFamily="34" charset="0"/>
            </a:endParaRPr>
          </a:p>
          <a:p>
            <a:pPr eaLnBrk="1" hangingPunct="1">
              <a:spcBef>
                <a:spcPct val="0"/>
              </a:spcBef>
              <a:buFontTx/>
              <a:buChar char="-"/>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As these are the same factors that cause the species-area relationship, itself, we should not be surprized that communities distributed across habitats of different size are often nested, too.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4154488"/>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dirty="0">
                <a:solidFill>
                  <a:srgbClr val="FF0000"/>
                </a:solidFill>
                <a:latin typeface="Calibri" pitchFamily="34" charset="0"/>
              </a:rPr>
              <a:t>Community Ecology</a:t>
            </a:r>
          </a:p>
          <a:p>
            <a:pPr fontAlgn="auto">
              <a:spcBef>
                <a:spcPct val="50000"/>
              </a:spcBef>
              <a:spcAft>
                <a:spcPts val="0"/>
              </a:spcAft>
              <a:defRPr/>
            </a:pPr>
            <a:r>
              <a:rPr lang="en-US" sz="2000" b="1" dirty="0">
                <a:solidFill>
                  <a:srgbClr val="7030A0"/>
                </a:solidFill>
                <a:latin typeface="Calibri" pitchFamily="34" charset="0"/>
              </a:rPr>
              <a:t>I. Introduction</a:t>
            </a:r>
          </a:p>
          <a:p>
            <a:pPr fontAlgn="auto">
              <a:spcBef>
                <a:spcPct val="50000"/>
              </a:spcBef>
              <a:spcAft>
                <a:spcPts val="0"/>
              </a:spcAft>
              <a:defRPr/>
            </a:pPr>
            <a:r>
              <a:rPr lang="en-US" sz="2000" b="1" dirty="0">
                <a:solidFill>
                  <a:srgbClr val="7030A0"/>
                </a:solidFill>
                <a:latin typeface="Calibri" pitchFamily="34" charset="0"/>
              </a:rPr>
              <a:t>II. Multispecies Interactions with a </a:t>
            </a:r>
            <a:r>
              <a:rPr lang="en-US" sz="2000" b="1" dirty="0" err="1">
                <a:solidFill>
                  <a:srgbClr val="7030A0"/>
                </a:solidFill>
                <a:latin typeface="Calibri" pitchFamily="34" charset="0"/>
              </a:rPr>
              <a:t>Trophic</a:t>
            </a:r>
            <a:r>
              <a:rPr lang="en-US" sz="2000" b="1" dirty="0">
                <a:solidFill>
                  <a:srgbClr val="7030A0"/>
                </a:solidFill>
                <a:latin typeface="Calibri" pitchFamily="34" charset="0"/>
              </a:rPr>
              <a:t> Level</a:t>
            </a:r>
          </a:p>
          <a:p>
            <a:pPr fontAlgn="auto">
              <a:spcBef>
                <a:spcPct val="50000"/>
              </a:spcBef>
              <a:spcAft>
                <a:spcPts val="0"/>
              </a:spcAft>
              <a:defRPr/>
            </a:pPr>
            <a:r>
              <a:rPr lang="en-US" sz="2000" b="1" dirty="0">
                <a:solidFill>
                  <a:srgbClr val="7030A0"/>
                </a:solidFill>
                <a:latin typeface="Calibri" pitchFamily="34" charset="0"/>
              </a:rPr>
              <a:t>III. Multispecies Interactions across </a:t>
            </a:r>
            <a:r>
              <a:rPr lang="en-US" sz="2000" b="1" dirty="0" err="1">
                <a:solidFill>
                  <a:srgbClr val="7030A0"/>
                </a:solidFill>
                <a:latin typeface="Calibri" pitchFamily="34" charset="0"/>
              </a:rPr>
              <a:t>Trophic</a:t>
            </a:r>
            <a:r>
              <a:rPr lang="en-US" sz="2000" b="1" dirty="0">
                <a:solidFill>
                  <a:srgbClr val="7030A0"/>
                </a:solidFill>
                <a:latin typeface="Calibri" pitchFamily="34" charset="0"/>
              </a:rPr>
              <a:t> Levels</a:t>
            </a:r>
          </a:p>
          <a:p>
            <a:pPr fontAlgn="auto">
              <a:spcBef>
                <a:spcPct val="50000"/>
              </a:spcBef>
              <a:spcAft>
                <a:spcPts val="0"/>
              </a:spcAft>
              <a:defRPr/>
            </a:pPr>
            <a:r>
              <a:rPr lang="en-US" sz="2000" b="1" dirty="0">
                <a:solidFill>
                  <a:srgbClr val="7030A0"/>
                </a:solidFill>
                <a:latin typeface="Calibri" pitchFamily="34" charset="0"/>
              </a:rPr>
              <a:t>IV. Succession</a:t>
            </a:r>
          </a:p>
          <a:p>
            <a:pPr fontAlgn="auto">
              <a:spcBef>
                <a:spcPct val="50000"/>
              </a:spcBef>
              <a:spcAft>
                <a:spcPts val="0"/>
              </a:spcAft>
              <a:defRPr/>
            </a:pPr>
            <a:r>
              <a:rPr lang="en-US" sz="2000" b="1" dirty="0">
                <a:solidFill>
                  <a:srgbClr val="FF0000"/>
                </a:solidFill>
                <a:latin typeface="Calibri" pitchFamily="34" charset="0"/>
              </a:rPr>
              <a:t>V. Biodiversity: Patterns and Processes</a:t>
            </a:r>
          </a:p>
          <a:p>
            <a:pPr marL="457200" indent="-457200" fontAlgn="auto">
              <a:spcBef>
                <a:spcPct val="50000"/>
              </a:spcBef>
              <a:spcAft>
                <a:spcPts val="0"/>
              </a:spcAft>
              <a:buFontTx/>
              <a:buAutoNum type="alphaUcPeriod"/>
              <a:defRPr/>
            </a:pPr>
            <a:r>
              <a:rPr lang="en-US" sz="2000" b="1" dirty="0">
                <a:solidFill>
                  <a:srgbClr val="7030A0"/>
                </a:solidFill>
                <a:latin typeface="Calibri" pitchFamily="34" charset="0"/>
              </a:rPr>
              <a:t>The Species-Area Relationship</a:t>
            </a:r>
          </a:p>
          <a:p>
            <a:pPr marL="457200" indent="-457200" fontAlgn="auto">
              <a:spcBef>
                <a:spcPct val="50000"/>
              </a:spcBef>
              <a:spcAft>
                <a:spcPts val="0"/>
              </a:spcAft>
              <a:buFontTx/>
              <a:buAutoNum type="alphaUcPeriod"/>
              <a:defRPr/>
            </a:pPr>
            <a:r>
              <a:rPr lang="en-US" sz="2000" b="1" dirty="0">
                <a:solidFill>
                  <a:srgbClr val="FF0000"/>
                </a:solidFill>
                <a:latin typeface="Calibri" pitchFamily="34" charset="0"/>
              </a:rPr>
              <a:t>The Latitudinal Trend in Diversity</a:t>
            </a:r>
          </a:p>
          <a:p>
            <a:pPr marL="457200" indent="-457200" fontAlgn="auto">
              <a:spcBef>
                <a:spcPct val="50000"/>
              </a:spcBef>
              <a:spcAft>
                <a:spcPts val="0"/>
              </a:spcAft>
              <a:defRPr/>
            </a:pPr>
            <a:r>
              <a:rPr lang="en-US" sz="2000" b="1" dirty="0">
                <a:solidFill>
                  <a:srgbClr val="00B0F0"/>
                </a:solidFill>
                <a:latin typeface="Calibri" pitchFamily="34" charset="0"/>
              </a:rPr>
              <a:t>1. The patterns</a:t>
            </a:r>
          </a:p>
        </p:txBody>
      </p:sp>
    </p:spTree>
    <p:extLst>
      <p:ext uri="{BB962C8B-B14F-4D97-AF65-F5344CB8AC3E}">
        <p14:creationId xmlns:p14="http://schemas.microsoft.com/office/powerpoint/2010/main" val="17414079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latd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153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1371600" y="5943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Amphibians</a:t>
            </a:r>
          </a:p>
        </p:txBody>
      </p:sp>
      <p:sp>
        <p:nvSpPr>
          <p:cNvPr id="3076" name="Text Box 5"/>
          <p:cNvSpPr txBox="1">
            <a:spLocks noChangeArrowheads="1"/>
          </p:cNvSpPr>
          <p:nvPr/>
        </p:nvSpPr>
        <p:spPr bwMode="auto">
          <a:xfrm>
            <a:off x="4191000" y="5943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Lizards</a:t>
            </a:r>
          </a:p>
        </p:txBody>
      </p:sp>
      <p:sp>
        <p:nvSpPr>
          <p:cNvPr id="3077" name="Text Box 6"/>
          <p:cNvSpPr txBox="1">
            <a:spLocks noChangeArrowheads="1"/>
          </p:cNvSpPr>
          <p:nvPr/>
        </p:nvSpPr>
        <p:spPr bwMode="auto">
          <a:xfrm>
            <a:off x="6553200" y="5943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Snakes</a:t>
            </a:r>
          </a:p>
        </p:txBody>
      </p:sp>
    </p:spTree>
    <p:extLst>
      <p:ext uri="{BB962C8B-B14F-4D97-AF65-F5344CB8AC3E}">
        <p14:creationId xmlns:p14="http://schemas.microsoft.com/office/powerpoint/2010/main" val="168799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495800" y="60960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Moss</a:t>
            </a:r>
          </a:p>
        </p:txBody>
      </p:sp>
      <p:pic>
        <p:nvPicPr>
          <p:cNvPr id="4099" name="Picture 5" descr="latitu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9088"/>
            <a:ext cx="80010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Freeform 7"/>
          <p:cNvSpPr>
            <a:spLocks/>
          </p:cNvSpPr>
          <p:nvPr/>
        </p:nvSpPr>
        <p:spPr bwMode="auto">
          <a:xfrm>
            <a:off x="1390650" y="1066800"/>
            <a:ext cx="6216650" cy="3736975"/>
          </a:xfrm>
          <a:custGeom>
            <a:avLst/>
            <a:gdLst>
              <a:gd name="T0" fmla="*/ 0 w 3916"/>
              <a:gd name="T1" fmla="*/ 2147483647 h 2354"/>
              <a:gd name="T2" fmla="*/ 2147483647 w 3916"/>
              <a:gd name="T3" fmla="*/ 2147483647 h 2354"/>
              <a:gd name="T4" fmla="*/ 2147483647 w 3916"/>
              <a:gd name="T5" fmla="*/ 2147483647 h 2354"/>
              <a:gd name="T6" fmla="*/ 2147483647 w 3916"/>
              <a:gd name="T7" fmla="*/ 2147483647 h 2354"/>
              <a:gd name="T8" fmla="*/ 2147483647 w 3916"/>
              <a:gd name="T9" fmla="*/ 2147483647 h 2354"/>
              <a:gd name="T10" fmla="*/ 2147483647 w 3916"/>
              <a:gd name="T11" fmla="*/ 2147483647 h 2354"/>
              <a:gd name="T12" fmla="*/ 2147483647 w 3916"/>
              <a:gd name="T13" fmla="*/ 2147483647 h 2354"/>
              <a:gd name="T14" fmla="*/ 2147483647 w 3916"/>
              <a:gd name="T15" fmla="*/ 2147483647 h 2354"/>
              <a:gd name="T16" fmla="*/ 2147483647 w 3916"/>
              <a:gd name="T17" fmla="*/ 2147483647 h 2354"/>
              <a:gd name="T18" fmla="*/ 2147483647 w 3916"/>
              <a:gd name="T19" fmla="*/ 2147483647 h 2354"/>
              <a:gd name="T20" fmla="*/ 2147483647 w 3916"/>
              <a:gd name="T21" fmla="*/ 2147483647 h 2354"/>
              <a:gd name="T22" fmla="*/ 2147483647 w 3916"/>
              <a:gd name="T23" fmla="*/ 2147483647 h 2354"/>
              <a:gd name="T24" fmla="*/ 2147483647 w 3916"/>
              <a:gd name="T25" fmla="*/ 2147483647 h 2354"/>
              <a:gd name="T26" fmla="*/ 2147483647 w 3916"/>
              <a:gd name="T27" fmla="*/ 2147483647 h 2354"/>
              <a:gd name="T28" fmla="*/ 2147483647 w 3916"/>
              <a:gd name="T29" fmla="*/ 2147483647 h 2354"/>
              <a:gd name="T30" fmla="*/ 2147483647 w 3916"/>
              <a:gd name="T31" fmla="*/ 2147483647 h 2354"/>
              <a:gd name="T32" fmla="*/ 2147483647 w 3916"/>
              <a:gd name="T33" fmla="*/ 2147483647 h 2354"/>
              <a:gd name="T34" fmla="*/ 2147483647 w 3916"/>
              <a:gd name="T35" fmla="*/ 2147483647 h 2354"/>
              <a:gd name="T36" fmla="*/ 2147483647 w 3916"/>
              <a:gd name="T37" fmla="*/ 0 h 2354"/>
              <a:gd name="T38" fmla="*/ 2147483647 w 3916"/>
              <a:gd name="T39" fmla="*/ 2147483647 h 2354"/>
              <a:gd name="T40" fmla="*/ 2147483647 w 3916"/>
              <a:gd name="T41" fmla="*/ 2147483647 h 2354"/>
              <a:gd name="T42" fmla="*/ 2147483647 w 3916"/>
              <a:gd name="T43" fmla="*/ 2147483647 h 2354"/>
              <a:gd name="T44" fmla="*/ 2147483647 w 3916"/>
              <a:gd name="T45" fmla="*/ 2147483647 h 2354"/>
              <a:gd name="T46" fmla="*/ 2147483647 w 3916"/>
              <a:gd name="T47" fmla="*/ 2147483647 h 2354"/>
              <a:gd name="T48" fmla="*/ 2147483647 w 3916"/>
              <a:gd name="T49" fmla="*/ 2147483647 h 2354"/>
              <a:gd name="T50" fmla="*/ 2147483647 w 3916"/>
              <a:gd name="T51" fmla="*/ 2147483647 h 2354"/>
              <a:gd name="T52" fmla="*/ 2147483647 w 3916"/>
              <a:gd name="T53" fmla="*/ 2147483647 h 2354"/>
              <a:gd name="T54" fmla="*/ 2147483647 w 3916"/>
              <a:gd name="T55" fmla="*/ 2147483647 h 2354"/>
              <a:gd name="T56" fmla="*/ 2147483647 w 3916"/>
              <a:gd name="T57" fmla="*/ 2147483647 h 2354"/>
              <a:gd name="T58" fmla="*/ 2147483647 w 3916"/>
              <a:gd name="T59" fmla="*/ 2147483647 h 2354"/>
              <a:gd name="T60" fmla="*/ 2147483647 w 3916"/>
              <a:gd name="T61" fmla="*/ 2147483647 h 2354"/>
              <a:gd name="T62" fmla="*/ 2147483647 w 3916"/>
              <a:gd name="T63" fmla="*/ 2147483647 h 2354"/>
              <a:gd name="T64" fmla="*/ 2147483647 w 3916"/>
              <a:gd name="T65" fmla="*/ 2147483647 h 2354"/>
              <a:gd name="T66" fmla="*/ 2147483647 w 3916"/>
              <a:gd name="T67" fmla="*/ 2147483647 h 2354"/>
              <a:gd name="T68" fmla="*/ 2147483647 w 3916"/>
              <a:gd name="T69" fmla="*/ 2147483647 h 2354"/>
              <a:gd name="T70" fmla="*/ 2147483647 w 3916"/>
              <a:gd name="T71" fmla="*/ 2147483647 h 2354"/>
              <a:gd name="T72" fmla="*/ 2147483647 w 3916"/>
              <a:gd name="T73" fmla="*/ 2147483647 h 2354"/>
              <a:gd name="T74" fmla="*/ 2147483647 w 3916"/>
              <a:gd name="T75" fmla="*/ 2147483647 h 2354"/>
              <a:gd name="T76" fmla="*/ 2147483647 w 3916"/>
              <a:gd name="T77" fmla="*/ 2147483647 h 2354"/>
              <a:gd name="T78" fmla="*/ 2147483647 w 3916"/>
              <a:gd name="T79" fmla="*/ 2147483647 h 2354"/>
              <a:gd name="T80" fmla="*/ 2147483647 w 3916"/>
              <a:gd name="T81" fmla="*/ 2147483647 h 2354"/>
              <a:gd name="T82" fmla="*/ 2147483647 w 3916"/>
              <a:gd name="T83" fmla="*/ 2147483647 h 2354"/>
              <a:gd name="T84" fmla="*/ 2147483647 w 3916"/>
              <a:gd name="T85" fmla="*/ 2147483647 h 2354"/>
              <a:gd name="T86" fmla="*/ 2147483647 w 3916"/>
              <a:gd name="T87" fmla="*/ 2147483647 h 2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6"/>
              <a:gd name="T133" fmla="*/ 0 h 2354"/>
              <a:gd name="T134" fmla="*/ 3916 w 3916"/>
              <a:gd name="T135" fmla="*/ 2354 h 2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6" h="2354">
                <a:moveTo>
                  <a:pt x="0" y="2304"/>
                </a:moveTo>
                <a:cubicBezTo>
                  <a:pt x="16" y="2255"/>
                  <a:pt x="42" y="2236"/>
                  <a:pt x="84" y="2208"/>
                </a:cubicBezTo>
                <a:cubicBezTo>
                  <a:pt x="113" y="2165"/>
                  <a:pt x="136" y="2129"/>
                  <a:pt x="180" y="2100"/>
                </a:cubicBezTo>
                <a:cubicBezTo>
                  <a:pt x="195" y="2078"/>
                  <a:pt x="201" y="2050"/>
                  <a:pt x="216" y="2028"/>
                </a:cubicBezTo>
                <a:cubicBezTo>
                  <a:pt x="225" y="2014"/>
                  <a:pt x="242" y="2005"/>
                  <a:pt x="252" y="1992"/>
                </a:cubicBezTo>
                <a:cubicBezTo>
                  <a:pt x="287" y="1947"/>
                  <a:pt x="316" y="1895"/>
                  <a:pt x="348" y="1848"/>
                </a:cubicBezTo>
                <a:cubicBezTo>
                  <a:pt x="355" y="1837"/>
                  <a:pt x="353" y="1823"/>
                  <a:pt x="360" y="1812"/>
                </a:cubicBezTo>
                <a:cubicBezTo>
                  <a:pt x="381" y="1778"/>
                  <a:pt x="432" y="1716"/>
                  <a:pt x="432" y="1716"/>
                </a:cubicBezTo>
                <a:cubicBezTo>
                  <a:pt x="441" y="1688"/>
                  <a:pt x="443" y="1658"/>
                  <a:pt x="456" y="1632"/>
                </a:cubicBezTo>
                <a:cubicBezTo>
                  <a:pt x="469" y="1606"/>
                  <a:pt x="504" y="1560"/>
                  <a:pt x="504" y="1560"/>
                </a:cubicBezTo>
                <a:cubicBezTo>
                  <a:pt x="528" y="1465"/>
                  <a:pt x="498" y="1559"/>
                  <a:pt x="552" y="1464"/>
                </a:cubicBezTo>
                <a:cubicBezTo>
                  <a:pt x="558" y="1453"/>
                  <a:pt x="558" y="1439"/>
                  <a:pt x="564" y="1428"/>
                </a:cubicBezTo>
                <a:cubicBezTo>
                  <a:pt x="585" y="1390"/>
                  <a:pt x="622" y="1361"/>
                  <a:pt x="636" y="1320"/>
                </a:cubicBezTo>
                <a:cubicBezTo>
                  <a:pt x="657" y="1256"/>
                  <a:pt x="695" y="1196"/>
                  <a:pt x="732" y="1140"/>
                </a:cubicBezTo>
                <a:cubicBezTo>
                  <a:pt x="772" y="1080"/>
                  <a:pt x="796" y="1011"/>
                  <a:pt x="828" y="948"/>
                </a:cubicBezTo>
                <a:cubicBezTo>
                  <a:pt x="869" y="866"/>
                  <a:pt x="919" y="796"/>
                  <a:pt x="948" y="708"/>
                </a:cubicBezTo>
                <a:cubicBezTo>
                  <a:pt x="965" y="588"/>
                  <a:pt x="1003" y="477"/>
                  <a:pt x="1032" y="360"/>
                </a:cubicBezTo>
                <a:cubicBezTo>
                  <a:pt x="1040" y="238"/>
                  <a:pt x="1013" y="140"/>
                  <a:pt x="1116" y="72"/>
                </a:cubicBezTo>
                <a:cubicBezTo>
                  <a:pt x="1144" y="30"/>
                  <a:pt x="1164" y="16"/>
                  <a:pt x="1212" y="0"/>
                </a:cubicBezTo>
                <a:cubicBezTo>
                  <a:pt x="1288" y="6"/>
                  <a:pt x="1465" y="1"/>
                  <a:pt x="1536" y="36"/>
                </a:cubicBezTo>
                <a:cubicBezTo>
                  <a:pt x="1549" y="42"/>
                  <a:pt x="1559" y="54"/>
                  <a:pt x="1572" y="60"/>
                </a:cubicBezTo>
                <a:cubicBezTo>
                  <a:pt x="1595" y="70"/>
                  <a:pt x="1623" y="70"/>
                  <a:pt x="1644" y="84"/>
                </a:cubicBezTo>
                <a:cubicBezTo>
                  <a:pt x="1741" y="148"/>
                  <a:pt x="1787" y="180"/>
                  <a:pt x="1896" y="216"/>
                </a:cubicBezTo>
                <a:cubicBezTo>
                  <a:pt x="1958" y="237"/>
                  <a:pt x="1980" y="292"/>
                  <a:pt x="2040" y="312"/>
                </a:cubicBezTo>
                <a:cubicBezTo>
                  <a:pt x="2083" y="355"/>
                  <a:pt x="2126" y="394"/>
                  <a:pt x="2172" y="432"/>
                </a:cubicBezTo>
                <a:cubicBezTo>
                  <a:pt x="2210" y="464"/>
                  <a:pt x="2226" y="500"/>
                  <a:pt x="2268" y="528"/>
                </a:cubicBezTo>
                <a:cubicBezTo>
                  <a:pt x="2332" y="624"/>
                  <a:pt x="2248" y="508"/>
                  <a:pt x="2328" y="588"/>
                </a:cubicBezTo>
                <a:cubicBezTo>
                  <a:pt x="2374" y="634"/>
                  <a:pt x="2401" y="697"/>
                  <a:pt x="2448" y="744"/>
                </a:cubicBezTo>
                <a:cubicBezTo>
                  <a:pt x="2471" y="814"/>
                  <a:pt x="2442" y="750"/>
                  <a:pt x="2496" y="804"/>
                </a:cubicBezTo>
                <a:cubicBezTo>
                  <a:pt x="2619" y="927"/>
                  <a:pt x="2434" y="759"/>
                  <a:pt x="2532" y="876"/>
                </a:cubicBezTo>
                <a:cubicBezTo>
                  <a:pt x="2545" y="891"/>
                  <a:pt x="2566" y="898"/>
                  <a:pt x="2580" y="912"/>
                </a:cubicBezTo>
                <a:cubicBezTo>
                  <a:pt x="2626" y="958"/>
                  <a:pt x="2670" y="1017"/>
                  <a:pt x="2712" y="1068"/>
                </a:cubicBezTo>
                <a:cubicBezTo>
                  <a:pt x="2737" y="1099"/>
                  <a:pt x="2760" y="1132"/>
                  <a:pt x="2784" y="1164"/>
                </a:cubicBezTo>
                <a:cubicBezTo>
                  <a:pt x="2834" y="1231"/>
                  <a:pt x="2909" y="1291"/>
                  <a:pt x="2964" y="1356"/>
                </a:cubicBezTo>
                <a:cubicBezTo>
                  <a:pt x="3037" y="1444"/>
                  <a:pt x="2927" y="1332"/>
                  <a:pt x="3024" y="1440"/>
                </a:cubicBezTo>
                <a:cubicBezTo>
                  <a:pt x="3047" y="1465"/>
                  <a:pt x="3077" y="1484"/>
                  <a:pt x="3096" y="1512"/>
                </a:cubicBezTo>
                <a:cubicBezTo>
                  <a:pt x="3142" y="1580"/>
                  <a:pt x="3206" y="1634"/>
                  <a:pt x="3264" y="1692"/>
                </a:cubicBezTo>
                <a:cubicBezTo>
                  <a:pt x="3298" y="1726"/>
                  <a:pt x="3320" y="1762"/>
                  <a:pt x="3360" y="1788"/>
                </a:cubicBezTo>
                <a:cubicBezTo>
                  <a:pt x="3402" y="1872"/>
                  <a:pt x="3486" y="1940"/>
                  <a:pt x="3564" y="1992"/>
                </a:cubicBezTo>
                <a:cubicBezTo>
                  <a:pt x="3592" y="2033"/>
                  <a:pt x="3619" y="2060"/>
                  <a:pt x="3660" y="2088"/>
                </a:cubicBezTo>
                <a:cubicBezTo>
                  <a:pt x="3704" y="2219"/>
                  <a:pt x="3634" y="2020"/>
                  <a:pt x="3696" y="2160"/>
                </a:cubicBezTo>
                <a:cubicBezTo>
                  <a:pt x="3706" y="2183"/>
                  <a:pt x="3702" y="2214"/>
                  <a:pt x="3720" y="2232"/>
                </a:cubicBezTo>
                <a:cubicBezTo>
                  <a:pt x="3765" y="2277"/>
                  <a:pt x="3810" y="2301"/>
                  <a:pt x="3864" y="2328"/>
                </a:cubicBezTo>
                <a:cubicBezTo>
                  <a:pt x="3916" y="2354"/>
                  <a:pt x="3882" y="2352"/>
                  <a:pt x="3912" y="235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7427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peciesVsAre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6343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2286000" y="5943600"/>
            <a:ext cx="2438400" cy="22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CC00"/>
              </a:solidFill>
              <a:latin typeface="Arial" panose="020B0604020202020204" pitchFamily="34" charset="0"/>
            </a:endParaRPr>
          </a:p>
        </p:txBody>
      </p:sp>
      <p:sp>
        <p:nvSpPr>
          <p:cNvPr id="9220" name="Rectangle 4"/>
          <p:cNvSpPr>
            <a:spLocks noChangeArrowheads="1"/>
          </p:cNvSpPr>
          <p:nvPr/>
        </p:nvSpPr>
        <p:spPr bwMode="auto">
          <a:xfrm rot="-1530101">
            <a:off x="4648200" y="1143000"/>
            <a:ext cx="32004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9221" name="Rectangle 5"/>
          <p:cNvSpPr>
            <a:spLocks noChangeArrowheads="1"/>
          </p:cNvSpPr>
          <p:nvPr/>
        </p:nvSpPr>
        <p:spPr bwMode="auto">
          <a:xfrm>
            <a:off x="5257800" y="5638800"/>
            <a:ext cx="2438400" cy="228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CC00"/>
              </a:solidFill>
              <a:latin typeface="Arial" panose="020B0604020202020204" pitchFamily="34" charset="0"/>
            </a:endParaRPr>
          </a:p>
        </p:txBody>
      </p:sp>
      <p:sp>
        <p:nvSpPr>
          <p:cNvPr id="9222" name="Rectangle 6"/>
          <p:cNvSpPr>
            <a:spLocks noChangeArrowheads="1"/>
          </p:cNvSpPr>
          <p:nvPr/>
        </p:nvSpPr>
        <p:spPr bwMode="auto">
          <a:xfrm rot="-1530101">
            <a:off x="4359275" y="1844675"/>
            <a:ext cx="1816100" cy="8080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05000" y="5029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Bivalves</a:t>
            </a:r>
          </a:p>
        </p:txBody>
      </p:sp>
      <p:pic>
        <p:nvPicPr>
          <p:cNvPr id="5123" name="Picture 5" descr="latitude1.jpg (5806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6400800" y="50292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Ants</a:t>
            </a:r>
          </a:p>
        </p:txBody>
      </p:sp>
    </p:spTree>
    <p:extLst>
      <p:ext uri="{BB962C8B-B14F-4D97-AF65-F5344CB8AC3E}">
        <p14:creationId xmlns:p14="http://schemas.microsoft.com/office/powerpoint/2010/main" val="14222042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05000" y="5029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Lizards</a:t>
            </a:r>
          </a:p>
        </p:txBody>
      </p:sp>
      <p:sp>
        <p:nvSpPr>
          <p:cNvPr id="6147" name="Text Box 4"/>
          <p:cNvSpPr txBox="1">
            <a:spLocks noChangeArrowheads="1"/>
          </p:cNvSpPr>
          <p:nvPr/>
        </p:nvSpPr>
        <p:spPr bwMode="auto">
          <a:xfrm>
            <a:off x="6400800" y="50292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0000"/>
                </a:solidFill>
                <a:latin typeface="Arial" panose="020B0604020202020204" pitchFamily="34" charset="0"/>
              </a:rPr>
              <a:t>Birds</a:t>
            </a:r>
          </a:p>
        </p:txBody>
      </p:sp>
      <p:pic>
        <p:nvPicPr>
          <p:cNvPr id="6148" name="Picture 6" descr="latitude2.jpg (55399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0900"/>
            <a:ext cx="90868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7053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7626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3429000" y="838200"/>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Arial" panose="020B0604020202020204" pitchFamily="34" charset="0"/>
              </a:rPr>
              <a:t>Marine Gastropods</a:t>
            </a:r>
          </a:p>
        </p:txBody>
      </p:sp>
    </p:spTree>
    <p:extLst>
      <p:ext uri="{BB962C8B-B14F-4D97-AF65-F5344CB8AC3E}">
        <p14:creationId xmlns:p14="http://schemas.microsoft.com/office/powerpoint/2010/main" val="39463874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5078413"/>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dirty="0">
                <a:solidFill>
                  <a:srgbClr val="FF0000"/>
                </a:solidFill>
                <a:latin typeface="Calibri" pitchFamily="34" charset="0"/>
              </a:rPr>
              <a:t>Community Ecology</a:t>
            </a:r>
          </a:p>
          <a:p>
            <a:pPr fontAlgn="auto">
              <a:spcBef>
                <a:spcPct val="50000"/>
              </a:spcBef>
              <a:spcAft>
                <a:spcPts val="0"/>
              </a:spcAft>
              <a:defRPr/>
            </a:pPr>
            <a:r>
              <a:rPr lang="en-US" sz="2000" b="1" dirty="0">
                <a:solidFill>
                  <a:srgbClr val="7030A0"/>
                </a:solidFill>
                <a:latin typeface="Calibri" pitchFamily="34" charset="0"/>
              </a:rPr>
              <a:t>I. Introduction</a:t>
            </a:r>
          </a:p>
          <a:p>
            <a:pPr fontAlgn="auto">
              <a:spcBef>
                <a:spcPct val="50000"/>
              </a:spcBef>
              <a:spcAft>
                <a:spcPts val="0"/>
              </a:spcAft>
              <a:defRPr/>
            </a:pPr>
            <a:r>
              <a:rPr lang="en-US" sz="2000" b="1" dirty="0">
                <a:solidFill>
                  <a:srgbClr val="7030A0"/>
                </a:solidFill>
                <a:latin typeface="Calibri" pitchFamily="34" charset="0"/>
              </a:rPr>
              <a:t>II. Multispecies Interactions with a </a:t>
            </a:r>
            <a:r>
              <a:rPr lang="en-US" sz="2000" b="1" dirty="0" err="1">
                <a:solidFill>
                  <a:srgbClr val="7030A0"/>
                </a:solidFill>
                <a:latin typeface="Calibri" pitchFamily="34" charset="0"/>
              </a:rPr>
              <a:t>Trophic</a:t>
            </a:r>
            <a:r>
              <a:rPr lang="en-US" sz="2000" b="1" dirty="0">
                <a:solidFill>
                  <a:srgbClr val="7030A0"/>
                </a:solidFill>
                <a:latin typeface="Calibri" pitchFamily="34" charset="0"/>
              </a:rPr>
              <a:t> Level</a:t>
            </a:r>
          </a:p>
          <a:p>
            <a:pPr fontAlgn="auto">
              <a:spcBef>
                <a:spcPct val="50000"/>
              </a:spcBef>
              <a:spcAft>
                <a:spcPts val="0"/>
              </a:spcAft>
              <a:defRPr/>
            </a:pPr>
            <a:r>
              <a:rPr lang="en-US" sz="2000" b="1" dirty="0">
                <a:solidFill>
                  <a:srgbClr val="7030A0"/>
                </a:solidFill>
                <a:latin typeface="Calibri" pitchFamily="34" charset="0"/>
              </a:rPr>
              <a:t>III. Multispecies Interactions across </a:t>
            </a:r>
            <a:r>
              <a:rPr lang="en-US" sz="2000" b="1" dirty="0" err="1">
                <a:solidFill>
                  <a:srgbClr val="7030A0"/>
                </a:solidFill>
                <a:latin typeface="Calibri" pitchFamily="34" charset="0"/>
              </a:rPr>
              <a:t>Trophic</a:t>
            </a:r>
            <a:r>
              <a:rPr lang="en-US" sz="2000" b="1" dirty="0">
                <a:solidFill>
                  <a:srgbClr val="7030A0"/>
                </a:solidFill>
                <a:latin typeface="Calibri" pitchFamily="34" charset="0"/>
              </a:rPr>
              <a:t> Levels</a:t>
            </a:r>
          </a:p>
          <a:p>
            <a:pPr fontAlgn="auto">
              <a:spcBef>
                <a:spcPct val="50000"/>
              </a:spcBef>
              <a:spcAft>
                <a:spcPts val="0"/>
              </a:spcAft>
              <a:defRPr/>
            </a:pPr>
            <a:r>
              <a:rPr lang="en-US" sz="2000" b="1" dirty="0">
                <a:solidFill>
                  <a:srgbClr val="7030A0"/>
                </a:solidFill>
                <a:latin typeface="Calibri" pitchFamily="34" charset="0"/>
              </a:rPr>
              <a:t>IV. Succession</a:t>
            </a:r>
          </a:p>
          <a:p>
            <a:pPr fontAlgn="auto">
              <a:spcBef>
                <a:spcPct val="50000"/>
              </a:spcBef>
              <a:spcAft>
                <a:spcPts val="0"/>
              </a:spcAft>
              <a:defRPr/>
            </a:pPr>
            <a:r>
              <a:rPr lang="en-US" sz="2000" b="1" dirty="0">
                <a:solidFill>
                  <a:srgbClr val="FF0000"/>
                </a:solidFill>
                <a:latin typeface="Calibri" pitchFamily="34" charset="0"/>
              </a:rPr>
              <a:t>V. Biodiversity: Patterns and Processes</a:t>
            </a:r>
          </a:p>
          <a:p>
            <a:pPr marL="457200" indent="-457200" fontAlgn="auto">
              <a:spcBef>
                <a:spcPct val="50000"/>
              </a:spcBef>
              <a:spcAft>
                <a:spcPts val="0"/>
              </a:spcAft>
              <a:buFontTx/>
              <a:buAutoNum type="alphaUcPeriod"/>
              <a:defRPr/>
            </a:pPr>
            <a:r>
              <a:rPr lang="en-US" sz="2000" b="1" dirty="0">
                <a:solidFill>
                  <a:srgbClr val="7030A0"/>
                </a:solidFill>
                <a:latin typeface="Calibri" pitchFamily="34" charset="0"/>
              </a:rPr>
              <a:t>The Species-Area Relationship</a:t>
            </a:r>
          </a:p>
          <a:p>
            <a:pPr marL="457200" indent="-457200" fontAlgn="auto">
              <a:spcBef>
                <a:spcPct val="50000"/>
              </a:spcBef>
              <a:spcAft>
                <a:spcPts val="0"/>
              </a:spcAft>
              <a:buFontTx/>
              <a:buAutoNum type="alphaUcPeriod"/>
              <a:defRPr/>
            </a:pPr>
            <a:r>
              <a:rPr lang="en-US" sz="2000" b="1" dirty="0">
                <a:solidFill>
                  <a:srgbClr val="FF0000"/>
                </a:solidFill>
                <a:latin typeface="Calibri" pitchFamily="34" charset="0"/>
              </a:rPr>
              <a:t>The Latitudinal Trend in Diversity</a:t>
            </a:r>
          </a:p>
          <a:p>
            <a:pPr marL="457200" indent="-457200" fontAlgn="auto">
              <a:spcBef>
                <a:spcPct val="50000"/>
              </a:spcBef>
              <a:spcAft>
                <a:spcPts val="0"/>
              </a:spcAft>
              <a:buFontTx/>
              <a:buAutoNum type="arabicPeriod"/>
              <a:defRPr/>
            </a:pPr>
            <a:r>
              <a:rPr lang="en-US" sz="2000" b="1" dirty="0">
                <a:solidFill>
                  <a:srgbClr val="00B0F0"/>
                </a:solidFill>
                <a:latin typeface="Calibri" pitchFamily="34" charset="0"/>
              </a:rPr>
              <a:t>The patterns</a:t>
            </a:r>
          </a:p>
          <a:p>
            <a:pPr marL="457200" indent="-457200" fontAlgn="auto">
              <a:spcBef>
                <a:spcPct val="50000"/>
              </a:spcBef>
              <a:spcAft>
                <a:spcPts val="0"/>
              </a:spcAft>
              <a:buFontTx/>
              <a:buAutoNum type="arabicPeriod"/>
              <a:defRPr/>
            </a:pPr>
            <a:r>
              <a:rPr lang="en-US" sz="2000" b="1" dirty="0">
                <a:solidFill>
                  <a:srgbClr val="00B0F0"/>
                </a:solidFill>
                <a:latin typeface="Calibri" pitchFamily="34" charset="0"/>
              </a:rPr>
              <a:t>Potential Causes</a:t>
            </a:r>
          </a:p>
          <a:p>
            <a:pPr marL="457200" indent="-457200" fontAlgn="auto">
              <a:spcBef>
                <a:spcPct val="50000"/>
              </a:spcBef>
              <a:spcAft>
                <a:spcPts val="0"/>
              </a:spcAft>
              <a:defRPr/>
            </a:pPr>
            <a:r>
              <a:rPr lang="en-US" sz="2000" b="1" dirty="0">
                <a:solidFill>
                  <a:srgbClr val="00B0F0"/>
                </a:solidFill>
                <a:latin typeface="Calibri" pitchFamily="34" charset="0"/>
              </a:rPr>
              <a:t>	</a:t>
            </a:r>
            <a:r>
              <a:rPr lang="en-US" sz="2000" b="1" dirty="0">
                <a:solidFill>
                  <a:srgbClr val="0070C0"/>
                </a:solidFill>
                <a:latin typeface="Calibri" pitchFamily="34" charset="0"/>
              </a:rPr>
              <a:t>a. energy-diversity hypothesis</a:t>
            </a:r>
          </a:p>
        </p:txBody>
      </p:sp>
    </p:spTree>
    <p:extLst>
      <p:ext uri="{BB962C8B-B14F-4D97-AF65-F5344CB8AC3E}">
        <p14:creationId xmlns:p14="http://schemas.microsoft.com/office/powerpoint/2010/main" val="3309062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14400" y="381000"/>
            <a:ext cx="7924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"Bottom-Up" - more Energy, more sp.</a:t>
            </a:r>
          </a:p>
          <a:p>
            <a:pPr eaLnBrk="1" hangingPunct="1">
              <a:spcBef>
                <a:spcPct val="50000"/>
              </a:spcBef>
              <a:buFontTx/>
              <a:buNone/>
            </a:pPr>
            <a:r>
              <a:rPr lang="en-US" altLang="en-US" sz="2800" b="1">
                <a:solidFill>
                  <a:srgbClr val="FF0000"/>
                </a:solidFill>
                <a:latin typeface="Arial" panose="020B0604020202020204" pitchFamily="34" charset="0"/>
              </a:rPr>
              <a:t>	 - quantitative effects</a:t>
            </a:r>
          </a:p>
        </p:txBody>
      </p:sp>
      <p:sp>
        <p:nvSpPr>
          <p:cNvPr id="11267" name="Rectangle 3"/>
          <p:cNvSpPr>
            <a:spLocks noChangeArrowheads="1"/>
          </p:cNvSpPr>
          <p:nvPr/>
        </p:nvSpPr>
        <p:spPr bwMode="auto">
          <a:xfrm>
            <a:off x="838200" y="5638800"/>
            <a:ext cx="7620000" cy="762000"/>
          </a:xfrm>
          <a:prstGeom prst="rect">
            <a:avLst/>
          </a:prstGeom>
          <a:solidFill>
            <a:srgbClr val="4AA53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268" name="Rectangle 4"/>
          <p:cNvSpPr>
            <a:spLocks noChangeArrowheads="1"/>
          </p:cNvSpPr>
          <p:nvPr/>
        </p:nvSpPr>
        <p:spPr bwMode="auto">
          <a:xfrm>
            <a:off x="2667000" y="4953000"/>
            <a:ext cx="37338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269" name="Rectangle 5"/>
          <p:cNvSpPr>
            <a:spLocks noChangeArrowheads="1"/>
          </p:cNvSpPr>
          <p:nvPr/>
        </p:nvSpPr>
        <p:spPr bwMode="auto">
          <a:xfrm>
            <a:off x="3886200" y="4343400"/>
            <a:ext cx="1219200" cy="6096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1828800"/>
            <a:ext cx="335756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270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4400" y="381000"/>
            <a:ext cx="7924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"Bottom-Up" - more Energy, more sp.</a:t>
            </a:r>
          </a:p>
          <a:p>
            <a:pPr eaLnBrk="1" hangingPunct="1">
              <a:spcBef>
                <a:spcPct val="50000"/>
              </a:spcBef>
              <a:buFontTx/>
              <a:buNone/>
            </a:pPr>
            <a:r>
              <a:rPr lang="en-US" altLang="en-US" sz="2800" b="1">
                <a:solidFill>
                  <a:srgbClr val="FF0000"/>
                </a:solidFill>
                <a:latin typeface="Arial" panose="020B0604020202020204" pitchFamily="34" charset="0"/>
              </a:rPr>
              <a:t>	 - quantitative effects</a:t>
            </a:r>
          </a:p>
        </p:txBody>
      </p:sp>
      <p:pic>
        <p:nvPicPr>
          <p:cNvPr id="12291" name="Picture 7" descr="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848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8"/>
          <p:cNvSpPr>
            <a:spLocks noChangeArrowheads="1"/>
          </p:cNvSpPr>
          <p:nvPr/>
        </p:nvSpPr>
        <p:spPr bwMode="auto">
          <a:xfrm>
            <a:off x="685800" y="2362200"/>
            <a:ext cx="7772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3" name="Rectangle 9"/>
          <p:cNvSpPr>
            <a:spLocks noChangeArrowheads="1"/>
          </p:cNvSpPr>
          <p:nvPr/>
        </p:nvSpPr>
        <p:spPr bwMode="auto">
          <a:xfrm>
            <a:off x="685800" y="4114800"/>
            <a:ext cx="7772400" cy="228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2294" name="Rectangle 10"/>
          <p:cNvSpPr>
            <a:spLocks noChangeArrowheads="1"/>
          </p:cNvSpPr>
          <p:nvPr/>
        </p:nvSpPr>
        <p:spPr bwMode="auto">
          <a:xfrm>
            <a:off x="685800" y="3810000"/>
            <a:ext cx="7772400"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0776694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381000"/>
            <a:ext cx="792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"Bottom-Up" - more Energy, more sp.</a:t>
            </a:r>
          </a:p>
          <a:p>
            <a:pPr eaLnBrk="1" hangingPunct="1">
              <a:spcBef>
                <a:spcPct val="50000"/>
              </a:spcBef>
              <a:buFontTx/>
              <a:buNone/>
            </a:pPr>
            <a:r>
              <a:rPr lang="en-US" altLang="en-US" sz="2800" b="1">
                <a:solidFill>
                  <a:srgbClr val="FF0000"/>
                </a:solidFill>
                <a:latin typeface="Arial" panose="020B0604020202020204" pitchFamily="34" charset="0"/>
              </a:rPr>
              <a:t>"Top-Down" – more energy, more predators, less, competitive exclusion at each trophic level.</a:t>
            </a:r>
          </a:p>
        </p:txBody>
      </p:sp>
      <p:sp>
        <p:nvSpPr>
          <p:cNvPr id="17411" name="Rectangle 3"/>
          <p:cNvSpPr>
            <a:spLocks noChangeArrowheads="1"/>
          </p:cNvSpPr>
          <p:nvPr/>
        </p:nvSpPr>
        <p:spPr bwMode="auto">
          <a:xfrm>
            <a:off x="6248400" y="6096000"/>
            <a:ext cx="23622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2" name="Rectangle 4"/>
          <p:cNvSpPr>
            <a:spLocks noChangeArrowheads="1"/>
          </p:cNvSpPr>
          <p:nvPr/>
        </p:nvSpPr>
        <p:spPr bwMode="auto">
          <a:xfrm>
            <a:off x="7010400" y="5715000"/>
            <a:ext cx="9144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3" name="Rectangle 5"/>
          <p:cNvSpPr>
            <a:spLocks noChangeArrowheads="1"/>
          </p:cNvSpPr>
          <p:nvPr/>
        </p:nvSpPr>
        <p:spPr bwMode="auto">
          <a:xfrm>
            <a:off x="7315200" y="5334000"/>
            <a:ext cx="3048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4" name="Rectangle 6"/>
          <p:cNvSpPr>
            <a:spLocks noChangeArrowheads="1"/>
          </p:cNvSpPr>
          <p:nvPr/>
        </p:nvSpPr>
        <p:spPr bwMode="auto">
          <a:xfrm>
            <a:off x="914400" y="6019800"/>
            <a:ext cx="34290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5" name="Rectangle 7"/>
          <p:cNvSpPr>
            <a:spLocks noChangeArrowheads="1"/>
          </p:cNvSpPr>
          <p:nvPr/>
        </p:nvSpPr>
        <p:spPr bwMode="auto">
          <a:xfrm>
            <a:off x="1828800" y="5638800"/>
            <a:ext cx="16002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6" name="Rectangle 8"/>
          <p:cNvSpPr>
            <a:spLocks noChangeArrowheads="1"/>
          </p:cNvSpPr>
          <p:nvPr/>
        </p:nvSpPr>
        <p:spPr bwMode="auto">
          <a:xfrm>
            <a:off x="2209800" y="5257800"/>
            <a:ext cx="8382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7" name="Rectangle 9"/>
          <p:cNvSpPr>
            <a:spLocks noChangeArrowheads="1"/>
          </p:cNvSpPr>
          <p:nvPr/>
        </p:nvSpPr>
        <p:spPr bwMode="auto">
          <a:xfrm>
            <a:off x="2438400" y="4876800"/>
            <a:ext cx="3810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8" name="Rectangle 10"/>
          <p:cNvSpPr>
            <a:spLocks noChangeArrowheads="1"/>
          </p:cNvSpPr>
          <p:nvPr/>
        </p:nvSpPr>
        <p:spPr bwMode="auto">
          <a:xfrm>
            <a:off x="2590800" y="4495800"/>
            <a:ext cx="762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7419" name="Line 11"/>
          <p:cNvSpPr>
            <a:spLocks noChangeShapeType="1"/>
          </p:cNvSpPr>
          <p:nvPr/>
        </p:nvSpPr>
        <p:spPr bwMode="auto">
          <a:xfrm>
            <a:off x="1752600" y="4876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Line 12"/>
          <p:cNvSpPr>
            <a:spLocks noChangeShapeType="1"/>
          </p:cNvSpPr>
          <p:nvPr/>
        </p:nvSpPr>
        <p:spPr bwMode="auto">
          <a:xfrm>
            <a:off x="1371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Line 13"/>
          <p:cNvSpPr>
            <a:spLocks noChangeShapeType="1"/>
          </p:cNvSpPr>
          <p:nvPr/>
        </p:nvSpPr>
        <p:spPr bwMode="auto">
          <a:xfrm>
            <a:off x="914400" y="5638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4"/>
          <p:cNvSpPr>
            <a:spLocks noChangeShapeType="1"/>
          </p:cNvSpPr>
          <p:nvPr/>
        </p:nvSpPr>
        <p:spPr bwMode="auto">
          <a:xfrm>
            <a:off x="228600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5"/>
          <p:cNvSpPr>
            <a:spLocks noChangeShapeType="1"/>
          </p:cNvSpPr>
          <p:nvPr/>
        </p:nvSpPr>
        <p:spPr bwMode="auto">
          <a:xfrm>
            <a:off x="67818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6"/>
          <p:cNvSpPr>
            <a:spLocks noChangeShapeType="1"/>
          </p:cNvSpPr>
          <p:nvPr/>
        </p:nvSpPr>
        <p:spPr bwMode="auto">
          <a:xfrm>
            <a:off x="6400800" y="5715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3088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figure_20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61925"/>
            <a:ext cx="55054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figure_20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61925"/>
            <a:ext cx="5527675"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1304</Words>
  <Application>Microsoft Office PowerPoint</Application>
  <PresentationFormat>On-screen Show (4:3)</PresentationFormat>
  <Paragraphs>512</Paragraphs>
  <Slides>76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3" baseType="lpstr">
      <vt:lpstr>Calibri</vt:lpstr>
      <vt:lpstr>Arial</vt:lpstr>
      <vt:lpstr>Arial Black</vt:lpstr>
      <vt:lpstr>Times New Roman</vt:lpstr>
      <vt:lpstr>Monotype Sorts</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NESTED-SUBSET STRUCTURE: (Darlington 1957, Patterson and Atmar 1986)</vt:lpstr>
      <vt:lpstr>PowerPoint Presentation</vt:lpstr>
      <vt:lpstr>PowerPoint Presentation</vt:lpstr>
      <vt:lpstr>NESTEDNESS AND NICHE SPACE (Kodric-Brown and Brown 1993)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Worthen</dc:creator>
  <cp:lastModifiedBy>Wade Worthen</cp:lastModifiedBy>
  <cp:revision>4</cp:revision>
  <dcterms:created xsi:type="dcterms:W3CDTF">2014-03-31T23:51:50Z</dcterms:created>
  <dcterms:modified xsi:type="dcterms:W3CDTF">2016-06-24T16:24:56Z</dcterms:modified>
</cp:coreProperties>
</file>