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334" r:id="rId2"/>
    <p:sldId id="359" r:id="rId3"/>
    <p:sldId id="338" r:id="rId4"/>
    <p:sldId id="360" r:id="rId5"/>
    <p:sldId id="361" r:id="rId6"/>
    <p:sldId id="362" r:id="rId7"/>
    <p:sldId id="363" r:id="rId8"/>
    <p:sldId id="364" r:id="rId9"/>
    <p:sldId id="349" r:id="rId10"/>
    <p:sldId id="365" r:id="rId11"/>
    <p:sldId id="366" r:id="rId12"/>
    <p:sldId id="367" r:id="rId13"/>
    <p:sldId id="368" r:id="rId14"/>
    <p:sldId id="369" r:id="rId15"/>
    <p:sldId id="370" r:id="rId16"/>
    <p:sldId id="358" r:id="rId17"/>
    <p:sldId id="383" r:id="rId18"/>
    <p:sldId id="384" r:id="rId19"/>
    <p:sldId id="385" r:id="rId20"/>
    <p:sldId id="374" r:id="rId21"/>
    <p:sldId id="375" r:id="rId22"/>
    <p:sldId id="376" r:id="rId23"/>
    <p:sldId id="377" r:id="rId24"/>
    <p:sldId id="382" r:id="rId25"/>
    <p:sldId id="386" r:id="rId26"/>
    <p:sldId id="387" r:id="rId27"/>
    <p:sldId id="296" r:id="rId28"/>
    <p:sldId id="297" r:id="rId29"/>
    <p:sldId id="298" r:id="rId30"/>
    <p:sldId id="299" r:id="rId31"/>
    <p:sldId id="300" r:id="rId32"/>
    <p:sldId id="262" r:id="rId33"/>
    <p:sldId id="388" r:id="rId34"/>
    <p:sldId id="389" r:id="rId35"/>
    <p:sldId id="390" r:id="rId36"/>
    <p:sldId id="391" r:id="rId37"/>
    <p:sldId id="301" r:id="rId38"/>
    <p:sldId id="268" r:id="rId39"/>
    <p:sldId id="265" r:id="rId40"/>
    <p:sldId id="269" r:id="rId41"/>
    <p:sldId id="270" r:id="rId42"/>
    <p:sldId id="271" r:id="rId43"/>
    <p:sldId id="272" r:id="rId44"/>
    <p:sldId id="273" r:id="rId45"/>
    <p:sldId id="274" r:id="rId46"/>
    <p:sldId id="280" r:id="rId47"/>
    <p:sldId id="276" r:id="rId48"/>
    <p:sldId id="27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86391" autoAdjust="0"/>
  </p:normalViewPr>
  <p:slideViewPr>
    <p:cSldViewPr>
      <p:cViewPr varScale="1">
        <p:scale>
          <a:sx n="72" d="100"/>
          <a:sy n="72" d="100"/>
        </p:scale>
        <p:origin x="134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34BFAE6-1F5A-4464-8FCA-9740341A1AC5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1F40F-B06C-454E-9F53-09E25CD0FC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2B9F-722C-4F02-AFE9-75686DE6B438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A68D-8E84-4B7F-8CA3-A473A97E4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56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71CF-8FFA-4584-BD00-E4767E289238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E4884-02E9-4160-9DF4-4A73E3C76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A163-087A-4973-9B86-D3D007A540EA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7AFCC-F996-4B02-930B-D9A1D41B2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5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1C16-3F77-40B0-8944-9C6DC16AD264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EB90-470F-498C-98E9-119B3D36F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B429-3C69-4289-AD7D-CED06F49E711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DAC3-C991-43FF-B10F-0ABE5AEFD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44B6-2580-4005-AE1D-1AC6F6590BF3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0DF17-CE77-467D-A869-7B8785CE2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7360-3714-47C3-9988-568D158EBA7E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7870C-A86A-4305-8A3F-C40DBDAE3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4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4B11-C927-49E7-90C9-A104C60D253D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AC45-F9A6-4649-9085-BD0444B58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1FC0-6225-4B99-A9A7-C55C15B39005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AB30-1563-4E40-81B3-1710E7679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FBEA-C3D2-4693-B23B-2A6948A1DFCE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D3EA4-0A98-43A7-AD04-05399D9D1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0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7159-EE1D-475C-9A01-5DDC5D5F6FC7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44280-3342-416E-8C9A-8ED065911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0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6F3F0E-4D8D-4A36-BC9B-EC54BC299DAE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06635A3-9A7E-4CDF-BE53-BD540FE96B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ucmp.berkeley.edu/education/events/deamer3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cs typeface="Arial" panose="020B0604020202020204" pitchFamily="34" charset="0"/>
              </a:rPr>
              <a:t>Lecture 2: Molecules and Membranes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cs typeface="Arial" panose="020B0604020202020204" pitchFamily="34" charset="0"/>
            </a:endParaRPr>
          </a:p>
          <a:p>
            <a:r>
              <a:rPr lang="en-US" dirty="0"/>
              <a:t>The oldest fossils date to 3.5-3.8 </a:t>
            </a:r>
            <a:r>
              <a:rPr lang="en-US" dirty="0" err="1"/>
              <a:t>bya</a:t>
            </a:r>
            <a:r>
              <a:rPr lang="en-US" dirty="0"/>
              <a:t>.  How did life originate?  “Reductionism” would suggest that the components of life—molecules—would have had to form first.  Let’s meet them, and then see how they form.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9" y="2590800"/>
            <a:ext cx="4743450" cy="3151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8" y="2833179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monomer = “amino acid”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polymer = “polypeptide” / “protein”… 100-300 aa long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</p:txBody>
      </p:sp>
      <p:pic>
        <p:nvPicPr>
          <p:cNvPr id="4" name="Picture 6" descr="3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5359399" cy="34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537903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Also form by dehydration synthesis reactions….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3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Because there are 20 “letters” (aa), and 100-300 are joined to make a word, there is INCREDIBLE VARIATION IN STRUCTURE that can be produced.  This is reflected in INCREDIBLE VARIATION IN FUNCTION.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2724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Because there are 20 “letters” (aa), and 100-300 are joined to make a word, there is INCREDIBLE VARIATION IN STRUCTURE that can be produced.  This is reflected in INCREDIBLE VARIATION IN FUNCTION.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smtClean="0">
                <a:solidFill>
                  <a:srgbClr val="7030A0"/>
                </a:solidFill>
              </a:rPr>
              <a:t> - enzymes: </a:t>
            </a:r>
            <a:r>
              <a:rPr lang="en-US" b="1" dirty="0" smtClean="0">
                <a:solidFill>
                  <a:srgbClr val="0070C0"/>
                </a:solidFill>
              </a:rPr>
              <a:t>these catalyze specific chemical reactions, bonding things together to make something new, or breaking something down. A different enzyme is needed for each reaction in a cell.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284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Because there are 20 “letters” (aa), and 100-300 are joined to make a word, there is INCREDIBLE VARIATION IN STRUCTURE that can be produced.  This is reflected in INCREDIBLE VARIATION IN FUNCTION.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smtClean="0">
                <a:solidFill>
                  <a:srgbClr val="7030A0"/>
                </a:solidFill>
              </a:rPr>
              <a:t> - enzymes: </a:t>
            </a:r>
            <a:r>
              <a:rPr lang="en-US" b="1" dirty="0" smtClean="0">
                <a:solidFill>
                  <a:srgbClr val="0070C0"/>
                </a:solidFill>
              </a:rPr>
              <a:t>these catalyze specific chemical reactions, bonding things together to make something new, or breaking something down. A different enzyme is needed for each reaction in a cell.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 </a:t>
            </a:r>
            <a:r>
              <a:rPr lang="en-US" b="1" dirty="0" smtClean="0">
                <a:solidFill>
                  <a:srgbClr val="7030A0"/>
                </a:solidFill>
              </a:rPr>
              <a:t>- structural: </a:t>
            </a:r>
            <a:r>
              <a:rPr lang="en-US" b="1" dirty="0" smtClean="0">
                <a:solidFill>
                  <a:srgbClr val="0070C0"/>
                </a:solidFill>
              </a:rPr>
              <a:t>after water (75-80%), animals are mostly protein.  Actin and myosin in muscle allow contraction; collagen and elastin hold skin cells together and are the fibers in bone.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1051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Because there are 20 “letters” (aa), and 100-300 are joined to make a word, there is INCREDIBLE VARIATION IN STRUCTURE that can be produced.  This is reflected in INCREDIBLE VARIATION IN FUNCTION.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smtClean="0">
                <a:solidFill>
                  <a:srgbClr val="7030A0"/>
                </a:solidFill>
              </a:rPr>
              <a:t> - enzymes: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 </a:t>
            </a:r>
            <a:r>
              <a:rPr lang="en-US" b="1" dirty="0" smtClean="0">
                <a:solidFill>
                  <a:srgbClr val="7030A0"/>
                </a:solidFill>
              </a:rPr>
              <a:t>- structural: </a:t>
            </a:r>
          </a:p>
          <a:p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	 - transport proteins: </a:t>
            </a:r>
            <a:r>
              <a:rPr lang="en-US" b="1" dirty="0" smtClean="0">
                <a:solidFill>
                  <a:srgbClr val="0070C0"/>
                </a:solidFill>
              </a:rPr>
              <a:t>are in cell membranes and are critical to getting things in and out of cells.		</a:t>
            </a:r>
          </a:p>
        </p:txBody>
      </p:sp>
    </p:spTree>
    <p:extLst>
      <p:ext uri="{BB962C8B-B14F-4D97-AF65-F5344CB8AC3E}">
        <p14:creationId xmlns:p14="http://schemas.microsoft.com/office/powerpoint/2010/main" val="91213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Because there are 20 “letters” (aa), and 100-300 are joined to make a word, there is INCREDIBLE VARIATION IN STRUCTURE that can be produced.  This is reflected in INCREDIBLE VARIATION IN FUNCTION.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dirty="0" smtClean="0">
                <a:solidFill>
                  <a:srgbClr val="7030A0"/>
                </a:solidFill>
              </a:rPr>
              <a:t> - enzymes: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 </a:t>
            </a:r>
            <a:r>
              <a:rPr lang="en-US" b="1" dirty="0" smtClean="0">
                <a:solidFill>
                  <a:srgbClr val="7030A0"/>
                </a:solidFill>
              </a:rPr>
              <a:t>- structural: </a:t>
            </a:r>
          </a:p>
          <a:p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	 - transport proteins: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 </a:t>
            </a:r>
            <a:r>
              <a:rPr lang="en-US" b="1" dirty="0" smtClean="0">
                <a:solidFill>
                  <a:srgbClr val="7030A0"/>
                </a:solidFill>
              </a:rPr>
              <a:t>- immunity: </a:t>
            </a:r>
            <a:r>
              <a:rPr lang="en-US" b="1" dirty="0" smtClean="0">
                <a:solidFill>
                  <a:srgbClr val="0070C0"/>
                </a:solidFill>
              </a:rPr>
              <a:t>antibodies protect against infection</a:t>
            </a:r>
          </a:p>
        </p:txBody>
      </p:sp>
    </p:spTree>
    <p:extLst>
      <p:ext uri="{BB962C8B-B14F-4D97-AF65-F5344CB8AC3E}">
        <p14:creationId xmlns:p14="http://schemas.microsoft.com/office/powerpoint/2010/main" val="181797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51205" name="Picture 5" descr="Anti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9147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ti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875"/>
            <a:ext cx="40386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D. Lipids (fats and oils)</a:t>
            </a:r>
          </a:p>
        </p:txBody>
      </p:sp>
    </p:spTree>
    <p:extLst>
      <p:ext uri="{BB962C8B-B14F-4D97-AF65-F5344CB8AC3E}">
        <p14:creationId xmlns:p14="http://schemas.microsoft.com/office/powerpoint/2010/main" val="256091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D. Lipids (fats and oils)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Structure: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 - monomer = ‘fatty acid’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12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	D. Lipids (fats and oils)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Structure: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monomer = ‘fatty acid’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 - mammal, bird, reptile fats – ‘saturated’ - solid at room temp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 - fish, plants – often ‘unsaturated’ – liquid (oil)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 - unsaturated can be ‘hydrogenated’ (peanut butter)</a:t>
            </a:r>
          </a:p>
        </p:txBody>
      </p:sp>
      <p:pic>
        <p:nvPicPr>
          <p:cNvPr id="4" name="Picture 5" descr="fatty%20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3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620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 (sugars and their derivatives, like starch)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monomer = “monosaccharide” (simple sugar)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H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2n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O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</a:p>
          <a:p>
            <a:pPr>
              <a:spcBef>
                <a:spcPct val="50000"/>
              </a:spcBef>
            </a:pPr>
            <a:endParaRPr lang="en-US" altLang="en-US" sz="1800" baseline="-25000" dirty="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  <a:cs typeface="Arial" panose="020B0604020202020204" pitchFamily="34" charset="0"/>
              </a:rPr>
              <a:t>G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lucose, galactose, fructose are ‘hexose’ sugars </a:t>
            </a:r>
            <a:r>
              <a:rPr lang="en-US" altLang="en-US" dirty="0" smtClean="0">
                <a:solidFill>
                  <a:srgbClr val="FF3300"/>
                </a:solidFill>
                <a:cs typeface="Arial" panose="020B0604020202020204" pitchFamily="34" charset="0"/>
              </a:rPr>
              <a:t>with 6 carbon atoms. 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3300"/>
                </a:solidFill>
                <a:cs typeface="Arial" panose="020B0604020202020204" pitchFamily="34" charset="0"/>
              </a:rPr>
              <a:t>Ribose and deoxyribose are ‘pentose’ sugars with 5 carbons atoms.</a:t>
            </a:r>
            <a:endParaRPr lang="en-US" altLang="en-US" sz="1800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9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transfats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associated with atherosclerosis</a:t>
            </a:r>
          </a:p>
        </p:txBody>
      </p:sp>
      <p:pic>
        <p:nvPicPr>
          <p:cNvPr id="56327" name="Picture 7" descr="[Cis and Trans Bond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61722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0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1150"/>
            <a:ext cx="8535987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en-US" sz="1200"/>
              <a:t>LE 5-11a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31850" y="4822825"/>
            <a:ext cx="567848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altLang="en-US" sz="2000" b="1"/>
              <a:t>Dehydration reaction in the synthesis of a fat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06438" y="4419600"/>
            <a:ext cx="10096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altLang="en-US" b="1"/>
              <a:t>Glycerol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643438" y="3035300"/>
            <a:ext cx="1871662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/>
            <a:r>
              <a:rPr lang="en-US" altLang="en-US" b="1"/>
              <a:t>Fatty acid</a:t>
            </a:r>
          </a:p>
          <a:p>
            <a:pPr algn="ctr" eaLnBrk="0" hangingPunct="0"/>
            <a:r>
              <a:rPr lang="en-US" altLang="en-US" b="1"/>
              <a:t>(palmitic acid)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D. Lipids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  1. Structure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 - </a:t>
            </a: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polymers: triglycerides</a:t>
            </a:r>
            <a:endParaRPr lang="en-US" altLang="en-US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2" name="Picture 4" descr="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7810"/>
            <a:ext cx="5781675" cy="48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D. Lipids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  1. Structure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 - </a:t>
            </a: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polymers: triglycerides</a:t>
            </a:r>
            <a:endParaRPr lang="en-US" altLang="en-US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8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8" name="Picture 6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524750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D. Lipids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  1. Structure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 - </a:t>
            </a: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polymers: phospholipids</a:t>
            </a:r>
            <a:endParaRPr lang="en-US" altLang="en-US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2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D. Lipids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  1. Structure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  2. Function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a. energy storage - long term - densely packed bonds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b. Cell membranes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c. insulation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	d. </a:t>
            </a:r>
            <a:r>
              <a:rPr lang="en-US" altLang="en-US" b="1" dirty="0" err="1">
                <a:solidFill>
                  <a:srgbClr val="0070C0"/>
                </a:solidFill>
                <a:cs typeface="Arial" panose="020B0604020202020204" pitchFamily="34" charset="0"/>
              </a:rPr>
              <a:t>homones</a:t>
            </a: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 and cholesterol derivatives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7988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D. Lipids (fats and oils)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E. Nucleic Acids  (DNA and RNA) - later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77724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II.  Formation of Biologically Important Molecules</a:t>
            </a:r>
          </a:p>
        </p:txBody>
      </p:sp>
      <p:pic>
        <p:nvPicPr>
          <p:cNvPr id="4" name="Picture 5" descr="prim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528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a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41462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1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153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F0"/>
                </a:solidFill>
              </a:rPr>
              <a:t>II. Formation </a:t>
            </a:r>
            <a:r>
              <a:rPr lang="en-US" altLang="en-US" sz="2400" b="1" dirty="0">
                <a:solidFill>
                  <a:srgbClr val="00B0F0"/>
                </a:solidFill>
              </a:rPr>
              <a:t>of Biologically Important 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A. Formation of Monomers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</a:t>
            </a:r>
            <a:r>
              <a:rPr lang="en-US" altLang="en-US" dirty="0" err="1"/>
              <a:t>Oparin</a:t>
            </a:r>
            <a:r>
              <a:rPr lang="en-US" altLang="en-US" dirty="0"/>
              <a:t>-Haldane Hypothesis (1924):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- in a reducing atmosphere, </a:t>
            </a:r>
            <a:r>
              <a:rPr lang="en-US" altLang="en-US" dirty="0" err="1"/>
              <a:t>biomonomers</a:t>
            </a:r>
            <a:r>
              <a:rPr lang="en-US" altLang="en-US" dirty="0"/>
              <a:t> would form spontaneously</a:t>
            </a:r>
          </a:p>
        </p:txBody>
      </p:sp>
      <p:pic>
        <p:nvPicPr>
          <p:cNvPr id="16387" name="Picture 5" descr="Op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276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90600" y="4495800"/>
            <a:ext cx="2743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Aleksandr Oparin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(1894-1980)</a:t>
            </a:r>
          </a:p>
        </p:txBody>
      </p:sp>
      <p:pic>
        <p:nvPicPr>
          <p:cNvPr id="16389" name="Picture 7" descr="JBS HALD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381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943600" y="5715000"/>
            <a:ext cx="2057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J.B.S. Haldane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(1892-1964)</a:t>
            </a:r>
          </a:p>
        </p:txBody>
      </p:sp>
    </p:spTree>
    <p:extLst>
      <p:ext uri="{BB962C8B-B14F-4D97-AF65-F5344CB8AC3E}">
        <p14:creationId xmlns:p14="http://schemas.microsoft.com/office/powerpoint/2010/main" val="18705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0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F0"/>
                </a:solidFill>
              </a:rPr>
              <a:t>II.  The </a:t>
            </a:r>
            <a:r>
              <a:rPr lang="en-US" altLang="en-US" sz="2400" b="1" dirty="0">
                <a:solidFill>
                  <a:srgbClr val="00B0F0"/>
                </a:solidFill>
              </a:rPr>
              <a:t>Formation of Biologically Important 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A. Formation of Monomers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</a:t>
            </a:r>
            <a:r>
              <a:rPr lang="en-US" altLang="en-US" dirty="0" err="1"/>
              <a:t>Oparin</a:t>
            </a:r>
            <a:r>
              <a:rPr lang="en-US" altLang="en-US" dirty="0"/>
              <a:t>-Haldane Hypothesis (1924):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- in a reducing atmosphere, </a:t>
            </a:r>
            <a:r>
              <a:rPr lang="en-US" altLang="en-US" dirty="0" err="1"/>
              <a:t>biomonomers</a:t>
            </a:r>
            <a:r>
              <a:rPr lang="en-US" altLang="en-US" dirty="0"/>
              <a:t> would form spontaneously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- Miller-Urey (1953)</a:t>
            </a:r>
          </a:p>
        </p:txBody>
      </p:sp>
      <p:pic>
        <p:nvPicPr>
          <p:cNvPr id="17411" name="Picture 8" descr="115265_962_1091536575830-milleru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810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4400" y="3124200"/>
            <a:ext cx="2971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all biologically important monomers have been produced by these experiments, even while changing gas composition and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222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24384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</a:t>
            </a:r>
            <a:r>
              <a:rPr lang="en-US" altLang="en-US" dirty="0"/>
              <a:t>Sydney Fox - 1970 - polymerized protein microspheres</a:t>
            </a:r>
          </a:p>
        </p:txBody>
      </p:sp>
      <p:pic>
        <p:nvPicPr>
          <p:cNvPr id="18435" name="Picture 6" descr="Proteinoid microspheres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48025"/>
            <a:ext cx="4629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05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F0"/>
                </a:solidFill>
              </a:rPr>
              <a:t>II.  The </a:t>
            </a:r>
            <a:r>
              <a:rPr lang="en-US" altLang="en-US" sz="2400" b="1" dirty="0">
                <a:solidFill>
                  <a:srgbClr val="00B0F0"/>
                </a:solidFill>
              </a:rPr>
              <a:t>Formation of Biologically Important 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A. Formation of Monomers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B. Formation of Polymers</a:t>
            </a:r>
          </a:p>
        </p:txBody>
      </p:sp>
    </p:spTree>
    <p:extLst>
      <p:ext uri="{BB962C8B-B14F-4D97-AF65-F5344CB8AC3E}">
        <p14:creationId xmlns:p14="http://schemas.microsoft.com/office/powerpoint/2010/main" val="1642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9" name="Picture 5" descr="D-mannose%20&amp;%20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4313238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24400" y="1066800"/>
            <a:ext cx="22098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rib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48360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676400"/>
            <a:ext cx="7620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</a:t>
            </a:r>
            <a:r>
              <a:rPr lang="en-US" altLang="en-US" dirty="0"/>
              <a:t>Sydney Fox - 1970 - polymerized protein microspheres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- Cairns-Smith (1960-70) - clays as templates for non-random polymerization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- 1969 - </a:t>
            </a:r>
            <a:r>
              <a:rPr lang="en-US" altLang="en-US" dirty="0" err="1" smtClean="0"/>
              <a:t>Murcheson</a:t>
            </a:r>
            <a:r>
              <a:rPr lang="en-US" altLang="en-US" dirty="0" smtClean="0"/>
              <a:t> meteorite - amino acids present; some not found on Earth.  To date, 74 meteoric AA's.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- </a:t>
            </a:r>
            <a:r>
              <a:rPr lang="en-US" altLang="en-US" dirty="0"/>
              <a:t>2004 - </a:t>
            </a:r>
            <a:r>
              <a:rPr lang="en-US" altLang="en-US" dirty="0" err="1"/>
              <a:t>Szostak</a:t>
            </a:r>
            <a:r>
              <a:rPr lang="en-US" altLang="en-US" dirty="0"/>
              <a:t> - clays could </a:t>
            </a:r>
            <a:r>
              <a:rPr lang="en-US" altLang="en-US" dirty="0" smtClean="0"/>
              <a:t>catalyze formation of RNA's</a:t>
            </a:r>
            <a:endParaRPr lang="en-US" altLang="en-US" dirty="0"/>
          </a:p>
        </p:txBody>
      </p:sp>
      <p:pic>
        <p:nvPicPr>
          <p:cNvPr id="19459" name="Picture 5" descr="murchis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2956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305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F0"/>
                </a:solidFill>
              </a:rPr>
              <a:t>II.  The </a:t>
            </a:r>
            <a:r>
              <a:rPr lang="en-US" altLang="en-US" sz="2400" b="1" dirty="0">
                <a:solidFill>
                  <a:srgbClr val="00B0F0"/>
                </a:solidFill>
              </a:rPr>
              <a:t>Formation of Biologically Important 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A. Formation of Monomers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B. Formation of Polymers</a:t>
            </a:r>
          </a:p>
        </p:txBody>
      </p:sp>
    </p:spTree>
    <p:extLst>
      <p:ext uri="{BB962C8B-B14F-4D97-AF65-F5344CB8AC3E}">
        <p14:creationId xmlns:p14="http://schemas.microsoft.com/office/powerpoint/2010/main" val="3433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6781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C. Acquiring the Characteristics of Life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Three Primary Attributes:</a:t>
            </a:r>
          </a:p>
          <a:p>
            <a:pPr eaLnBrk="1" hangingPunct="1"/>
            <a:r>
              <a:rPr lang="en-US" altLang="en-US" dirty="0"/>
              <a:t> - Barrier (phospholipid membrane)</a:t>
            </a:r>
          </a:p>
          <a:p>
            <a:pPr eaLnBrk="1" hangingPunct="1"/>
            <a:r>
              <a:rPr lang="en-US" altLang="en-US" dirty="0"/>
              <a:t> - Metabolism (reaction pathways)</a:t>
            </a:r>
          </a:p>
          <a:p>
            <a:pPr eaLnBrk="1" hangingPunct="1"/>
            <a:r>
              <a:rPr lang="en-US" altLang="en-US" dirty="0"/>
              <a:t> - Genetic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5035954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533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How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Cells Live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take stuff in</a:t>
            </a:r>
          </a:p>
        </p:txBody>
      </p:sp>
      <p:sp>
        <p:nvSpPr>
          <p:cNvPr id="6" name="Arc 5"/>
          <p:cNvSpPr/>
          <p:nvPr/>
        </p:nvSpPr>
        <p:spPr>
          <a:xfrm rot="16628972">
            <a:off x="2873376" y="750887"/>
            <a:ext cx="6902450" cy="5432425"/>
          </a:xfrm>
          <a:prstGeom prst="arc">
            <a:avLst>
              <a:gd name="adj1" fmla="val 108454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14600" y="4572000"/>
            <a:ext cx="182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309E-7 L 0.30834 -7.86309E-7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533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How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Cells Live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take stuff in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break it down and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harvest energy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(enzymes needed)</a:t>
            </a:r>
          </a:p>
        </p:txBody>
      </p:sp>
      <p:sp>
        <p:nvSpPr>
          <p:cNvPr id="6" name="Arc 5"/>
          <p:cNvSpPr/>
          <p:nvPr/>
        </p:nvSpPr>
        <p:spPr>
          <a:xfrm rot="16628972">
            <a:off x="2873376" y="750887"/>
            <a:ext cx="6902450" cy="5432425"/>
          </a:xfrm>
          <a:prstGeom prst="arc">
            <a:avLst>
              <a:gd name="adj1" fmla="val 108454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Down Arrow 10"/>
          <p:cNvSpPr/>
          <p:nvPr/>
        </p:nvSpPr>
        <p:spPr>
          <a:xfrm>
            <a:off x="5334000" y="4114800"/>
            <a:ext cx="15240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10800000" flipH="1">
            <a:off x="5334000" y="35814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4953000" y="3124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ADP +P</a:t>
            </a:r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647700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ATP</a:t>
            </a:r>
          </a:p>
        </p:txBody>
      </p:sp>
      <p:sp>
        <p:nvSpPr>
          <p:cNvPr id="17" name="Lightning Bolt 16"/>
          <p:cNvSpPr/>
          <p:nvPr/>
        </p:nvSpPr>
        <p:spPr>
          <a:xfrm rot="14467306">
            <a:off x="5810250" y="3905250"/>
            <a:ext cx="5334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80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600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7315200" y="2743200"/>
            <a:ext cx="152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2851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6099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How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Cells Live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take stuff in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break it down and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harvest energy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(enzymes needed)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	and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transform radiant </a:t>
            </a:r>
            <a:r>
              <a:rPr lang="en-US" sz="2400" dirty="0" smtClean="0">
                <a:latin typeface="+mn-lt"/>
              </a:rPr>
              <a:t>energy to </a:t>
            </a:r>
            <a:r>
              <a:rPr lang="en-US" sz="2400" dirty="0">
                <a:latin typeface="+mn-lt"/>
              </a:rPr>
              <a:t>chemical energy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6" name="Arc 5"/>
          <p:cNvSpPr/>
          <p:nvPr/>
        </p:nvSpPr>
        <p:spPr>
          <a:xfrm rot="16628972">
            <a:off x="2873376" y="750887"/>
            <a:ext cx="6902450" cy="5432425"/>
          </a:xfrm>
          <a:prstGeom prst="arc">
            <a:avLst>
              <a:gd name="adj1" fmla="val 108454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Down Arrow 10"/>
          <p:cNvSpPr/>
          <p:nvPr/>
        </p:nvSpPr>
        <p:spPr>
          <a:xfrm>
            <a:off x="5334000" y="4114800"/>
            <a:ext cx="15240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10800000" flipH="1">
            <a:off x="5334000" y="35814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4953000" y="3124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ADP +P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647700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ATP</a:t>
            </a:r>
          </a:p>
        </p:txBody>
      </p:sp>
      <p:sp>
        <p:nvSpPr>
          <p:cNvPr id="17" name="Lightning Bolt 16"/>
          <p:cNvSpPr/>
          <p:nvPr/>
        </p:nvSpPr>
        <p:spPr>
          <a:xfrm rot="14467306">
            <a:off x="5810250" y="3905250"/>
            <a:ext cx="5334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4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600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7315200" y="2743200"/>
            <a:ext cx="152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mitochondria</a:t>
            </a:r>
          </a:p>
        </p:txBody>
      </p:sp>
      <p:grpSp>
        <p:nvGrpSpPr>
          <p:cNvPr id="8206" name="Group 18"/>
          <p:cNvGrpSpPr>
            <a:grpSpLocks/>
          </p:cNvGrpSpPr>
          <p:nvPr/>
        </p:nvGrpSpPr>
        <p:grpSpPr bwMode="auto">
          <a:xfrm>
            <a:off x="3482975" y="533400"/>
            <a:ext cx="5661025" cy="2690813"/>
            <a:chOff x="3483160" y="2743200"/>
            <a:chExt cx="5660840" cy="2691271"/>
          </a:xfrm>
        </p:grpSpPr>
        <p:sp>
          <p:nvSpPr>
            <p:cNvPr id="20" name="Curved Down Arrow 19"/>
            <p:cNvSpPr/>
            <p:nvPr/>
          </p:nvSpPr>
          <p:spPr>
            <a:xfrm rot="10800000" flipH="1">
              <a:off x="5334125" y="3581543"/>
              <a:ext cx="1523950" cy="457278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08" name="TextBox 20"/>
            <p:cNvSpPr txBox="1">
              <a:spLocks noChangeArrowheads="1"/>
            </p:cNvSpPr>
            <p:nvPr/>
          </p:nvSpPr>
          <p:spPr bwMode="auto">
            <a:xfrm>
              <a:off x="4953000" y="31242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ADP +P</a:t>
              </a:r>
            </a:p>
          </p:txBody>
        </p:sp>
        <p:sp>
          <p:nvSpPr>
            <p:cNvPr id="8209" name="TextBox 21"/>
            <p:cNvSpPr txBox="1">
              <a:spLocks noChangeArrowheads="1"/>
            </p:cNvSpPr>
            <p:nvPr/>
          </p:nvSpPr>
          <p:spPr bwMode="auto">
            <a:xfrm>
              <a:off x="6477000" y="3124200"/>
              <a:ext cx="99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ATP</a:t>
              </a:r>
            </a:p>
          </p:txBody>
        </p:sp>
        <p:sp>
          <p:nvSpPr>
            <p:cNvPr id="23" name="Lightning Bolt 22"/>
            <p:cNvSpPr/>
            <p:nvPr/>
          </p:nvSpPr>
          <p:spPr>
            <a:xfrm rot="18460346">
              <a:off x="3607542" y="3018937"/>
              <a:ext cx="2291153" cy="2539917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11" name="Picture 2" descr="http://micro.magnet.fsu.edu/cells/chloroplasts/images/chloroplastsfigure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971800"/>
              <a:ext cx="1952625" cy="182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Box 24"/>
            <p:cNvSpPr txBox="1">
              <a:spLocks noChangeArrowheads="1"/>
            </p:cNvSpPr>
            <p:nvPr/>
          </p:nvSpPr>
          <p:spPr bwMode="auto">
            <a:xfrm>
              <a:off x="7391400" y="2743200"/>
              <a:ext cx="1752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chloroplast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16628972">
            <a:off x="2873376" y="750887"/>
            <a:ext cx="6902450" cy="5432425"/>
          </a:xfrm>
          <a:prstGeom prst="arc">
            <a:avLst>
              <a:gd name="adj1" fmla="val 108454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Down Arrow 10"/>
          <p:cNvSpPr/>
          <p:nvPr/>
        </p:nvSpPr>
        <p:spPr>
          <a:xfrm rot="10800000">
            <a:off x="5334000" y="21336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flipH="1">
            <a:off x="5334000" y="2667000"/>
            <a:ext cx="1524000" cy="457200"/>
          </a:xfrm>
          <a:prstGeom prst="curved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4953000" y="3124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ADP +P</a:t>
            </a:r>
          </a:p>
        </p:txBody>
      </p: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647700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ATP</a:t>
            </a:r>
          </a:p>
        </p:txBody>
      </p:sp>
      <p:sp>
        <p:nvSpPr>
          <p:cNvPr id="17" name="Lightning Bolt 16"/>
          <p:cNvSpPr/>
          <p:nvPr/>
        </p:nvSpPr>
        <p:spPr>
          <a:xfrm rot="14467306">
            <a:off x="5886450" y="2381250"/>
            <a:ext cx="5334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1828800"/>
            <a:ext cx="2286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30" name="Picture 2" descr="http://library.thinkquest.org/04apr/00217/images/content/rib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38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22"/>
          <p:cNvSpPr txBox="1">
            <a:spLocks noChangeArrowheads="1"/>
          </p:cNvSpPr>
          <p:nvPr/>
        </p:nvSpPr>
        <p:spPr bwMode="auto">
          <a:xfrm>
            <a:off x="7391400" y="3352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ribosome</a:t>
            </a:r>
          </a:p>
        </p:txBody>
      </p:sp>
      <p:pic>
        <p:nvPicPr>
          <p:cNvPr id="9232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1714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 rot="16200000">
            <a:off x="7696200" y="48006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300913" y="4121150"/>
            <a:ext cx="1352550" cy="150813"/>
          </a:xfrm>
          <a:custGeom>
            <a:avLst/>
            <a:gdLst>
              <a:gd name="connsiteX0" fmla="*/ 0 w 1352568"/>
              <a:gd name="connsiteY0" fmla="*/ 150125 h 150125"/>
              <a:gd name="connsiteX1" fmla="*/ 27296 w 1352568"/>
              <a:gd name="connsiteY1" fmla="*/ 109182 h 150125"/>
              <a:gd name="connsiteX2" fmla="*/ 136478 w 1352568"/>
              <a:gd name="connsiteY2" fmla="*/ 68239 h 150125"/>
              <a:gd name="connsiteX3" fmla="*/ 668741 w 1352568"/>
              <a:gd name="connsiteY3" fmla="*/ 81886 h 150125"/>
              <a:gd name="connsiteX4" fmla="*/ 723332 w 1352568"/>
              <a:gd name="connsiteY4" fmla="*/ 95534 h 150125"/>
              <a:gd name="connsiteX5" fmla="*/ 968991 w 1352568"/>
              <a:gd name="connsiteY5" fmla="*/ 81886 h 150125"/>
              <a:gd name="connsiteX6" fmla="*/ 1009935 w 1352568"/>
              <a:gd name="connsiteY6" fmla="*/ 68239 h 150125"/>
              <a:gd name="connsiteX7" fmla="*/ 1091821 w 1352568"/>
              <a:gd name="connsiteY7" fmla="*/ 13648 h 150125"/>
              <a:gd name="connsiteX8" fmla="*/ 1214651 w 1352568"/>
              <a:gd name="connsiteY8" fmla="*/ 0 h 150125"/>
              <a:gd name="connsiteX9" fmla="*/ 1255594 w 1352568"/>
              <a:gd name="connsiteY9" fmla="*/ 13648 h 150125"/>
              <a:gd name="connsiteX10" fmla="*/ 1337481 w 1352568"/>
              <a:gd name="connsiteY10" fmla="*/ 27295 h 150125"/>
              <a:gd name="connsiteX11" fmla="*/ 1351129 w 1352568"/>
              <a:gd name="connsiteY11" fmla="*/ 81886 h 1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2568" h="150125">
                <a:moveTo>
                  <a:pt x="0" y="150125"/>
                </a:moveTo>
                <a:cubicBezTo>
                  <a:pt x="9099" y="136477"/>
                  <a:pt x="15698" y="120780"/>
                  <a:pt x="27296" y="109182"/>
                </a:cubicBezTo>
                <a:cubicBezTo>
                  <a:pt x="62440" y="74038"/>
                  <a:pt x="87652" y="78004"/>
                  <a:pt x="136478" y="68239"/>
                </a:cubicBezTo>
                <a:cubicBezTo>
                  <a:pt x="313899" y="72788"/>
                  <a:pt x="491453" y="73640"/>
                  <a:pt x="668741" y="81886"/>
                </a:cubicBezTo>
                <a:cubicBezTo>
                  <a:pt x="687478" y="82757"/>
                  <a:pt x="704575" y="95534"/>
                  <a:pt x="723332" y="95534"/>
                </a:cubicBezTo>
                <a:cubicBezTo>
                  <a:pt x="805345" y="95534"/>
                  <a:pt x="887105" y="86435"/>
                  <a:pt x="968991" y="81886"/>
                </a:cubicBezTo>
                <a:cubicBezTo>
                  <a:pt x="982639" y="77337"/>
                  <a:pt x="997359" y="75225"/>
                  <a:pt x="1009935" y="68239"/>
                </a:cubicBezTo>
                <a:cubicBezTo>
                  <a:pt x="1038612" y="52308"/>
                  <a:pt x="1059217" y="17271"/>
                  <a:pt x="1091821" y="13648"/>
                </a:cubicBezTo>
                <a:lnTo>
                  <a:pt x="1214651" y="0"/>
                </a:lnTo>
                <a:cubicBezTo>
                  <a:pt x="1228299" y="4549"/>
                  <a:pt x="1241551" y="10527"/>
                  <a:pt x="1255594" y="13648"/>
                </a:cubicBezTo>
                <a:cubicBezTo>
                  <a:pt x="1282607" y="19651"/>
                  <a:pt x="1313455" y="13566"/>
                  <a:pt x="1337481" y="27295"/>
                </a:cubicBezTo>
                <a:cubicBezTo>
                  <a:pt x="1352568" y="35916"/>
                  <a:pt x="1351129" y="65438"/>
                  <a:pt x="1351129" y="81886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8039100" y="35433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1" y="228600"/>
            <a:ext cx="4381068" cy="48936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How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Cells Live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take stuff in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break it down and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harvest energy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(enzymes needed)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use energy to make stuff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   (like enzymes and other </a:t>
            </a:r>
            <a:r>
              <a:rPr lang="en-US" sz="2400" dirty="0" smtClean="0">
                <a:latin typeface="+mn-lt"/>
              </a:rPr>
              <a:t>proteins, and </a:t>
            </a:r>
            <a:r>
              <a:rPr lang="en-US" sz="2400" dirty="0">
                <a:latin typeface="+mn-lt"/>
              </a:rPr>
              <a:t>lipids, polysaccharides, and </a:t>
            </a:r>
            <a:r>
              <a:rPr lang="en-US" sz="2400" dirty="0" smtClean="0">
                <a:latin typeface="+mn-lt"/>
              </a:rPr>
              <a:t>nucleic </a:t>
            </a:r>
            <a:r>
              <a:rPr lang="en-US" sz="2400" dirty="0">
                <a:latin typeface="+mn-lt"/>
              </a:rPr>
              <a:t>acids)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 - DNA determines sequence of amino acids in enzymes and other proteins</a:t>
            </a:r>
          </a:p>
        </p:txBody>
      </p:sp>
    </p:spTree>
    <p:extLst>
      <p:ext uri="{BB962C8B-B14F-4D97-AF65-F5344CB8AC3E}">
        <p14:creationId xmlns:p14="http://schemas.microsoft.com/office/powerpoint/2010/main" val="2520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16628972">
            <a:off x="2873376" y="750887"/>
            <a:ext cx="6902450" cy="5432425"/>
          </a:xfrm>
          <a:prstGeom prst="arc">
            <a:avLst>
              <a:gd name="adj1" fmla="val 108454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Down Arrow 10"/>
          <p:cNvSpPr/>
          <p:nvPr/>
        </p:nvSpPr>
        <p:spPr>
          <a:xfrm rot="10800000">
            <a:off x="5334000" y="21336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flipH="1">
            <a:off x="5334000" y="2667000"/>
            <a:ext cx="1524000" cy="457200"/>
          </a:xfrm>
          <a:prstGeom prst="curved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5" name="TextBox 14"/>
          <p:cNvSpPr txBox="1">
            <a:spLocks noChangeArrowheads="1"/>
          </p:cNvSpPr>
          <p:nvPr/>
        </p:nvSpPr>
        <p:spPr bwMode="auto">
          <a:xfrm>
            <a:off x="4953000" y="3124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ADP +P</a:t>
            </a:r>
          </a:p>
        </p:txBody>
      </p:sp>
      <p:sp>
        <p:nvSpPr>
          <p:cNvPr id="10246" name="TextBox 15"/>
          <p:cNvSpPr txBox="1">
            <a:spLocks noChangeArrowheads="1"/>
          </p:cNvSpPr>
          <p:nvPr/>
        </p:nvSpPr>
        <p:spPr bwMode="auto">
          <a:xfrm>
            <a:off x="647700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ATP</a:t>
            </a:r>
          </a:p>
        </p:txBody>
      </p:sp>
      <p:sp>
        <p:nvSpPr>
          <p:cNvPr id="17" name="Lightning Bolt 16"/>
          <p:cNvSpPr/>
          <p:nvPr/>
        </p:nvSpPr>
        <p:spPr>
          <a:xfrm rot="14467306">
            <a:off x="5886450" y="2381250"/>
            <a:ext cx="5334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1752600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1828800"/>
            <a:ext cx="2286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3" name="Picture 2" descr="http://library.thinkquest.org/04apr/00217/images/content/rib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38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Box 22"/>
          <p:cNvSpPr txBox="1">
            <a:spLocks noChangeArrowheads="1"/>
          </p:cNvSpPr>
          <p:nvPr/>
        </p:nvSpPr>
        <p:spPr bwMode="auto">
          <a:xfrm>
            <a:off x="7391400" y="3352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ribosome</a:t>
            </a:r>
          </a:p>
        </p:txBody>
      </p:sp>
      <p:pic>
        <p:nvPicPr>
          <p:cNvPr id="10255" name="Picture 2" descr="http://media.web.britannica.com/eb-media/89/78589-004-732EED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754563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membraneSte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28" y="1752600"/>
            <a:ext cx="143697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pPr marL="514350" indent="-514350">
              <a:buAutoNum type="romanUcPeriod" startAt="2"/>
            </a:pPr>
            <a:r>
              <a:rPr lang="en-US" sz="2400" b="1" dirty="0" smtClean="0">
                <a:solidFill>
                  <a:srgbClr val="00B0F0"/>
                </a:solidFill>
              </a:rPr>
              <a:t>Formation of Biologically Important Molecules</a:t>
            </a:r>
          </a:p>
          <a:p>
            <a:pPr marL="514350" indent="-514350">
              <a:buAutoNum type="romanUcPeriod" startAt="2"/>
            </a:pPr>
            <a:r>
              <a:rPr lang="en-US" sz="2400" b="1" dirty="0" smtClean="0">
                <a:solidFill>
                  <a:srgbClr val="00B0F0"/>
                </a:solidFill>
              </a:rPr>
              <a:t>Membranes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A. Evolution of a Membrane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2299979"/>
            <a:ext cx="6830728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phospholipids form spontaneously in Miller-Urey experiments </a:t>
            </a:r>
          </a:p>
          <a:p>
            <a:pPr marL="457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 turbid environment, wave action will cause these films to ball-up as single-layer micelles and as phospholipid bilayers.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these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bilayers form the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basis of a semi-permeable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membrane found in all living cells. So, the formation of a membrane is the easiest and most well-understood piece of the puzzle.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facweb.furman.edu/~wworthen/bio111/2micel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50037"/>
            <a:ext cx="241935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phospholipid bilayer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267" name="Picture 2" descr="http://fig.cox.miami.edu/~cmallery/255/255chem/mcb2.20.mic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208213"/>
            <a:ext cx="49244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academic.brooklyn.cuny.edu/biology/bio4fv/page/pho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857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http://www.cbu.edu/~seisen/Membranes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74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phospholipid bilayer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proteins and carbohydrates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620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 (sugars and their derivatives, like starch)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monomer = “monosaccharide” (simple sugar)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H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2n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O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</a:p>
          <a:p>
            <a:pPr>
              <a:spcBef>
                <a:spcPct val="50000"/>
              </a:spcBef>
            </a:pPr>
            <a:endParaRPr lang="en-US" altLang="en-US" sz="1800" baseline="-25000" dirty="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polymers = “polysaccharides” 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monomers are linked together into polymers using dehydration synthesis - a removal of a water molecule (dehydration) and the synthesis of a bond. This requires energy and is catalyzed by enzymes in living systems.</a:t>
            </a:r>
            <a:endParaRPr lang="en-US" altLang="en-US" sz="1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fig.cox.miami.edu/~cmallery/255/255chem/mcb2.20.mic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3208338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257800" y="2743200"/>
            <a:ext cx="3581400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latin typeface="Calibri" panose="020F0502020204030204" pitchFamily="34" charset="0"/>
              </a:rPr>
              <a:t>Aqueous Solution (inside cell)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dissolved ions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dissolved polar molecules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suspended non-polar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(lipid soluble)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33400" y="2743200"/>
            <a:ext cx="3581400" cy="424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latin typeface="Calibri" panose="020F0502020204030204" pitchFamily="34" charset="0"/>
              </a:rPr>
              <a:t>Aqueous Solution (outside cell)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dissolved ions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dissolved polar molecules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suspended non-polar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(lipid soluble)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7" name="U-Turn Arrow 6"/>
          <p:cNvSpPr/>
          <p:nvPr/>
        </p:nvSpPr>
        <p:spPr>
          <a:xfrm rot="5400000">
            <a:off x="2895600" y="2590800"/>
            <a:ext cx="381000" cy="2057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24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5400000">
            <a:off x="3467100" y="3924300"/>
            <a:ext cx="381000" cy="1066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8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rot="5400000" flipV="1">
            <a:off x="5562600" y="3962400"/>
            <a:ext cx="381000" cy="9906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rot="5400000" flipV="1">
            <a:off x="5562600" y="3124200"/>
            <a:ext cx="381000" cy="9906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5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9400" y="5029200"/>
            <a:ext cx="32004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971800" y="5334000"/>
            <a:ext cx="32004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861060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5359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Net diffusion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Net diffusion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0104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equilibrium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610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Net diffusion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Net diffusion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010400" y="55626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chemeClr val="bg1"/>
                </a:solidFill>
                <a:latin typeface="Calibri" panose="020F0502020204030204" pitchFamily="34" charset="0"/>
              </a:rPr>
              <a:t>equilibrium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228600" y="2971800"/>
            <a:ext cx="8535988" cy="3886200"/>
            <a:chOff x="303213" y="1376363"/>
            <a:chExt cx="8535987" cy="4103687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3" y="1376363"/>
              <a:ext cx="8535987" cy="410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963613" y="3873500"/>
              <a:ext cx="1625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Net diffusion</a:t>
              </a:r>
            </a:p>
          </p:txBody>
        </p:sp>
        <p:sp>
          <p:nvSpPr>
            <p:cNvPr id="15369" name="Text Box 5"/>
            <p:cNvSpPr txBox="1">
              <a:spLocks noChangeArrowheads="1"/>
            </p:cNvSpPr>
            <p:nvPr/>
          </p:nvSpPr>
          <p:spPr bwMode="auto">
            <a:xfrm>
              <a:off x="3916363" y="3871913"/>
              <a:ext cx="1203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Net diffusion</a:t>
              </a:r>
            </a:p>
          </p:txBody>
        </p:sp>
        <p:sp>
          <p:nvSpPr>
            <p:cNvPr id="15370" name="Text Box 6"/>
            <p:cNvSpPr txBox="1">
              <a:spLocks noChangeArrowheads="1"/>
            </p:cNvSpPr>
            <p:nvPr/>
          </p:nvSpPr>
          <p:spPr bwMode="auto">
            <a:xfrm>
              <a:off x="7067550" y="3873500"/>
              <a:ext cx="11334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Equilibrium</a:t>
              </a:r>
            </a:p>
          </p:txBody>
        </p:sp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1185863" y="4403725"/>
              <a:ext cx="1625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Net diffusion</a:t>
              </a:r>
            </a:p>
          </p:txBody>
        </p:sp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4138613" y="4402138"/>
              <a:ext cx="1203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Net diffusion</a:t>
              </a:r>
            </a:p>
          </p:txBody>
        </p:sp>
        <p:sp>
          <p:nvSpPr>
            <p:cNvPr id="15373" name="Text Box 10"/>
            <p:cNvSpPr txBox="1">
              <a:spLocks noChangeArrowheads="1"/>
            </p:cNvSpPr>
            <p:nvPr/>
          </p:nvSpPr>
          <p:spPr bwMode="auto">
            <a:xfrm>
              <a:off x="7070725" y="4397375"/>
              <a:ext cx="11334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chemeClr val="bg1"/>
                  </a:solidFill>
                  <a:latin typeface="Calibri" panose="020F0502020204030204" pitchFamily="34" charset="0"/>
                </a:rPr>
                <a:t>Equilibrium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228600"/>
            <a:ext cx="86106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		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- DIFFUSION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482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		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- DIFFUSION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	 -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OSMOSIS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5359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		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-  FACILITATED DIFFUSION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443071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		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-  ACTIVE TRANSPORT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303213" y="282575"/>
            <a:ext cx="8539162" cy="6316663"/>
            <a:chOff x="303213" y="282575"/>
            <a:chExt cx="8539162" cy="6316663"/>
          </a:xfrm>
        </p:grpSpPr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3" y="282575"/>
              <a:ext cx="8535987" cy="629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511175" y="2470150"/>
              <a:ext cx="2282825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1300" b="1">
                  <a:latin typeface="Calibri" panose="020F0502020204030204" pitchFamily="34" charset="0"/>
                </a:rPr>
                <a:t>      Cytoplasmic Na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r>
                <a:rPr lang="en-US" altLang="en-US" sz="1300" b="1">
                  <a:latin typeface="Calibri" panose="020F0502020204030204" pitchFamily="34" charset="0"/>
                </a:rPr>
                <a:t> bonds to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the sodium-potassium pump</a:t>
              </a:r>
            </a:p>
          </p:txBody>
        </p:sp>
        <p:sp>
          <p:nvSpPr>
            <p:cNvPr id="19461" name="Text Box 18"/>
            <p:cNvSpPr txBox="1">
              <a:spLocks noChangeArrowheads="1"/>
            </p:cNvSpPr>
            <p:nvPr/>
          </p:nvSpPr>
          <p:spPr bwMode="auto">
            <a:xfrm>
              <a:off x="3514725" y="2465388"/>
              <a:ext cx="2282825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1300" b="1">
                  <a:latin typeface="Calibri" panose="020F0502020204030204" pitchFamily="34" charset="0"/>
                </a:rPr>
                <a:t>      Na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r>
                <a:rPr lang="en-US" altLang="en-US" sz="1300" b="1">
                  <a:latin typeface="Calibri" panose="020F0502020204030204" pitchFamily="34" charset="0"/>
                </a:rPr>
                <a:t> binding stimulates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phosphorylation by ATP.</a:t>
              </a:r>
            </a:p>
          </p:txBody>
        </p:sp>
        <p:sp>
          <p:nvSpPr>
            <p:cNvPr id="19462" name="Text Box 23"/>
            <p:cNvSpPr txBox="1">
              <a:spLocks noChangeArrowheads="1"/>
            </p:cNvSpPr>
            <p:nvPr/>
          </p:nvSpPr>
          <p:spPr bwMode="auto">
            <a:xfrm>
              <a:off x="6546850" y="2462213"/>
              <a:ext cx="2295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b="1">
                  <a:latin typeface="Calibri" panose="020F0502020204030204" pitchFamily="34" charset="0"/>
                </a:rPr>
                <a:t>      Phosphorylation causes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the protein to change its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conformation, expelling Na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endParaRPr lang="en-US" altLang="en-US" sz="1300" b="1">
                <a:latin typeface="Calibri" panose="020F0502020204030204" pitchFamily="34" charset="0"/>
              </a:endParaRP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to the outside.</a:t>
              </a:r>
            </a:p>
          </p:txBody>
        </p:sp>
        <p:sp>
          <p:nvSpPr>
            <p:cNvPr id="19463" name="Text Box 25"/>
            <p:cNvSpPr txBox="1">
              <a:spLocks noChangeArrowheads="1"/>
            </p:cNvSpPr>
            <p:nvPr/>
          </p:nvSpPr>
          <p:spPr bwMode="auto">
            <a:xfrm>
              <a:off x="484188" y="5580063"/>
              <a:ext cx="2295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b="1">
                  <a:latin typeface="Calibri" panose="020F0502020204030204" pitchFamily="34" charset="0"/>
                </a:rPr>
                <a:t>      Extracellular K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r>
                <a:rPr lang="en-US" altLang="en-US" sz="1300" b="1">
                  <a:latin typeface="Calibri" panose="020F0502020204030204" pitchFamily="34" charset="0"/>
                </a:rPr>
                <a:t> binds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to the protein, triggering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release of the phosphate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group.</a:t>
              </a:r>
            </a:p>
          </p:txBody>
        </p:sp>
        <p:sp>
          <p:nvSpPr>
            <p:cNvPr id="19464" name="Text Box 28"/>
            <p:cNvSpPr txBox="1">
              <a:spLocks noChangeArrowheads="1"/>
            </p:cNvSpPr>
            <p:nvPr/>
          </p:nvSpPr>
          <p:spPr bwMode="auto">
            <a:xfrm>
              <a:off x="3522663" y="5576888"/>
              <a:ext cx="2295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b="1">
                  <a:latin typeface="Calibri" panose="020F0502020204030204" pitchFamily="34" charset="0"/>
                </a:rPr>
                <a:t>      Loss of the phosphate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restores the protein’s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original conformation.</a:t>
              </a:r>
            </a:p>
          </p:txBody>
        </p:sp>
        <p:sp>
          <p:nvSpPr>
            <p:cNvPr id="19465" name="Text Box 29"/>
            <p:cNvSpPr txBox="1">
              <a:spLocks noChangeArrowheads="1"/>
            </p:cNvSpPr>
            <p:nvPr/>
          </p:nvSpPr>
          <p:spPr bwMode="auto">
            <a:xfrm>
              <a:off x="6529388" y="5575300"/>
              <a:ext cx="2295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b="1">
                  <a:latin typeface="Calibri" panose="020F0502020204030204" pitchFamily="34" charset="0"/>
                </a:rPr>
                <a:t>      K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r>
                <a:rPr lang="en-US" altLang="en-US" sz="1300" b="1">
                  <a:latin typeface="Calibri" panose="020F0502020204030204" pitchFamily="34" charset="0"/>
                </a:rPr>
                <a:t> is released and Na</a:t>
              </a:r>
              <a:r>
                <a:rPr lang="en-US" altLang="en-US" sz="1300" b="1" baseline="30000">
                  <a:latin typeface="Calibri" panose="020F0502020204030204" pitchFamily="34" charset="0"/>
                </a:rPr>
                <a:t>+</a:t>
              </a:r>
              <a:endParaRPr lang="en-US" altLang="en-US" sz="1300" b="1">
                <a:latin typeface="Calibri" panose="020F0502020204030204" pitchFamily="34" charset="0"/>
              </a:endParaRP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sites are receptive again;</a:t>
              </a:r>
            </a:p>
            <a:p>
              <a:r>
                <a:rPr lang="en-US" altLang="en-US" sz="1300" b="1">
                  <a:latin typeface="Calibri" panose="020F0502020204030204" pitchFamily="34" charset="0"/>
                </a:rPr>
                <a:t>the cycle repeats.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02789">
            <a:off x="6657975" y="3259138"/>
            <a:ext cx="345281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fig.cox.miami.edu/~cmallery/255/255chem/mcb2.20.mic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20833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3733800"/>
            <a:ext cx="1905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Stored Data 4"/>
          <p:cNvSpPr/>
          <p:nvPr/>
        </p:nvSpPr>
        <p:spPr>
          <a:xfrm rot="10800000">
            <a:off x="4114800" y="4800600"/>
            <a:ext cx="1676400" cy="4572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Stored Data 6"/>
          <p:cNvSpPr/>
          <p:nvPr/>
        </p:nvSpPr>
        <p:spPr>
          <a:xfrm>
            <a:off x="4419600" y="4800600"/>
            <a:ext cx="1676400" cy="457200"/>
          </a:xfrm>
          <a:prstGeom prst="flowChartOnlineStorag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4800600"/>
            <a:ext cx="685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4800600"/>
            <a:ext cx="685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6106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signal transduction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4912E-6 L 0.15 -4.9491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0.15833 -4.9491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http://www.glogster.com/media/4/19/39/11/19391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60725"/>
            <a:ext cx="39052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106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n-lt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+mn-lt"/>
              </a:rPr>
              <a:t>. Membranes 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Evolution of a Membrane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B. Structure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C. Functions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semi-permeable barrier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absorption and expulsion of materials (transport)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signal transduction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cell-cell binding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cell recognition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- cytoskeleton attachment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	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cweb.furman.edu/~wworthen/bio111/2dehy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114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facweb.furman.edu/~wworthen/bio111/2dehy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038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0" y="2286000"/>
            <a:ext cx="5029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43400" y="2286000"/>
            <a:ext cx="762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848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 (sugars and their derivatives, like starch)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monomer = “monosaccharide” (simple sugar)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H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2n</a:t>
            </a:r>
            <a:r>
              <a:rPr lang="en-US" altLang="en-US" sz="1800" dirty="0" smtClean="0">
                <a:solidFill>
                  <a:srgbClr val="FF3300"/>
                </a:solidFill>
                <a:cs typeface="Arial" panose="020B0604020202020204" pitchFamily="34" charset="0"/>
              </a:rPr>
              <a:t>O</a:t>
            </a:r>
            <a:r>
              <a:rPr lang="en-US" altLang="en-US" sz="1800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</a:p>
          <a:p>
            <a:pPr>
              <a:spcBef>
                <a:spcPct val="50000"/>
              </a:spcBef>
            </a:pPr>
            <a:endParaRPr lang="en-US" altLang="en-US" sz="1800" baseline="-25000" dirty="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polymers = “polysaccharides” 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monomers are linked together into polymers using dehydration synthesis - a removal of a water molecule (dehydration) and the synthesis of a bond. This requires energy and is catalyzed by enzymes in living systems.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Examples of disaccharides: </a:t>
            </a:r>
            <a:r>
              <a:rPr lang="en-US" altLang="en-US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sucrose, lactose 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Examples of polysaccharides: </a:t>
            </a:r>
            <a:r>
              <a:rPr lang="en-US" altLang="en-US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starch, glycogen, chitin, and cellulose</a:t>
            </a:r>
            <a:endParaRPr lang="en-US" altLang="en-US" sz="1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4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 (sugars and their derivatives, like starch)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2. Functions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		 - energy storage (true for carbo’s, fats, proteins, etc.)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 - structural: chitin and cellulose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1" y="3886200"/>
            <a:ext cx="3550778" cy="221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1"/>
            <a:ext cx="3342223" cy="22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smtClean="0">
                <a:solidFill>
                  <a:srgbClr val="00B0F0"/>
                </a:solidFill>
              </a:rPr>
              <a:t>Biologically Important Molecules</a:t>
            </a:r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A. 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B. Carbohydrates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C. Proteins (enzymes, transport proteins, structural proteins)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1.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monomer = “amino acid”</a:t>
            </a:r>
          </a:p>
        </p:txBody>
      </p:sp>
      <p:pic>
        <p:nvPicPr>
          <p:cNvPr id="3" name="Picture 5" descr="amino_acid_structur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8958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0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86000" y="-9512300"/>
            <a:ext cx="4572000" cy="25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0529"/>
            <a:ext cx="6321552" cy="655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in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893</Words>
  <Application>Microsoft Office PowerPoint</Application>
  <PresentationFormat>On-screen Show (4:3)</PresentationFormat>
  <Paragraphs>594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5-11a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Furman User</dc:creator>
  <cp:lastModifiedBy>Wade Worthen</cp:lastModifiedBy>
  <cp:revision>32</cp:revision>
  <dcterms:created xsi:type="dcterms:W3CDTF">2011-01-16T23:14:21Z</dcterms:created>
  <dcterms:modified xsi:type="dcterms:W3CDTF">2016-05-23T12:25:22Z</dcterms:modified>
</cp:coreProperties>
</file>