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4" r:id="rId3"/>
    <p:sldId id="332" r:id="rId4"/>
    <p:sldId id="269" r:id="rId5"/>
    <p:sldId id="270" r:id="rId6"/>
    <p:sldId id="271" r:id="rId7"/>
    <p:sldId id="272" r:id="rId8"/>
    <p:sldId id="308" r:id="rId9"/>
    <p:sldId id="310" r:id="rId10"/>
    <p:sldId id="311" r:id="rId11"/>
    <p:sldId id="313" r:id="rId12"/>
    <p:sldId id="312" r:id="rId13"/>
    <p:sldId id="278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5" r:id="rId26"/>
    <p:sldId id="296" r:id="rId27"/>
    <p:sldId id="298" r:id="rId28"/>
    <p:sldId id="314" r:id="rId29"/>
    <p:sldId id="315" r:id="rId30"/>
    <p:sldId id="316" r:id="rId31"/>
    <p:sldId id="317" r:id="rId32"/>
    <p:sldId id="319" r:id="rId33"/>
    <p:sldId id="320" r:id="rId34"/>
    <p:sldId id="321" r:id="rId35"/>
    <p:sldId id="302" r:id="rId36"/>
    <p:sldId id="322" r:id="rId37"/>
    <p:sldId id="329" r:id="rId38"/>
    <p:sldId id="330" r:id="rId39"/>
    <p:sldId id="305" r:id="rId40"/>
    <p:sldId id="323" r:id="rId41"/>
    <p:sldId id="306" r:id="rId42"/>
    <p:sldId id="324" r:id="rId43"/>
    <p:sldId id="325" r:id="rId44"/>
    <p:sldId id="326" r:id="rId45"/>
    <p:sldId id="327" r:id="rId46"/>
    <p:sldId id="328" r:id="rId47"/>
    <p:sldId id="331" r:id="rId48"/>
    <p:sldId id="381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65" r:id="rId87"/>
    <p:sldId id="366" r:id="rId88"/>
    <p:sldId id="367" r:id="rId89"/>
    <p:sldId id="368" r:id="rId90"/>
    <p:sldId id="369" r:id="rId91"/>
    <p:sldId id="370" r:id="rId92"/>
    <p:sldId id="371" r:id="rId93"/>
    <p:sldId id="372" r:id="rId94"/>
    <p:sldId id="373" r:id="rId95"/>
    <p:sldId id="374" r:id="rId96"/>
    <p:sldId id="375" r:id="rId97"/>
    <p:sldId id="376" r:id="rId98"/>
    <p:sldId id="377" r:id="rId99"/>
    <p:sldId id="378" r:id="rId100"/>
    <p:sldId id="379" r:id="rId101"/>
    <p:sldId id="380" r:id="rId10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98" autoAdjust="0"/>
    <p:restoredTop sz="86391" autoAdjust="0"/>
  </p:normalViewPr>
  <p:slideViewPr>
    <p:cSldViewPr>
      <p:cViewPr varScale="1">
        <p:scale>
          <a:sx n="72" d="100"/>
          <a:sy n="72" d="100"/>
        </p:scale>
        <p:origin x="110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D7D9-55C5-4ABB-A710-E1A4CE9EBE26}" type="datetimeFigureOut">
              <a:rPr lang="en-US"/>
              <a:pPr>
                <a:defRPr/>
              </a:pPr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E3C62-F98C-4DFC-B07E-4CD23C707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13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63CE-26B0-4807-8D81-D03ED78BD918}" type="datetimeFigureOut">
              <a:rPr lang="en-US"/>
              <a:pPr>
                <a:defRPr/>
              </a:pPr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EC413-AA36-4231-80C9-40C0E5285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60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5780-6D86-46DB-BD4F-AF8038838946}" type="datetimeFigureOut">
              <a:rPr lang="en-US"/>
              <a:pPr>
                <a:defRPr/>
              </a:pPr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0A65A-E253-4D15-9265-43F5FB9F0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05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F931-CFD7-4542-8793-1C44F2BEF7FB}" type="datetimeFigureOut">
              <a:rPr lang="en-US"/>
              <a:pPr>
                <a:defRPr/>
              </a:pPr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7052A-9E77-4407-8E27-581B3DDC2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0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87F68-B993-4CA4-8F91-4CD061B90DD2}" type="datetimeFigureOut">
              <a:rPr lang="en-US"/>
              <a:pPr>
                <a:defRPr/>
              </a:pPr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5F0F4-F4B4-4FAD-B0A7-3B2B3041C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78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1510-4940-4131-BCE2-1BDE5965F6D3}" type="datetimeFigureOut">
              <a:rPr lang="en-US"/>
              <a:pPr>
                <a:defRPr/>
              </a:pPr>
              <a:t>5/30/2016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DCE4-CDC9-4E76-816C-DF7CA42EC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49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38DD-6971-4E20-B690-5C03877BB783}" type="datetimeFigureOut">
              <a:rPr lang="en-US"/>
              <a:pPr>
                <a:defRPr/>
              </a:pPr>
              <a:t>5/30/2016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B1479-C9DB-4A24-8305-276AFA0C5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78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BB2C-5543-4C5C-9755-0EE6BFA32D29}" type="datetimeFigureOut">
              <a:rPr lang="en-US"/>
              <a:pPr>
                <a:defRPr/>
              </a:pPr>
              <a:t>5/30/2016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3C741-5072-4222-8014-1C2E89728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08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A9AA-F42A-4C9D-8403-DC3A4E29D5F8}" type="datetimeFigureOut">
              <a:rPr lang="en-US"/>
              <a:pPr>
                <a:defRPr/>
              </a:pPr>
              <a:t>5/30/2016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01378-EAC0-4321-89F8-7D865B51E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91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94EB-24CC-4610-B426-416DF8BDEF54}" type="datetimeFigureOut">
              <a:rPr lang="en-US"/>
              <a:pPr>
                <a:defRPr/>
              </a:pPr>
              <a:t>5/30/2016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82041-FBB0-435D-9A95-F29D5FC6E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22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8B90-ACA1-4F2A-8644-E7062D41DFBD}" type="datetimeFigureOut">
              <a:rPr lang="en-US"/>
              <a:pPr>
                <a:defRPr/>
              </a:pPr>
              <a:t>5/30/2016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B9009-2EC6-4AEC-85C9-4812D0714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67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309E14-C0B9-4B08-8BBC-7CA9185506CE}" type="datetimeFigureOut">
              <a:rPr lang="en-US"/>
              <a:pPr>
                <a:defRPr/>
              </a:pPr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A31C1E-FFA0-4BA3-95F8-F1CE321611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LECTURE 3: ENERGY HARVEST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43000"/>
            <a:ext cx="572601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2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09_20Catabolism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638"/>
            <a:ext cx="402907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228600" y="304800"/>
            <a:ext cx="457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III. Cellular Respiration 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Overview:</a:t>
            </a:r>
            <a:endParaRPr lang="en-US" altLang="en-US" sz="24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		Focus on core process…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		</a:t>
            </a:r>
            <a:r>
              <a:rPr lang="en-US" altLang="en-US" sz="2400" b="1">
                <a:latin typeface="Calibri" panose="020F0502020204030204" pitchFamily="34" charset="0"/>
              </a:rPr>
              <a:t>Glucose metabolism</a:t>
            </a:r>
          </a:p>
          <a:p>
            <a:pPr eaLnBrk="1" hangingPunct="1"/>
            <a:endParaRPr lang="en-US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		       GLYCOLYSIS 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5" name="Bent-Up Arrow 4"/>
          <p:cNvSpPr/>
          <p:nvPr/>
        </p:nvSpPr>
        <p:spPr>
          <a:xfrm flipV="1">
            <a:off x="2133600" y="2590800"/>
            <a:ext cx="1905000" cy="1066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Bent-Up Arrow 5"/>
          <p:cNvSpPr/>
          <p:nvPr/>
        </p:nvSpPr>
        <p:spPr>
          <a:xfrm flipH="1" flipV="1">
            <a:off x="1143000" y="2590800"/>
            <a:ext cx="1600200" cy="1066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304800" y="38100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Oxygen Present?		Oxygen Absent?</a:t>
            </a:r>
          </a:p>
          <a:p>
            <a:pPr eaLnBrk="1" hangingPunct="1"/>
            <a:r>
              <a:rPr lang="en-US" altLang="en-US" b="1" i="1">
                <a:solidFill>
                  <a:srgbClr val="FF0000"/>
                </a:solidFill>
              </a:rPr>
              <a:t>Aerobic </a:t>
            </a:r>
            <a:r>
              <a:rPr lang="en-US" altLang="en-US"/>
              <a:t>Resp.		</a:t>
            </a:r>
            <a:r>
              <a:rPr lang="en-US" altLang="en-US" b="1" i="1">
                <a:solidFill>
                  <a:srgbClr val="FF0000"/>
                </a:solidFill>
              </a:rPr>
              <a:t>Anaerobic</a:t>
            </a:r>
            <a:r>
              <a:rPr lang="en-US" altLang="en-US"/>
              <a:t> Resp.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 History of Photosynthesis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47107" name="Picture 2" descr="http://ircamera.as.arizona.edu/NatSci102/NatSci102/images/atmosg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8"/>
          <p:cNvSpPr txBox="1">
            <a:spLocks noChangeArrowheads="1"/>
          </p:cNvSpPr>
          <p:nvPr/>
        </p:nvSpPr>
        <p:spPr bwMode="auto">
          <a:xfrm>
            <a:off x="609600" y="4495800"/>
            <a:ext cx="4343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And 2.3 bya is when we see the oldest banded iron formations, demonstrating for the first time that iron crystals were exposed to atmospheric oxygen during sedimentation.</a:t>
            </a:r>
          </a:p>
        </p:txBody>
      </p:sp>
      <p:sp>
        <p:nvSpPr>
          <p:cNvPr id="10" name="Oval 9"/>
          <p:cNvSpPr/>
          <p:nvPr/>
        </p:nvSpPr>
        <p:spPr>
          <a:xfrm>
            <a:off x="7467600" y="30480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110" name="Picture 2" descr="Precambrian banded iron formation (BIF) in Australi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3429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http://web.rollins.edu/~jsiry/geo_Carbo-Era_fo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42862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 descr="http://www.pnas.org/content/vol96/issue20/images/medium/pq1991262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4876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12"/>
          <p:cNvSpPr txBox="1">
            <a:spLocks noChangeArrowheads="1"/>
          </p:cNvSpPr>
          <p:nvPr/>
        </p:nvSpPr>
        <p:spPr bwMode="auto">
          <a:xfrm>
            <a:off x="2286000" y="228600"/>
            <a:ext cx="35052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Carboniferous: 354-290 mya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552701" y="1714500"/>
            <a:ext cx="2209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3009901" y="1790700"/>
            <a:ext cx="2209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5" name="TextBox 19"/>
          <p:cNvSpPr txBox="1">
            <a:spLocks noChangeArrowheads="1"/>
          </p:cNvSpPr>
          <p:nvPr/>
        </p:nvSpPr>
        <p:spPr bwMode="auto">
          <a:xfrm>
            <a:off x="6477000" y="457200"/>
            <a:ext cx="2438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This is the period when our major deposits of fossil fuel were laid down as biomass © that did NOT decompose. So, that carbon was NOT returned to the atmosphere as CO2…lots of photosynthesis and less decomposition means a decrease in CO2 and an increase in O2 in the atmosphere…</a:t>
            </a:r>
          </a:p>
        </p:txBody>
      </p:sp>
    </p:spTree>
    <p:extLst>
      <p:ext uri="{BB962C8B-B14F-4D97-AF65-F5344CB8AC3E}">
        <p14:creationId xmlns:p14="http://schemas.microsoft.com/office/powerpoint/2010/main" val="27668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09_20Catabolism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638"/>
            <a:ext cx="402907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228600" y="304800"/>
            <a:ext cx="457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III. Cellular Respiration 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Overview:</a:t>
            </a:r>
            <a:endParaRPr lang="en-US" altLang="en-US" sz="24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en-US" altLang="en-US" sz="2400">
                <a:latin typeface="Calibri" panose="020F0502020204030204" pitchFamily="34" charset="0"/>
              </a:rPr>
              <a:t>Focus on core process…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		</a:t>
            </a:r>
            <a:r>
              <a:rPr lang="en-US" altLang="en-US" sz="2400" b="1">
                <a:latin typeface="Calibri" panose="020F0502020204030204" pitchFamily="34" charset="0"/>
              </a:rPr>
              <a:t>Glucose metabolism</a:t>
            </a:r>
          </a:p>
          <a:p>
            <a:pPr eaLnBrk="1" hangingPunct="1"/>
            <a:endParaRPr lang="en-US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		       GLYCOLYSIS 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5" name="Bent-Up Arrow 4"/>
          <p:cNvSpPr/>
          <p:nvPr/>
        </p:nvSpPr>
        <p:spPr>
          <a:xfrm flipV="1">
            <a:off x="2133600" y="2590800"/>
            <a:ext cx="1905000" cy="1066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Bent-Up Arrow 5"/>
          <p:cNvSpPr/>
          <p:nvPr/>
        </p:nvSpPr>
        <p:spPr>
          <a:xfrm flipH="1" flipV="1">
            <a:off x="1143000" y="2590800"/>
            <a:ext cx="1600200" cy="1066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304800" y="3810000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Oxygen Present?		Oxygen Absent?</a:t>
            </a:r>
          </a:p>
        </p:txBody>
      </p:sp>
      <p:sp>
        <p:nvSpPr>
          <p:cNvPr id="8" name="Down Arrow 7"/>
          <p:cNvSpPr/>
          <p:nvPr/>
        </p:nvSpPr>
        <p:spPr>
          <a:xfrm>
            <a:off x="3505200" y="41910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3124200" y="5105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Fermentation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124200" y="6172200"/>
            <a:ext cx="1447800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 little ATP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3657600"/>
            <a:ext cx="20574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09_20Catabolism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638"/>
            <a:ext cx="402907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228600" y="304800"/>
            <a:ext cx="457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III. Cellular Respiration 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Overview:</a:t>
            </a:r>
            <a:endParaRPr lang="en-US" altLang="en-US" sz="24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en-US" altLang="en-US" sz="2400">
                <a:latin typeface="Calibri" panose="020F0502020204030204" pitchFamily="34" charset="0"/>
              </a:rPr>
              <a:t>Focus on core process…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		</a:t>
            </a:r>
            <a:r>
              <a:rPr lang="en-US" altLang="en-US" sz="2400" b="1">
                <a:latin typeface="Calibri" panose="020F0502020204030204" pitchFamily="34" charset="0"/>
              </a:rPr>
              <a:t>Glucose metabolism</a:t>
            </a:r>
          </a:p>
          <a:p>
            <a:pPr eaLnBrk="1" hangingPunct="1"/>
            <a:endParaRPr lang="en-US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		       GLYCOLYSIS 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5" name="Bent-Up Arrow 4"/>
          <p:cNvSpPr/>
          <p:nvPr/>
        </p:nvSpPr>
        <p:spPr>
          <a:xfrm flipV="1">
            <a:off x="2133600" y="2590800"/>
            <a:ext cx="1905000" cy="1066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Bent-Up Arrow 5"/>
          <p:cNvSpPr/>
          <p:nvPr/>
        </p:nvSpPr>
        <p:spPr>
          <a:xfrm flipH="1" flipV="1">
            <a:off x="1143000" y="2590800"/>
            <a:ext cx="1600200" cy="1066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04800" y="3810000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Oxygen Present?		Oxygen Absent?</a:t>
            </a:r>
          </a:p>
        </p:txBody>
      </p:sp>
      <p:sp>
        <p:nvSpPr>
          <p:cNvPr id="8" name="Down Arrow 7"/>
          <p:cNvSpPr/>
          <p:nvPr/>
        </p:nvSpPr>
        <p:spPr>
          <a:xfrm>
            <a:off x="3505200" y="41910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3124200" y="5105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Fermentation</a:t>
            </a: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3124200" y="6172200"/>
            <a:ext cx="1447800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 little ATP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3657600"/>
            <a:ext cx="20574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66800" y="41910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6" name="TextBox 13"/>
          <p:cNvSpPr txBox="1">
            <a:spLocks noChangeArrowheads="1"/>
          </p:cNvSpPr>
          <p:nvPr/>
        </p:nvSpPr>
        <p:spPr bwMode="auto">
          <a:xfrm>
            <a:off x="457200" y="510540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Gateway</a:t>
            </a:r>
          </a:p>
          <a:p>
            <a:pPr algn="ctr" eaLnBrk="1" hangingPunct="1"/>
            <a:r>
              <a:rPr lang="en-US" altLang="en-US"/>
              <a:t>CAC</a:t>
            </a:r>
          </a:p>
          <a:p>
            <a:pPr algn="ctr" eaLnBrk="1" hangingPunct="1"/>
            <a:r>
              <a:rPr lang="en-US" altLang="en-US"/>
              <a:t>ETC</a:t>
            </a:r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304800" y="6096000"/>
            <a:ext cx="2286000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LOTS OF ATP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400050">
              <a:defRPr/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. Cellular Respiration </a:t>
            </a:r>
          </a:p>
          <a:p>
            <a:pPr marL="400050" indent="-40005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Overview: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Glycolysis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Occurs in presence OR absence of oxygen gas.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		 - All cells do this!  (very primitive pathway)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		 - Occurs in the cytoplasm of all cells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5988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9-8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76675" y="1119188"/>
            <a:ext cx="20320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investment phase</a:t>
            </a:r>
            <a:endParaRPr lang="en-US" altLang="en-US" sz="1300" b="1" baseline="300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245100" y="1455738"/>
            <a:ext cx="6826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283450" y="21066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851775" y="2125663"/>
            <a:ext cx="4349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used</a:t>
            </a:r>
            <a:endParaRPr lang="en-US" altLang="en-US" sz="1300" b="1" baseline="3000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778375" y="2119313"/>
            <a:ext cx="9747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ADP + 2 P</a:t>
            </a:r>
            <a:endParaRPr lang="en-US" altLang="en-US" sz="1300" b="1" baseline="300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810125" y="3219450"/>
            <a:ext cx="9747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ADP + 4 P</a:t>
            </a:r>
            <a:endParaRPr lang="en-US" altLang="en-US" sz="1300" b="1" baseline="3000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261225" y="32242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ATP</a:t>
            </a:r>
            <a:endParaRPr lang="en-US" altLang="en-US" sz="1300" b="1" baseline="30000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861300" y="320833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formed</a:t>
            </a:r>
            <a:endParaRPr lang="en-US" altLang="en-US" sz="1300" b="1" baseline="3000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206875" y="3921125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</a:t>
            </a:r>
            <a:r>
              <a:rPr lang="en-US" altLang="en-US" sz="1300" b="1" baseline="30000"/>
              <a:t>+</a:t>
            </a:r>
            <a:r>
              <a:rPr lang="en-US" altLang="en-US" sz="1300" b="1"/>
              <a:t>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900488" y="2867025"/>
            <a:ext cx="17145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payoff phase</a:t>
            </a:r>
            <a:endParaRPr lang="en-US" altLang="en-US" sz="1300" b="1" baseline="30000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874000" y="3916363"/>
            <a:ext cx="501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197725" y="391318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</a:t>
            </a:r>
            <a:endParaRPr lang="en-US" altLang="en-US" sz="1300" b="1" baseline="30000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156450" y="4440238"/>
            <a:ext cx="15525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823075" y="507047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832600" y="5403850"/>
            <a:ext cx="549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829425" y="5708650"/>
            <a:ext cx="116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 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4448175" y="508952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670300" y="5400675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4 ATP formed – 2 ATP used</a:t>
            </a:r>
            <a:endParaRPr lang="en-US" altLang="en-US" sz="1300" b="1" baseline="30000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667125" y="5708650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2 NAD+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971925" y="4914900"/>
            <a:ext cx="2952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Net</a:t>
            </a:r>
            <a:endParaRPr lang="en-US" altLang="en-US" sz="1300" b="1" baseline="30000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661988" y="2333625"/>
            <a:ext cx="6826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b="1"/>
              <a:t>Glycolysis</a:t>
            </a:r>
            <a:endParaRPr lang="en-US" altLang="en-US" sz="900" b="1" baseline="30000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27193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3338" name="Text Box 28"/>
          <p:cNvSpPr txBox="1">
            <a:spLocks noChangeArrowheads="1"/>
          </p:cNvSpPr>
          <p:nvPr/>
        </p:nvSpPr>
        <p:spPr bwMode="auto">
          <a:xfrm>
            <a:off x="1814513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3339" name="Text Box 29"/>
          <p:cNvSpPr txBox="1">
            <a:spLocks noChangeArrowheads="1"/>
          </p:cNvSpPr>
          <p:nvPr/>
        </p:nvSpPr>
        <p:spPr bwMode="auto">
          <a:xfrm>
            <a:off x="7762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3340" name="Rectangle 30"/>
          <p:cNvSpPr>
            <a:spLocks noChangeArrowheads="1"/>
          </p:cNvSpPr>
          <p:nvPr/>
        </p:nvSpPr>
        <p:spPr bwMode="auto">
          <a:xfrm>
            <a:off x="228600" y="1371600"/>
            <a:ext cx="31242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28600" y="304800"/>
            <a:ext cx="72390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>
              <a:defRPr/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. Cellular Respiration </a:t>
            </a:r>
          </a:p>
          <a:p>
            <a:pPr marL="400050" indent="-40005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Overview: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Glycolysis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5988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9-8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76675" y="1119188"/>
            <a:ext cx="20320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investment phase</a:t>
            </a:r>
            <a:endParaRPr lang="en-US" altLang="en-US" sz="1300" b="1" baseline="300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245100" y="1455738"/>
            <a:ext cx="6826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283450" y="21066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851775" y="2125663"/>
            <a:ext cx="4349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used</a:t>
            </a:r>
            <a:endParaRPr lang="en-US" altLang="en-US" sz="1300" b="1" baseline="300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778375" y="2119313"/>
            <a:ext cx="9747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ADP + 2 P</a:t>
            </a:r>
            <a:endParaRPr lang="en-US" altLang="en-US" sz="1300" b="1" baseline="3000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810125" y="3219450"/>
            <a:ext cx="9747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ADP + 4 P</a:t>
            </a:r>
            <a:endParaRPr lang="en-US" altLang="en-US" sz="1300" b="1" baseline="3000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261225" y="32242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ATP</a:t>
            </a:r>
            <a:endParaRPr lang="en-US" altLang="en-US" sz="1300" b="1" baseline="3000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861300" y="320833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formed</a:t>
            </a:r>
            <a:endParaRPr lang="en-US" altLang="en-US" sz="1300" b="1" baseline="3000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206875" y="3921125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</a:t>
            </a:r>
            <a:r>
              <a:rPr lang="en-US" altLang="en-US" sz="1300" b="1" baseline="30000"/>
              <a:t>+</a:t>
            </a:r>
            <a:r>
              <a:rPr lang="en-US" altLang="en-US" sz="1300" b="1"/>
              <a:t>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900488" y="2867025"/>
            <a:ext cx="17145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payoff phase</a:t>
            </a:r>
            <a:endParaRPr lang="en-US" altLang="en-US" sz="1300" b="1" baseline="3000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874000" y="3916363"/>
            <a:ext cx="501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197725" y="391318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</a:t>
            </a:r>
            <a:endParaRPr lang="en-US" altLang="en-US" sz="1300" b="1" baseline="30000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156450" y="4440238"/>
            <a:ext cx="15525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823075" y="507047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832600" y="5403850"/>
            <a:ext cx="549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829425" y="5708650"/>
            <a:ext cx="116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 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448175" y="508952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670300" y="5400675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4 ATP formed – 2 ATP used</a:t>
            </a:r>
            <a:endParaRPr lang="en-US" altLang="en-US" sz="1300" b="1" baseline="30000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3667125" y="5708650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2 NAD+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971925" y="4914900"/>
            <a:ext cx="2952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Net</a:t>
            </a:r>
            <a:endParaRPr lang="en-US" altLang="en-US" sz="1300" b="1" baseline="30000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61988" y="2333625"/>
            <a:ext cx="6826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b="1"/>
              <a:t>Glycolysis</a:t>
            </a:r>
            <a:endParaRPr lang="en-US" altLang="en-US" sz="900" b="1" baseline="30000"/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27193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1814513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7762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228600" y="1371600"/>
            <a:ext cx="31242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28600" y="6858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What's needed to keep the reaction going?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5988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9-8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76675" y="1119188"/>
            <a:ext cx="20320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investment phase</a:t>
            </a:r>
            <a:endParaRPr lang="en-US" altLang="en-US" sz="1300" b="1" baseline="3000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245100" y="1455738"/>
            <a:ext cx="6826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283450" y="21066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851775" y="2125663"/>
            <a:ext cx="4349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used</a:t>
            </a:r>
            <a:endParaRPr lang="en-US" altLang="en-US" sz="1300" b="1" baseline="300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78375" y="2119313"/>
            <a:ext cx="9747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ADP + 2 P</a:t>
            </a:r>
            <a:endParaRPr lang="en-US" altLang="en-US" sz="1300" b="1" baseline="300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810125" y="3219450"/>
            <a:ext cx="9747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ADP + 4 P</a:t>
            </a:r>
            <a:endParaRPr lang="en-US" altLang="en-US" sz="1300" b="1" baseline="3000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261225" y="32242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ATP</a:t>
            </a:r>
            <a:endParaRPr lang="en-US" altLang="en-US" sz="1300" b="1" baseline="3000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861300" y="320833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formed</a:t>
            </a:r>
            <a:endParaRPr lang="en-US" altLang="en-US" sz="1300" b="1" baseline="30000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206875" y="3921125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</a:t>
            </a:r>
            <a:r>
              <a:rPr lang="en-US" altLang="en-US" sz="1300" b="1" baseline="30000"/>
              <a:t>+</a:t>
            </a:r>
            <a:r>
              <a:rPr lang="en-US" altLang="en-US" sz="1300" b="1"/>
              <a:t>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900488" y="2867025"/>
            <a:ext cx="17145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payoff phase</a:t>
            </a:r>
            <a:endParaRPr lang="en-US" altLang="en-US" sz="1300" b="1" baseline="30000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874000" y="3916363"/>
            <a:ext cx="501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197725" y="391318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</a:t>
            </a:r>
            <a:endParaRPr lang="en-US" altLang="en-US" sz="1300" b="1" baseline="30000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156450" y="4440238"/>
            <a:ext cx="15525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823075" y="507047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832600" y="5403850"/>
            <a:ext cx="549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829425" y="5708650"/>
            <a:ext cx="116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 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448175" y="508952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670300" y="5400675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4 ATP formed – 2 ATP used</a:t>
            </a:r>
            <a:endParaRPr lang="en-US" altLang="en-US" sz="1300" b="1" baseline="30000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667125" y="5708650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2 NAD+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971925" y="4914900"/>
            <a:ext cx="2952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Net</a:t>
            </a:r>
            <a:endParaRPr lang="en-US" altLang="en-US" sz="1300" b="1" baseline="30000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661988" y="2333625"/>
            <a:ext cx="6826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b="1"/>
              <a:t>Glycolysis</a:t>
            </a:r>
            <a:endParaRPr lang="en-US" altLang="en-US" sz="900" b="1" baseline="30000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7193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1814513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7762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228600" y="1371600"/>
            <a:ext cx="31242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228600" y="685800"/>
            <a:ext cx="3124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What's needed to keep the reaction going?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 - glucose.... (moot)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5988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9-8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76675" y="1119188"/>
            <a:ext cx="20320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investment phase</a:t>
            </a:r>
            <a:endParaRPr lang="en-US" altLang="en-US" sz="1300" b="1" baseline="300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245100" y="1455738"/>
            <a:ext cx="6826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283450" y="21066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851775" y="2125663"/>
            <a:ext cx="4349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used</a:t>
            </a:r>
            <a:endParaRPr lang="en-US" altLang="en-US" sz="1300" b="1" baseline="300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778375" y="2119313"/>
            <a:ext cx="9747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ADP + 2 P</a:t>
            </a:r>
            <a:endParaRPr lang="en-US" altLang="en-US" sz="1300" b="1" baseline="3000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810125" y="3219450"/>
            <a:ext cx="9747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ADP + 4 P</a:t>
            </a:r>
            <a:endParaRPr lang="en-US" altLang="en-US" sz="1300" b="1" baseline="3000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261225" y="32242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ATP</a:t>
            </a:r>
            <a:endParaRPr lang="en-US" altLang="en-US" sz="1300" b="1" baseline="30000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861300" y="320833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formed</a:t>
            </a:r>
            <a:endParaRPr lang="en-US" altLang="en-US" sz="1300" b="1" baseline="30000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206875" y="3921125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</a:t>
            </a:r>
            <a:r>
              <a:rPr lang="en-US" altLang="en-US" sz="1300" b="1" baseline="30000"/>
              <a:t>+</a:t>
            </a:r>
            <a:r>
              <a:rPr lang="en-US" altLang="en-US" sz="1300" b="1"/>
              <a:t>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900488" y="2867025"/>
            <a:ext cx="17145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payoff phase</a:t>
            </a:r>
            <a:endParaRPr lang="en-US" altLang="en-US" sz="1300" b="1" baseline="30000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7874000" y="3916363"/>
            <a:ext cx="501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197725" y="391318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</a:t>
            </a:r>
            <a:endParaRPr lang="en-US" altLang="en-US" sz="1300" b="1" baseline="30000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156450" y="4440238"/>
            <a:ext cx="15525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823075" y="507047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832600" y="5403850"/>
            <a:ext cx="549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6829425" y="5708650"/>
            <a:ext cx="116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 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448175" y="508952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670300" y="5400675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4 ATP formed – 2 ATP used</a:t>
            </a:r>
            <a:endParaRPr lang="en-US" altLang="en-US" sz="1300" b="1" baseline="30000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3667125" y="5708650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2 NAD+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971925" y="4914900"/>
            <a:ext cx="2952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Net</a:t>
            </a:r>
            <a:endParaRPr lang="en-US" altLang="en-US" sz="1300" b="1" baseline="3000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61988" y="2333625"/>
            <a:ext cx="6826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b="1"/>
              <a:t>Glycolysis</a:t>
            </a:r>
            <a:endParaRPr lang="en-US" altLang="en-US" sz="900" b="1" baseline="30000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27193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1814513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7762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228600" y="1371600"/>
            <a:ext cx="31242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228600" y="685800"/>
            <a:ext cx="31242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What's needed to keep the reaction going?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 - glucose....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 - ATP... but previous rxn made some, so that's there</a:t>
            </a:r>
          </a:p>
        </p:txBody>
      </p:sp>
      <p:sp>
        <p:nvSpPr>
          <p:cNvPr id="16414" name="AutoShape 31"/>
          <p:cNvSpPr>
            <a:spLocks noChangeArrowheads="1"/>
          </p:cNvSpPr>
          <p:nvPr/>
        </p:nvSpPr>
        <p:spPr bwMode="auto">
          <a:xfrm rot="-5400000">
            <a:off x="3009900" y="2095500"/>
            <a:ext cx="1905000" cy="1219200"/>
          </a:xfrm>
          <a:prstGeom prst="curvedDownArrow">
            <a:avLst>
              <a:gd name="adj1" fmla="val 31250"/>
              <a:gd name="adj2" fmla="val 625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5988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9-8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76675" y="1119188"/>
            <a:ext cx="20320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investment phase</a:t>
            </a:r>
            <a:endParaRPr lang="en-US" altLang="en-US" sz="1300" b="1" baseline="30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45100" y="1455738"/>
            <a:ext cx="6826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283450" y="21066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851775" y="2125663"/>
            <a:ext cx="4349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used</a:t>
            </a:r>
            <a:endParaRPr lang="en-US" altLang="en-US" sz="1300" b="1" baseline="3000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778375" y="2119313"/>
            <a:ext cx="9747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ADP + 2 P</a:t>
            </a:r>
            <a:endParaRPr lang="en-US" altLang="en-US" sz="1300" b="1" baseline="300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810125" y="3219450"/>
            <a:ext cx="9747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ADP + 4 P</a:t>
            </a:r>
            <a:endParaRPr lang="en-US" altLang="en-US" sz="1300" b="1" baseline="30000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261225" y="32242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ATP</a:t>
            </a:r>
            <a:endParaRPr lang="en-US" altLang="en-US" sz="1300" b="1" baseline="30000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861300" y="320833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formed</a:t>
            </a:r>
            <a:endParaRPr lang="en-US" altLang="en-US" sz="1300" b="1" baseline="30000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206875" y="3921125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</a:t>
            </a:r>
            <a:r>
              <a:rPr lang="en-US" altLang="en-US" sz="1300" b="1" baseline="30000"/>
              <a:t>+</a:t>
            </a:r>
            <a:r>
              <a:rPr lang="en-US" altLang="en-US" sz="1300" b="1"/>
              <a:t>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900488" y="2867025"/>
            <a:ext cx="17145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payoff phase</a:t>
            </a:r>
            <a:endParaRPr lang="en-US" altLang="en-US" sz="1300" b="1" baseline="3000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874000" y="3916363"/>
            <a:ext cx="501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7197725" y="391318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</a:t>
            </a:r>
            <a:endParaRPr lang="en-US" altLang="en-US" sz="1300" b="1" baseline="30000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156450" y="4440238"/>
            <a:ext cx="15525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6823075" y="507047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832600" y="5403850"/>
            <a:ext cx="549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829425" y="5708650"/>
            <a:ext cx="116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 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448175" y="508952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670300" y="5400675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4 ATP formed – 2 ATP used</a:t>
            </a:r>
            <a:endParaRPr lang="en-US" altLang="en-US" sz="1300" b="1" baseline="30000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667125" y="5708650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2 NAD+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3971925" y="4914900"/>
            <a:ext cx="2952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Net</a:t>
            </a:r>
            <a:endParaRPr lang="en-US" altLang="en-US" sz="1300" b="1" baseline="30000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61988" y="2333625"/>
            <a:ext cx="6826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b="1"/>
              <a:t>Glycolysis</a:t>
            </a:r>
            <a:endParaRPr lang="en-US" altLang="en-US" sz="900" b="1" baseline="30000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27193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1814513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7762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228600" y="1371600"/>
            <a:ext cx="31242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228600" y="685800"/>
            <a:ext cx="31242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What's needed to keep the reaction going?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 - glucose....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 - ATP... but previous rxn made some, so that's there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b="1">
                <a:solidFill>
                  <a:srgbClr val="FF0000"/>
                </a:solidFill>
              </a:rPr>
              <a:t>and you need NAD to accept the electrons....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b="1">
                <a:solidFill>
                  <a:srgbClr val="FF0000"/>
                </a:solidFill>
              </a:rPr>
              <a:t>(nicotinamide adenine dinucleotide)</a:t>
            </a:r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 rot="-5400000">
            <a:off x="3009900" y="2095500"/>
            <a:ext cx="1905000" cy="1219200"/>
          </a:xfrm>
          <a:prstGeom prst="curvedDownArrow">
            <a:avLst>
              <a:gd name="adj1" fmla="val 31250"/>
              <a:gd name="adj2" fmla="val 625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3810000" y="3810000"/>
            <a:ext cx="990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5988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9-8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76675" y="1119188"/>
            <a:ext cx="20320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investment phase</a:t>
            </a:r>
            <a:endParaRPr lang="en-US" altLang="en-US" sz="1300" b="1" baseline="300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45100" y="1455738"/>
            <a:ext cx="6826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283450" y="21066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851775" y="2125663"/>
            <a:ext cx="4349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used</a:t>
            </a:r>
            <a:endParaRPr lang="en-US" altLang="en-US" sz="1300" b="1" baseline="30000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778375" y="2119313"/>
            <a:ext cx="9747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ADP + 2 P</a:t>
            </a:r>
            <a:endParaRPr lang="en-US" altLang="en-US" sz="1300" b="1" baseline="3000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810125" y="3219450"/>
            <a:ext cx="9747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ADP + 4 P</a:t>
            </a:r>
            <a:endParaRPr lang="en-US" altLang="en-US" sz="1300" b="1" baseline="30000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261225" y="32242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ATP</a:t>
            </a:r>
            <a:endParaRPr lang="en-US" altLang="en-US" sz="1300" b="1" baseline="30000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861300" y="320833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formed</a:t>
            </a:r>
            <a:endParaRPr lang="en-US" altLang="en-US" sz="1300" b="1" baseline="30000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206875" y="3921125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</a:t>
            </a:r>
            <a:r>
              <a:rPr lang="en-US" altLang="en-US" sz="1300" b="1" baseline="30000"/>
              <a:t>+</a:t>
            </a:r>
            <a:r>
              <a:rPr lang="en-US" altLang="en-US" sz="1300" b="1"/>
              <a:t>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900488" y="2867025"/>
            <a:ext cx="17145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payoff phase</a:t>
            </a:r>
            <a:endParaRPr lang="en-US" altLang="en-US" sz="1300" b="1" baseline="30000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874000" y="3916363"/>
            <a:ext cx="501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197725" y="391318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</a:t>
            </a:r>
            <a:endParaRPr lang="en-US" altLang="en-US" sz="1300" b="1" baseline="30000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156450" y="4440238"/>
            <a:ext cx="15525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6823075" y="507047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832600" y="5403850"/>
            <a:ext cx="549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829425" y="5708650"/>
            <a:ext cx="116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 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448175" y="508952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670300" y="5400675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4 ATP formed – 2 ATP used</a:t>
            </a:r>
            <a:endParaRPr lang="en-US" altLang="en-US" sz="1300" b="1" baseline="30000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3667125" y="5708650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2 NAD+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3971925" y="4914900"/>
            <a:ext cx="2952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Net</a:t>
            </a:r>
            <a:endParaRPr lang="en-US" altLang="en-US" sz="1300" b="1" baseline="30000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661988" y="2333625"/>
            <a:ext cx="6826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b="1"/>
              <a:t>Glycolysis</a:t>
            </a:r>
            <a:endParaRPr lang="en-US" altLang="en-US" sz="900" b="1" baseline="30000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193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1814513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7762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228600" y="1371600"/>
            <a:ext cx="31242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228600" y="685800"/>
            <a:ext cx="31242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What's needed to keep the reaction going?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 - glucose....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 - ATP... but previous rxn made some, so that's there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- and you need NAD to accept the electrons....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AS GLYCOLYSIS PROCEEDS, THE [NAD+] DECLINES AND CAN BECOME LIMITING....</a:t>
            </a: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 rot="-5400000">
            <a:off x="3009900" y="2095500"/>
            <a:ext cx="1905000" cy="1219200"/>
          </a:xfrm>
          <a:prstGeom prst="curvedDownArrow">
            <a:avLst>
              <a:gd name="adj1" fmla="val 31250"/>
              <a:gd name="adj2" fmla="val 625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3810000" y="3810000"/>
            <a:ext cx="990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-Right Arrow 7"/>
          <p:cNvSpPr/>
          <p:nvPr/>
        </p:nvSpPr>
        <p:spPr>
          <a:xfrm>
            <a:off x="2362200" y="5867400"/>
            <a:ext cx="18288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6969634" cy="38078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0800000">
            <a:off x="1981200" y="4114800"/>
            <a:ext cx="533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0800000">
            <a:off x="3809999" y="4114800"/>
            <a:ext cx="533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78100" y="5181600"/>
            <a:ext cx="373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Oxygenic photosynthesis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18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Oldest Life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5556248"/>
            <a:ext cx="685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22027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5988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9-8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76675" y="1119188"/>
            <a:ext cx="20320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investment phase</a:t>
            </a:r>
            <a:endParaRPr lang="en-US" altLang="en-US" sz="1300" b="1" baseline="300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245100" y="1455738"/>
            <a:ext cx="6826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283450" y="21066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851775" y="2125663"/>
            <a:ext cx="4349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used</a:t>
            </a:r>
            <a:endParaRPr lang="en-US" altLang="en-US" sz="1300" b="1" baseline="3000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778375" y="2119313"/>
            <a:ext cx="9747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ADP + 2 P</a:t>
            </a:r>
            <a:endParaRPr lang="en-US" altLang="en-US" sz="1300" b="1" baseline="3000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810125" y="3219450"/>
            <a:ext cx="9747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ADP + 4 P</a:t>
            </a:r>
            <a:endParaRPr lang="en-US" altLang="en-US" sz="1300" b="1" baseline="30000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261225" y="3224213"/>
            <a:ext cx="5143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4 ATP</a:t>
            </a:r>
            <a:endParaRPr lang="en-US" altLang="en-US" sz="1300" b="1" baseline="30000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861300" y="320833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formed</a:t>
            </a:r>
            <a:endParaRPr lang="en-US" altLang="en-US" sz="1300" b="1" baseline="30000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206875" y="3921125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</a:t>
            </a:r>
            <a:r>
              <a:rPr lang="en-US" altLang="en-US" sz="1300" b="1" baseline="30000"/>
              <a:t>+</a:t>
            </a:r>
            <a:r>
              <a:rPr lang="en-US" altLang="en-US" sz="1300" b="1"/>
              <a:t>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900488" y="2867025"/>
            <a:ext cx="17145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Energy payoff phase</a:t>
            </a:r>
            <a:endParaRPr lang="en-US" altLang="en-US" sz="1300" b="1" baseline="30000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7874000" y="3916363"/>
            <a:ext cx="501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197725" y="3913188"/>
            <a:ext cx="619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</a:t>
            </a:r>
            <a:endParaRPr lang="en-US" altLang="en-US" sz="1300" b="1" baseline="30000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7156450" y="4440238"/>
            <a:ext cx="15525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823075" y="507047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Pyruvate + 2 H</a:t>
            </a:r>
            <a:r>
              <a:rPr lang="en-US" altLang="en-US" sz="1300" b="1" baseline="-25000"/>
              <a:t>2</a:t>
            </a:r>
            <a:r>
              <a:rPr lang="en-US" altLang="en-US" sz="1300" b="1"/>
              <a:t>O</a:t>
            </a:r>
            <a:endParaRPr lang="en-US" altLang="en-US" sz="1300" b="1" baseline="30000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832600" y="5403850"/>
            <a:ext cx="549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ATP</a:t>
            </a:r>
            <a:endParaRPr lang="en-US" altLang="en-US" sz="1300" b="1" baseline="30000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829425" y="5708650"/>
            <a:ext cx="116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2 NADH + 2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448175" y="508952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Glucose</a:t>
            </a:r>
            <a:endParaRPr lang="en-US" altLang="en-US" sz="1300" b="1" baseline="30000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670300" y="5400675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4 ATP formed – 2 ATP used</a:t>
            </a:r>
            <a:endParaRPr lang="en-US" altLang="en-US" sz="1300" b="1" baseline="30000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667125" y="5708650"/>
            <a:ext cx="23304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300" b="1"/>
              <a:t>2 NAD+ + 4 </a:t>
            </a:r>
            <a:r>
              <a:rPr lang="en-US" altLang="en-US" sz="1300" b="1" i="1"/>
              <a:t>e</a:t>
            </a:r>
            <a:r>
              <a:rPr lang="en-US" altLang="en-US" sz="1300" b="1" baseline="30000"/>
              <a:t>–</a:t>
            </a:r>
            <a:r>
              <a:rPr lang="en-US" altLang="en-US" sz="1300" b="1"/>
              <a:t> + 4 H</a:t>
            </a:r>
            <a:r>
              <a:rPr lang="en-US" altLang="en-US" sz="1300" b="1" baseline="30000"/>
              <a:t>+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971925" y="4914900"/>
            <a:ext cx="2952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b="1"/>
              <a:t>Net</a:t>
            </a:r>
            <a:endParaRPr lang="en-US" altLang="en-US" sz="1300" b="1" baseline="30000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661988" y="2333625"/>
            <a:ext cx="6826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b="1"/>
              <a:t>Glycolysis</a:t>
            </a:r>
            <a:endParaRPr lang="en-US" altLang="en-US" sz="900" b="1" baseline="30000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27193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814513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776288" y="3214688"/>
            <a:ext cx="3175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/>
              <a:t>ATP</a:t>
            </a:r>
            <a:endParaRPr lang="en-US" altLang="en-US" sz="900" b="1" baseline="30000"/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228600" y="1371600"/>
            <a:ext cx="31242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228600" y="685800"/>
            <a:ext cx="3276600" cy="6186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What's needed to keep the reaction going?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 - glucose....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 - ATP... but previous rxn made some, so that's there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- and you need NAD to accept the electrons....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AS GLYCOLYSIS PROCEEDS, THE [NAD+] DECLINES AND CAN BECOME LIMITING....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70C0"/>
                </a:solidFill>
              </a:rPr>
              <a:t>CELLS HAVE EVOLVED TO RECYCLE NAD+..... SO GLYCOLYSIS CAN CONTINUE....</a:t>
            </a:r>
          </a:p>
        </p:txBody>
      </p:sp>
      <p:sp>
        <p:nvSpPr>
          <p:cNvPr id="19486" name="AutoShape 30"/>
          <p:cNvSpPr>
            <a:spLocks noChangeArrowheads="1"/>
          </p:cNvSpPr>
          <p:nvPr/>
        </p:nvSpPr>
        <p:spPr bwMode="auto">
          <a:xfrm rot="-5400000">
            <a:off x="3009900" y="2095500"/>
            <a:ext cx="1905000" cy="1219200"/>
          </a:xfrm>
          <a:prstGeom prst="curvedDownArrow">
            <a:avLst>
              <a:gd name="adj1" fmla="val 31250"/>
              <a:gd name="adj2" fmla="val 625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3810000" y="3810000"/>
            <a:ext cx="990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5613"/>
            <a:ext cx="7061200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9-18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0" y="1828800"/>
            <a:ext cx="8397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500" b="1"/>
              <a:t>Pyruvate</a:t>
            </a:r>
            <a:endParaRPr lang="en-US" altLang="en-US" sz="1500" b="1" baseline="300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86200" y="533400"/>
            <a:ext cx="7953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500" b="1"/>
              <a:t>Glucose</a:t>
            </a:r>
            <a:endParaRPr lang="en-US" altLang="en-US" sz="1500" b="1" baseline="300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3913" y="1058863"/>
            <a:ext cx="9540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500" b="1"/>
              <a:t>CYTOSOL</a:t>
            </a:r>
            <a:endParaRPr lang="en-US" altLang="en-US" sz="1500" b="1" baseline="300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133600" y="2209800"/>
            <a:ext cx="13874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/>
              <a:t>No O</a:t>
            </a:r>
            <a:r>
              <a:rPr lang="en-US" altLang="en-US" sz="1500" b="1" baseline="-25000"/>
              <a:t>2</a:t>
            </a:r>
            <a:r>
              <a:rPr lang="en-US" altLang="en-US" sz="1500" b="1"/>
              <a:t> present</a:t>
            </a:r>
          </a:p>
          <a:p>
            <a:r>
              <a:rPr lang="en-US" altLang="en-US" sz="1500" b="1"/>
              <a:t>Fermentation</a:t>
            </a:r>
            <a:endParaRPr lang="en-US" altLang="en-US" sz="1500" b="1" baseline="300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209800" y="4114800"/>
            <a:ext cx="7778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 b="1"/>
              <a:t>Ethanol</a:t>
            </a:r>
          </a:p>
          <a:p>
            <a:pPr algn="ctr"/>
            <a:r>
              <a:rPr lang="en-US" altLang="en-US" sz="1500" b="1"/>
              <a:t>or</a:t>
            </a:r>
          </a:p>
          <a:p>
            <a:pPr algn="ctr"/>
            <a:r>
              <a:rPr lang="en-US" altLang="en-US" sz="1500" b="1"/>
              <a:t>lactate</a:t>
            </a:r>
            <a:endParaRPr lang="en-US" altLang="en-US" sz="1500" b="1" baseline="3000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876800" y="4114800"/>
            <a:ext cx="11445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500" b="1"/>
              <a:t>Acetyl CoA</a:t>
            </a:r>
            <a:endParaRPr lang="en-US" altLang="en-US" sz="1500" b="1" baseline="3000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089650" y="3578225"/>
            <a:ext cx="17637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500" b="1"/>
              <a:t>MITOCHONDRION</a:t>
            </a:r>
            <a:endParaRPr lang="en-US" altLang="en-US" sz="1500" b="1" baseline="30000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876800" y="2209800"/>
            <a:ext cx="1752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/>
              <a:t>O</a:t>
            </a:r>
            <a:r>
              <a:rPr lang="en-US" altLang="en-US" sz="1500" b="1" baseline="-25000"/>
              <a:t>2</a:t>
            </a:r>
            <a:r>
              <a:rPr lang="en-US" altLang="en-US" sz="1500" b="1"/>
              <a:t> present</a:t>
            </a:r>
          </a:p>
          <a:p>
            <a:r>
              <a:rPr lang="en-US" altLang="en-US" sz="1500" b="1"/>
              <a:t>   Cellular respiration</a:t>
            </a:r>
            <a:endParaRPr lang="en-US" altLang="en-US" sz="1500" b="1" baseline="3000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019800" y="4876800"/>
            <a:ext cx="7778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 b="1"/>
              <a:t>Citric</a:t>
            </a:r>
          </a:p>
          <a:p>
            <a:pPr algn="ctr"/>
            <a:r>
              <a:rPr lang="en-US" altLang="en-US" sz="1500" b="1"/>
              <a:t>acid</a:t>
            </a:r>
          </a:p>
          <a:p>
            <a:pPr algn="ctr"/>
            <a:r>
              <a:rPr lang="en-US" altLang="en-US" sz="1500" b="1"/>
              <a:t>cycle</a:t>
            </a:r>
            <a:endParaRPr lang="en-US" altLang="en-US" sz="1500" b="1" baseline="30000"/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609600" y="13716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NAD+</a:t>
            </a: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7162800" y="14478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NAD+</a:t>
            </a:r>
          </a:p>
        </p:txBody>
      </p:sp>
      <p:sp>
        <p:nvSpPr>
          <p:cNvPr id="20495" name="Text Box 17"/>
          <p:cNvSpPr txBox="1">
            <a:spLocks noChangeArrowheads="1"/>
          </p:cNvSpPr>
          <p:nvPr/>
        </p:nvSpPr>
        <p:spPr bwMode="auto">
          <a:xfrm>
            <a:off x="3505200" y="1676400"/>
            <a:ext cx="18288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PYRUVATE</a:t>
            </a:r>
          </a:p>
        </p:txBody>
      </p:sp>
      <p:sp>
        <p:nvSpPr>
          <p:cNvPr id="16" name="Circular Arrow 15"/>
          <p:cNvSpPr/>
          <p:nvPr/>
        </p:nvSpPr>
        <p:spPr>
          <a:xfrm rot="12400232">
            <a:off x="1314450" y="1011238"/>
            <a:ext cx="2514600" cy="30543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16684"/>
              <a:gd name="adj5" fmla="val 12500"/>
            </a:avLst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 rot="8712197" flipH="1">
            <a:off x="5086350" y="990600"/>
            <a:ext cx="2292350" cy="30543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16684"/>
              <a:gd name="adj5" fmla="val 12500"/>
            </a:avLst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72390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>
              <a:defRPr/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. Cellular Respiration </a:t>
            </a:r>
          </a:p>
          <a:p>
            <a:pPr marL="400050" indent="-40005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Overview: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Glycolysis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Anaerobic Respiration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9-17a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718050" y="3684588"/>
            <a:ext cx="8683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/>
              <a:t>+ 2 H</a:t>
            </a:r>
            <a:r>
              <a:rPr lang="en-US" altLang="en-US" sz="1900" b="1" baseline="30000"/>
              <a:t>+</a:t>
            </a: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3730625" y="822325"/>
            <a:ext cx="176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900" b="1"/>
              <a:t>P</a:t>
            </a:r>
            <a:endParaRPr lang="en-US" altLang="en-US" sz="1900" b="1" baseline="30000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7267575" y="3411538"/>
            <a:ext cx="1635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/>
              <a:t>2</a:t>
            </a:r>
            <a:endParaRPr lang="en-US" altLang="en-US" sz="1900" b="1" baseline="30000"/>
          </a:p>
        </p:txBody>
      </p:sp>
      <p:sp>
        <p:nvSpPr>
          <p:cNvPr id="22534" name="Text Box 16"/>
          <p:cNvSpPr txBox="1">
            <a:spLocks noChangeArrowheads="1"/>
          </p:cNvSpPr>
          <p:nvPr/>
        </p:nvSpPr>
        <p:spPr bwMode="auto">
          <a:xfrm>
            <a:off x="1473200" y="5999163"/>
            <a:ext cx="2882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100" b="1"/>
              <a:t>Alcohol fermentation</a:t>
            </a:r>
            <a:endParaRPr lang="en-US" altLang="en-US" sz="2100" b="1" baseline="30000"/>
          </a:p>
        </p:txBody>
      </p:sp>
      <p:sp>
        <p:nvSpPr>
          <p:cNvPr id="19" name="Rectangle 18"/>
          <p:cNvSpPr/>
          <p:nvPr/>
        </p:nvSpPr>
        <p:spPr>
          <a:xfrm>
            <a:off x="6248400" y="381000"/>
            <a:ext cx="19812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15000" y="4038600"/>
            <a:ext cx="19812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7" name="Group 23"/>
          <p:cNvGrpSpPr>
            <a:grpSpLocks/>
          </p:cNvGrpSpPr>
          <p:nvPr/>
        </p:nvGrpSpPr>
        <p:grpSpPr bwMode="auto">
          <a:xfrm>
            <a:off x="709613" y="227013"/>
            <a:ext cx="7724775" cy="6402387"/>
            <a:chOff x="709613" y="227013"/>
            <a:chExt cx="7724775" cy="6402387"/>
          </a:xfrm>
        </p:grpSpPr>
        <p:pic>
          <p:nvPicPr>
            <p:cNvPr id="225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3" y="227013"/>
              <a:ext cx="7724775" cy="640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Text Box 4"/>
            <p:cNvSpPr txBox="1">
              <a:spLocks noChangeArrowheads="1"/>
            </p:cNvSpPr>
            <p:nvPr/>
          </p:nvSpPr>
          <p:spPr bwMode="auto">
            <a:xfrm>
              <a:off x="7562850" y="3398838"/>
              <a:ext cx="569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900" b="1"/>
                <a:t>CO</a:t>
              </a:r>
              <a:r>
                <a:rPr lang="en-US" altLang="en-US" sz="1900" b="1" baseline="-25000"/>
                <a:t>2</a:t>
              </a:r>
              <a:endParaRPr lang="en-US" altLang="en-US" sz="1900" b="1" baseline="30000"/>
            </a:p>
          </p:txBody>
        </p:sp>
        <p:sp>
          <p:nvSpPr>
            <p:cNvPr id="22540" name="Text Box 6"/>
            <p:cNvSpPr txBox="1">
              <a:spLocks noChangeArrowheads="1"/>
            </p:cNvSpPr>
            <p:nvPr/>
          </p:nvSpPr>
          <p:spPr bwMode="auto">
            <a:xfrm>
              <a:off x="4959350" y="3349625"/>
              <a:ext cx="1001713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900" b="1"/>
                <a:t>2 NADH</a:t>
              </a:r>
              <a:endParaRPr lang="en-US" altLang="en-US" sz="1900" b="1" baseline="30000"/>
            </a:p>
          </p:txBody>
        </p:sp>
        <p:sp>
          <p:nvSpPr>
            <p:cNvPr id="22541" name="Text Box 7"/>
            <p:cNvSpPr txBox="1">
              <a:spLocks noChangeArrowheads="1"/>
            </p:cNvSpPr>
            <p:nvPr/>
          </p:nvSpPr>
          <p:spPr bwMode="auto">
            <a:xfrm>
              <a:off x="2876550" y="3349625"/>
              <a:ext cx="1109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900" b="1"/>
                <a:t>2 NAD</a:t>
              </a:r>
              <a:r>
                <a:rPr lang="en-US" altLang="en-US" sz="1900" b="1" baseline="30000"/>
                <a:t>+</a:t>
              </a:r>
            </a:p>
          </p:txBody>
        </p:sp>
        <p:sp>
          <p:nvSpPr>
            <p:cNvPr id="22542" name="Text Box 8"/>
            <p:cNvSpPr txBox="1">
              <a:spLocks noChangeArrowheads="1"/>
            </p:cNvSpPr>
            <p:nvPr/>
          </p:nvSpPr>
          <p:spPr bwMode="auto">
            <a:xfrm>
              <a:off x="5810250" y="5443538"/>
              <a:ext cx="179387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900" b="1"/>
                <a:t>2 Acetaldehyde</a:t>
              </a:r>
              <a:endParaRPr lang="en-US" altLang="en-US" sz="1900" b="1" baseline="30000"/>
            </a:p>
          </p:txBody>
        </p:sp>
        <p:sp>
          <p:nvSpPr>
            <p:cNvPr id="22543" name="Text Box 9"/>
            <p:cNvSpPr txBox="1">
              <a:spLocks noChangeArrowheads="1"/>
            </p:cNvSpPr>
            <p:nvPr/>
          </p:nvSpPr>
          <p:spPr bwMode="auto">
            <a:xfrm>
              <a:off x="4905375" y="842963"/>
              <a:ext cx="82073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900" b="1"/>
                <a:t>2 ATP</a:t>
              </a:r>
              <a:endParaRPr lang="en-US" altLang="en-US" sz="1900" b="1" baseline="30000"/>
            </a:p>
          </p:txBody>
        </p:sp>
        <p:sp>
          <p:nvSpPr>
            <p:cNvPr id="22544" name="Text Box 10"/>
            <p:cNvSpPr txBox="1">
              <a:spLocks noChangeArrowheads="1"/>
            </p:cNvSpPr>
            <p:nvPr/>
          </p:nvSpPr>
          <p:spPr bwMode="auto">
            <a:xfrm>
              <a:off x="2466975" y="831850"/>
              <a:ext cx="1192213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n-US" altLang="en-US" sz="1900" b="1"/>
                <a:t>2 ADP + 2</a:t>
              </a:r>
              <a:endParaRPr lang="en-US" altLang="en-US" sz="1900" b="1" baseline="30000"/>
            </a:p>
          </p:txBody>
        </p:sp>
        <p:sp>
          <p:nvSpPr>
            <p:cNvPr id="22545" name="Text Box 12"/>
            <p:cNvSpPr txBox="1">
              <a:spLocks noChangeArrowheads="1"/>
            </p:cNvSpPr>
            <p:nvPr/>
          </p:nvSpPr>
          <p:spPr bwMode="auto">
            <a:xfrm>
              <a:off x="3879850" y="952500"/>
              <a:ext cx="1762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600" b="1"/>
                <a:t>i</a:t>
              </a:r>
              <a:endParaRPr lang="en-US" altLang="en-US" sz="1600" b="1" baseline="30000"/>
            </a:p>
          </p:txBody>
        </p:sp>
        <p:sp>
          <p:nvSpPr>
            <p:cNvPr id="22546" name="Text Box 13"/>
            <p:cNvSpPr txBox="1">
              <a:spLocks noChangeArrowheads="1"/>
            </p:cNvSpPr>
            <p:nvPr/>
          </p:nvSpPr>
          <p:spPr bwMode="auto">
            <a:xfrm>
              <a:off x="6378575" y="2767013"/>
              <a:ext cx="1335088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900" b="1"/>
                <a:t>2 Pyruvate</a:t>
              </a:r>
              <a:endParaRPr lang="en-US" altLang="en-US" sz="1900" b="1" baseline="30000"/>
            </a:p>
          </p:txBody>
        </p:sp>
        <p:sp>
          <p:nvSpPr>
            <p:cNvPr id="22547" name="Text Box 15"/>
            <p:cNvSpPr txBox="1">
              <a:spLocks noChangeArrowheads="1"/>
            </p:cNvSpPr>
            <p:nvPr/>
          </p:nvSpPr>
          <p:spPr bwMode="auto">
            <a:xfrm>
              <a:off x="1425575" y="5507038"/>
              <a:ext cx="114617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900" b="1"/>
                <a:t>2 Ethanol</a:t>
              </a:r>
              <a:endParaRPr lang="en-US" altLang="en-US" sz="1900" b="1" baseline="30000"/>
            </a:p>
          </p:txBody>
        </p:sp>
        <p:sp>
          <p:nvSpPr>
            <p:cNvPr id="22548" name="Text Box 17"/>
            <p:cNvSpPr txBox="1">
              <a:spLocks noChangeArrowheads="1"/>
            </p:cNvSpPr>
            <p:nvPr/>
          </p:nvSpPr>
          <p:spPr bwMode="auto">
            <a:xfrm>
              <a:off x="1587500" y="2016125"/>
              <a:ext cx="1109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900" b="1"/>
                <a:t>Glucose</a:t>
              </a:r>
              <a:endParaRPr lang="en-US" altLang="en-US" sz="1900" b="1" baseline="30000"/>
            </a:p>
          </p:txBody>
        </p:sp>
        <p:sp>
          <p:nvSpPr>
            <p:cNvPr id="22549" name="Text Box 18"/>
            <p:cNvSpPr txBox="1">
              <a:spLocks noChangeArrowheads="1"/>
            </p:cNvSpPr>
            <p:nvPr/>
          </p:nvSpPr>
          <p:spPr bwMode="auto">
            <a:xfrm>
              <a:off x="3651250" y="2006600"/>
              <a:ext cx="1354138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900" b="1"/>
                <a:t>Glycolysis</a:t>
              </a:r>
              <a:endParaRPr lang="en-US" altLang="en-US" sz="1900" b="1" baseline="30000"/>
            </a:p>
          </p:txBody>
        </p:sp>
        <p:sp>
          <p:nvSpPr>
            <p:cNvPr id="21" name="Right Arrow 20"/>
            <p:cNvSpPr/>
            <p:nvPr/>
          </p:nvSpPr>
          <p:spPr>
            <a:xfrm rot="10800000">
              <a:off x="2743200" y="4495800"/>
              <a:ext cx="36576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6172200" y="3429000"/>
              <a:ext cx="9144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9-17b</a:t>
            </a:r>
          </a:p>
        </p:txBody>
      </p:sp>
      <p:sp>
        <p:nvSpPr>
          <p:cNvPr id="23555" name="Text Box 11"/>
          <p:cNvSpPr txBox="1">
            <a:spLocks noChangeArrowheads="1"/>
          </p:cNvSpPr>
          <p:nvPr/>
        </p:nvSpPr>
        <p:spPr bwMode="auto">
          <a:xfrm>
            <a:off x="3911600" y="949325"/>
            <a:ext cx="176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 b="1"/>
              <a:t>i</a:t>
            </a:r>
            <a:endParaRPr lang="en-US" altLang="en-US" sz="1600" b="1" baseline="30000"/>
          </a:p>
        </p:txBody>
      </p:sp>
      <p:sp>
        <p:nvSpPr>
          <p:cNvPr id="23556" name="Text Box 14"/>
          <p:cNvSpPr txBox="1">
            <a:spLocks noChangeArrowheads="1"/>
          </p:cNvSpPr>
          <p:nvPr/>
        </p:nvSpPr>
        <p:spPr bwMode="auto">
          <a:xfrm>
            <a:off x="1466850" y="5484813"/>
            <a:ext cx="11461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/>
              <a:t>2 Lactate</a:t>
            </a:r>
            <a:endParaRPr lang="en-US" altLang="en-US" sz="1900" b="1" baseline="30000"/>
          </a:p>
        </p:txBody>
      </p:sp>
      <p:sp>
        <p:nvSpPr>
          <p:cNvPr id="23557" name="Text Box 15"/>
          <p:cNvSpPr txBox="1">
            <a:spLocks noChangeArrowheads="1"/>
          </p:cNvSpPr>
          <p:nvPr/>
        </p:nvSpPr>
        <p:spPr bwMode="auto">
          <a:xfrm>
            <a:off x="1485900" y="6002338"/>
            <a:ext cx="32226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100" b="1"/>
              <a:t>Lactic acid fermentation</a:t>
            </a:r>
            <a:endParaRPr lang="en-US" altLang="en-US" sz="2100" b="1" baseline="30000"/>
          </a:p>
        </p:txBody>
      </p:sp>
      <p:sp>
        <p:nvSpPr>
          <p:cNvPr id="16" name="Rectangle 15"/>
          <p:cNvSpPr/>
          <p:nvPr/>
        </p:nvSpPr>
        <p:spPr>
          <a:xfrm>
            <a:off x="6248400" y="1676400"/>
            <a:ext cx="16764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559" name="Group 18"/>
          <p:cNvGrpSpPr>
            <a:grpSpLocks/>
          </p:cNvGrpSpPr>
          <p:nvPr/>
        </p:nvGrpSpPr>
        <p:grpSpPr bwMode="auto">
          <a:xfrm>
            <a:off x="717550" y="227013"/>
            <a:ext cx="7707313" cy="6402387"/>
            <a:chOff x="717550" y="227013"/>
            <a:chExt cx="7707313" cy="6402387"/>
          </a:xfrm>
        </p:grpSpPr>
        <p:pic>
          <p:nvPicPr>
            <p:cNvPr id="2356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50" y="227013"/>
              <a:ext cx="7707313" cy="640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2" name="Group 17"/>
            <p:cNvGrpSpPr>
              <a:grpSpLocks/>
            </p:cNvGrpSpPr>
            <p:nvPr/>
          </p:nvGrpSpPr>
          <p:grpSpPr bwMode="auto">
            <a:xfrm>
              <a:off x="1587500" y="819150"/>
              <a:ext cx="6148388" cy="3981450"/>
              <a:chOff x="1587500" y="819150"/>
              <a:chExt cx="6148388" cy="3981450"/>
            </a:xfrm>
          </p:grpSpPr>
          <p:sp>
            <p:nvSpPr>
              <p:cNvPr id="23563" name="Text Box 5"/>
              <p:cNvSpPr txBox="1">
                <a:spLocks noChangeArrowheads="1"/>
              </p:cNvSpPr>
              <p:nvPr/>
            </p:nvSpPr>
            <p:spPr bwMode="auto">
              <a:xfrm>
                <a:off x="4718050" y="3684588"/>
                <a:ext cx="868363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900" b="1"/>
                  <a:t>+ 2 H</a:t>
                </a:r>
                <a:r>
                  <a:rPr lang="en-US" altLang="en-US" sz="1900" b="1" baseline="30000"/>
                  <a:t>+</a:t>
                </a:r>
              </a:p>
            </p:txBody>
          </p:sp>
          <p:sp>
            <p:nvSpPr>
              <p:cNvPr id="23564" name="Text Box 6"/>
              <p:cNvSpPr txBox="1">
                <a:spLocks noChangeArrowheads="1"/>
              </p:cNvSpPr>
              <p:nvPr/>
            </p:nvSpPr>
            <p:spPr bwMode="auto">
              <a:xfrm>
                <a:off x="4959350" y="3349625"/>
                <a:ext cx="1001713" cy="233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900" b="1"/>
                  <a:t>2 NADH</a:t>
                </a:r>
                <a:endParaRPr lang="en-US" altLang="en-US" sz="1900" b="1" baseline="30000"/>
              </a:p>
            </p:txBody>
          </p:sp>
          <p:sp>
            <p:nvSpPr>
              <p:cNvPr id="23565" name="Text Box 7"/>
              <p:cNvSpPr txBox="1">
                <a:spLocks noChangeArrowheads="1"/>
              </p:cNvSpPr>
              <p:nvPr/>
            </p:nvSpPr>
            <p:spPr bwMode="auto">
              <a:xfrm>
                <a:off x="2876550" y="3349625"/>
                <a:ext cx="110966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900" b="1"/>
                  <a:t>2 NAD</a:t>
                </a:r>
                <a:r>
                  <a:rPr lang="en-US" altLang="en-US" sz="1900" b="1" baseline="30000"/>
                  <a:t>+</a:t>
                </a:r>
              </a:p>
            </p:txBody>
          </p:sp>
          <p:sp>
            <p:nvSpPr>
              <p:cNvPr id="23566" name="Text Box 8"/>
              <p:cNvSpPr txBox="1">
                <a:spLocks noChangeArrowheads="1"/>
              </p:cNvSpPr>
              <p:nvPr/>
            </p:nvSpPr>
            <p:spPr bwMode="auto">
              <a:xfrm>
                <a:off x="4905375" y="842963"/>
                <a:ext cx="820738" cy="2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900" b="1"/>
                  <a:t>2 ATP</a:t>
                </a:r>
                <a:endParaRPr lang="en-US" altLang="en-US" sz="1900" b="1" baseline="30000"/>
              </a:p>
            </p:txBody>
          </p:sp>
          <p:sp>
            <p:nvSpPr>
              <p:cNvPr id="23567" name="Text Box 9"/>
              <p:cNvSpPr txBox="1">
                <a:spLocks noChangeArrowheads="1"/>
              </p:cNvSpPr>
              <p:nvPr/>
            </p:nvSpPr>
            <p:spPr bwMode="auto">
              <a:xfrm>
                <a:off x="2466975" y="831850"/>
                <a:ext cx="1192213" cy="31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</a:pPr>
                <a:r>
                  <a:rPr lang="en-US" altLang="en-US" sz="1900" b="1"/>
                  <a:t>2 ADP + 2</a:t>
                </a:r>
                <a:endParaRPr lang="en-US" altLang="en-US" sz="1900" b="1" baseline="30000"/>
              </a:p>
            </p:txBody>
          </p:sp>
          <p:sp>
            <p:nvSpPr>
              <p:cNvPr id="23568" name="Text Box 10"/>
              <p:cNvSpPr txBox="1">
                <a:spLocks noChangeArrowheads="1"/>
              </p:cNvSpPr>
              <p:nvPr/>
            </p:nvSpPr>
            <p:spPr bwMode="auto">
              <a:xfrm>
                <a:off x="3762375" y="819150"/>
                <a:ext cx="17621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lnSpc>
                    <a:spcPct val="90000"/>
                  </a:lnSpc>
                </a:pPr>
                <a:r>
                  <a:rPr lang="en-US" altLang="en-US" sz="1900" b="1"/>
                  <a:t>P</a:t>
                </a:r>
                <a:endParaRPr lang="en-US" altLang="en-US" sz="1900" b="1" baseline="30000"/>
              </a:p>
            </p:txBody>
          </p:sp>
          <p:sp>
            <p:nvSpPr>
              <p:cNvPr id="23569" name="Text Box 12"/>
              <p:cNvSpPr txBox="1">
                <a:spLocks noChangeArrowheads="1"/>
              </p:cNvSpPr>
              <p:nvPr/>
            </p:nvSpPr>
            <p:spPr bwMode="auto">
              <a:xfrm>
                <a:off x="6400800" y="3930650"/>
                <a:ext cx="1335088" cy="290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900" b="1"/>
                  <a:t>2 Pyruvate</a:t>
                </a:r>
                <a:endParaRPr lang="en-US" altLang="en-US" sz="1900" b="1" baseline="30000"/>
              </a:p>
            </p:txBody>
          </p:sp>
          <p:sp>
            <p:nvSpPr>
              <p:cNvPr id="23570" name="Text Box 16"/>
              <p:cNvSpPr txBox="1">
                <a:spLocks noChangeArrowheads="1"/>
              </p:cNvSpPr>
              <p:nvPr/>
            </p:nvSpPr>
            <p:spPr bwMode="auto">
              <a:xfrm>
                <a:off x="1587500" y="2016125"/>
                <a:ext cx="110966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900" b="1"/>
                  <a:t>Glucose</a:t>
                </a:r>
                <a:endParaRPr lang="en-US" altLang="en-US" sz="1900" b="1" baseline="30000"/>
              </a:p>
            </p:txBody>
          </p:sp>
          <p:sp>
            <p:nvSpPr>
              <p:cNvPr id="23571" name="Text Box 17"/>
              <p:cNvSpPr txBox="1">
                <a:spLocks noChangeArrowheads="1"/>
              </p:cNvSpPr>
              <p:nvPr/>
            </p:nvSpPr>
            <p:spPr bwMode="auto">
              <a:xfrm>
                <a:off x="3651250" y="2006600"/>
                <a:ext cx="1354138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900" b="1"/>
                  <a:t>Glycolysis</a:t>
                </a:r>
                <a:endParaRPr lang="en-US" altLang="en-US" sz="1900" b="1" baseline="30000"/>
              </a:p>
            </p:txBody>
          </p:sp>
          <p:sp>
            <p:nvSpPr>
              <p:cNvPr id="17" name="Right Arrow 16"/>
              <p:cNvSpPr/>
              <p:nvPr/>
            </p:nvSpPr>
            <p:spPr>
              <a:xfrm rot="10800000">
                <a:off x="2743200" y="4495800"/>
                <a:ext cx="3962400" cy="3048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3560" name="TextBox 19"/>
          <p:cNvSpPr txBox="1">
            <a:spLocks noChangeArrowheads="1"/>
          </p:cNvSpPr>
          <p:nvPr/>
        </p:nvSpPr>
        <p:spPr bwMode="auto">
          <a:xfrm>
            <a:off x="1371600" y="5410200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Lactate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72390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>
              <a:defRPr/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. Cellular Respiration </a:t>
            </a:r>
          </a:p>
          <a:p>
            <a:pPr marL="400050" indent="-40005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Overview: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Glycolysis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Anaerobic Respiration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Aerobic Respiration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24579" name="Picture 4" descr="http://www.cartage.org.lb/en/themes/sciences/zoology/animalphysiology/anatomy/animalcellstructure/Mitochondria/mitochond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38275"/>
            <a:ext cx="48006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400050">
              <a:defRPr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. Cellular Respiration </a:t>
            </a:r>
          </a:p>
          <a:p>
            <a:pPr marL="400050" indent="-400050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Overview: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Glycolysis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Anaerobic Respiration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Aerobic Respiration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</a:rPr>
              <a:t>	     - Had </a:t>
            </a:r>
            <a:r>
              <a:rPr lang="en-US" sz="2000" dirty="0" err="1">
                <a:latin typeface="+mn-lt"/>
              </a:rPr>
              <a:t>Glycolysis</a:t>
            </a:r>
            <a:r>
              <a:rPr lang="en-US" sz="2000" dirty="0">
                <a:latin typeface="+mn-lt"/>
              </a:rPr>
              <a:t>:  C</a:t>
            </a:r>
            <a:r>
              <a:rPr lang="en-US" sz="2000" baseline="-25000" dirty="0">
                <a:latin typeface="+mn-lt"/>
              </a:rPr>
              <a:t>6</a:t>
            </a:r>
            <a:r>
              <a:rPr lang="en-US" sz="2000" dirty="0">
                <a:latin typeface="+mn-lt"/>
              </a:rPr>
              <a:t> (glucose)        2C</a:t>
            </a:r>
            <a:r>
              <a:rPr lang="en-US" sz="2000" baseline="-25000" dirty="0">
                <a:latin typeface="+mn-lt"/>
              </a:rPr>
              <a:t>3 </a:t>
            </a: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pyruvate</a:t>
            </a:r>
            <a:r>
              <a:rPr lang="en-US" sz="2000" dirty="0">
                <a:latin typeface="+mn-lt"/>
              </a:rPr>
              <a:t>) + ATP, NADH</a:t>
            </a:r>
          </a:p>
          <a:p>
            <a:pPr>
              <a:defRPr/>
            </a:pPr>
            <a:endParaRPr lang="en-US" sz="2000" baseline="-25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	     a - Gateway step:  2C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        2C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2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(acetyl)  +  2C (CO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) + NADH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	     b - Citric Acid Cycle: 2C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(acetyl)</a:t>
            </a:r>
            <a:r>
              <a:rPr lang="en-US" dirty="0">
                <a:latin typeface="+mn-lt"/>
              </a:rPr>
              <a:t>       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4C (CO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) + NADH, FADH, ATP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	     c - Electron Transport Chain:  convert energy in NADH, FADH to ATP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	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4572000" y="2667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3886200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480060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9-10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65163" y="4489450"/>
            <a:ext cx="952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/>
              <a:t>Pyruvate</a:t>
            </a:r>
            <a:endParaRPr lang="en-US" altLang="en-US" sz="1500" b="1" baseline="30000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990975" y="2222500"/>
            <a:ext cx="5143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/>
              <a:t>NAD</a:t>
            </a:r>
            <a:r>
              <a:rPr lang="en-US" altLang="en-US" sz="1500" b="1" baseline="30000"/>
              <a:t>+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865188" y="5168900"/>
            <a:ext cx="16446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/>
              <a:t>Transport protein</a:t>
            </a:r>
            <a:endParaRPr lang="en-US" altLang="en-US" sz="1500" b="1" baseline="30000"/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054600" y="2222500"/>
            <a:ext cx="6286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/>
              <a:t>NADH</a:t>
            </a:r>
            <a:endParaRPr lang="en-US" altLang="en-US" sz="1500" b="1" baseline="30000"/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981700" y="2232025"/>
            <a:ext cx="4159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/>
              <a:t>+ H</a:t>
            </a:r>
            <a:r>
              <a:rPr lang="en-US" altLang="en-US" sz="1500" b="1" baseline="30000"/>
              <a:t>+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5030788" y="4473575"/>
            <a:ext cx="12033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/>
              <a:t>Coenzyme A</a:t>
            </a:r>
            <a:endParaRPr lang="en-US" altLang="en-US" sz="1500" b="1" baseline="30000"/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3932238" y="4473575"/>
            <a:ext cx="431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/>
              <a:t>CO</a:t>
            </a:r>
            <a:r>
              <a:rPr lang="en-US" altLang="en-US" sz="1500" b="1" baseline="-25000"/>
              <a:t>2</a:t>
            </a:r>
            <a:endParaRPr lang="en-US" altLang="en-US" sz="1500" b="1" baseline="30000"/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>
            <a:off x="7312025" y="4225925"/>
            <a:ext cx="1101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/>
              <a:t>Acetyl Co A</a:t>
            </a:r>
            <a:endParaRPr lang="en-US" altLang="en-US" sz="1500" b="1" baseline="30000"/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 flipV="1">
            <a:off x="2551113" y="3544888"/>
            <a:ext cx="620712" cy="1709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15"/>
          <p:cNvSpPr txBox="1">
            <a:spLocks noChangeArrowheads="1"/>
          </p:cNvSpPr>
          <p:nvPr/>
        </p:nvSpPr>
        <p:spPr bwMode="auto">
          <a:xfrm>
            <a:off x="2514600" y="1600200"/>
            <a:ext cx="449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energy harvested as NADH</a:t>
            </a:r>
          </a:p>
        </p:txBody>
      </p:sp>
      <p:sp>
        <p:nvSpPr>
          <p:cNvPr id="26637" name="TextBox 15"/>
          <p:cNvSpPr txBox="1">
            <a:spLocks noChangeArrowheads="1"/>
          </p:cNvSpPr>
          <p:nvPr/>
        </p:nvSpPr>
        <p:spPr bwMode="auto">
          <a:xfrm>
            <a:off x="762000" y="3810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Gateway step:  2C</a:t>
            </a:r>
            <a:r>
              <a:rPr lang="en-US" altLang="en-US" baseline="-25000">
                <a:solidFill>
                  <a:srgbClr val="FF0000"/>
                </a:solidFill>
              </a:rPr>
              <a:t>3</a:t>
            </a:r>
            <a:r>
              <a:rPr lang="en-US" altLang="en-US">
                <a:solidFill>
                  <a:srgbClr val="FF0000"/>
                </a:solidFill>
              </a:rPr>
              <a:t>         2C</a:t>
            </a:r>
            <a:r>
              <a:rPr lang="en-US" altLang="en-US" baseline="-25000">
                <a:solidFill>
                  <a:srgbClr val="FF0000"/>
                </a:solidFill>
              </a:rPr>
              <a:t>2 </a:t>
            </a:r>
            <a:r>
              <a:rPr lang="en-US" altLang="en-US">
                <a:solidFill>
                  <a:srgbClr val="FF0000"/>
                </a:solidFill>
              </a:rPr>
              <a:t>(acetyl)  +  2C (CO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) + NADH</a:t>
            </a:r>
          </a:p>
          <a:p>
            <a:pPr eaLnBrk="1" hangingPunct="1"/>
            <a:endParaRPr lang="en-US" alt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95600" y="5334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9" name="Picture 18" descr="09_10PyruvateToAcetylCoA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20900"/>
            <a:ext cx="85471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400050">
              <a:defRPr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. Cellular Respiration </a:t>
            </a:r>
          </a:p>
          <a:p>
            <a:pPr marL="400050" indent="-400050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Overview: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Glycolysis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Anaerobic Respiration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Aerobic Respiration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</a:rPr>
              <a:t>	     - Had </a:t>
            </a:r>
            <a:r>
              <a:rPr lang="en-US" sz="2000" dirty="0" err="1">
                <a:latin typeface="+mn-lt"/>
              </a:rPr>
              <a:t>Glycolysis</a:t>
            </a:r>
            <a:r>
              <a:rPr lang="en-US" sz="2000" dirty="0">
                <a:latin typeface="+mn-lt"/>
              </a:rPr>
              <a:t>:  C</a:t>
            </a:r>
            <a:r>
              <a:rPr lang="en-US" sz="2000" baseline="-25000" dirty="0">
                <a:latin typeface="+mn-lt"/>
              </a:rPr>
              <a:t>6</a:t>
            </a:r>
            <a:r>
              <a:rPr lang="en-US" sz="2000" dirty="0">
                <a:latin typeface="+mn-lt"/>
              </a:rPr>
              <a:t> (glucose)        2C</a:t>
            </a:r>
            <a:r>
              <a:rPr lang="en-US" sz="2000" baseline="-25000" dirty="0">
                <a:latin typeface="+mn-lt"/>
              </a:rPr>
              <a:t>3 </a:t>
            </a: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pyruvate</a:t>
            </a:r>
            <a:r>
              <a:rPr lang="en-US" sz="2000" dirty="0">
                <a:latin typeface="+mn-lt"/>
              </a:rPr>
              <a:t>) + ATP, NADH</a:t>
            </a:r>
          </a:p>
          <a:p>
            <a:pPr>
              <a:defRPr/>
            </a:pPr>
            <a:endParaRPr lang="en-US" sz="2000" baseline="-25000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</a:rPr>
              <a:t>	     a - Gateway step:  2C</a:t>
            </a:r>
            <a:r>
              <a:rPr lang="en-US" sz="2000" baseline="-25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         2C</a:t>
            </a:r>
            <a:r>
              <a:rPr lang="en-US" sz="2000" baseline="-25000" dirty="0">
                <a:latin typeface="+mn-lt"/>
              </a:rPr>
              <a:t>2 </a:t>
            </a:r>
            <a:r>
              <a:rPr lang="en-US" sz="2000" dirty="0">
                <a:latin typeface="+mn-lt"/>
              </a:rPr>
              <a:t>(acetyl)  +  2C (CO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) + NADH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	     b - Citric Acid Cycle: 2C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(acetyl)</a:t>
            </a:r>
            <a:r>
              <a:rPr lang="en-US" dirty="0">
                <a:latin typeface="+mn-lt"/>
              </a:rPr>
              <a:t>       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4C (CO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) + NADH, FADH, ATP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	     c - Electron Transport Chain:  convert energy in NADH, FADH to ATP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	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4572000" y="2667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3886200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480060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52400" y="1524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	     b - Citric Acid Cycle: 2C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(acetyl)</a:t>
            </a:r>
            <a:r>
              <a:rPr lang="en-US" altLang="en-US"/>
              <a:t>        </a:t>
            </a:r>
            <a:r>
              <a:rPr lang="en-US" altLang="en-US">
                <a:solidFill>
                  <a:srgbClr val="FF0000"/>
                </a:solidFill>
              </a:rPr>
              <a:t>4C (CO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) + NADH, FADH, ATP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00600" y="304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6" name="Picture 5" descr="09_12CitricAcidCycle_8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685800"/>
            <a:ext cx="45974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JUeF8tYbiVw/TQOobrViURI/AAAAAAAABuk/PudfHMdk2UE/s1600/running-cheet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2390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524000" y="381000"/>
            <a:ext cx="5638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/>
              <a:t>Cellular Respiration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152400" y="1524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	     b - Citric Acid Cycle: 2C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(acetyl)</a:t>
            </a:r>
            <a:r>
              <a:rPr lang="en-US" altLang="en-US"/>
              <a:t>        </a:t>
            </a:r>
            <a:r>
              <a:rPr lang="en-US" altLang="en-US">
                <a:solidFill>
                  <a:srgbClr val="FF0000"/>
                </a:solidFill>
              </a:rPr>
              <a:t>4C (CO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) + NADH, FADH, ATP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00600" y="304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381000" y="762000"/>
            <a:ext cx="403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  <a:r>
              <a:rPr lang="en-US" altLang="en-US">
                <a:solidFill>
                  <a:srgbClr val="FF0000"/>
                </a:solidFill>
              </a:rPr>
              <a:t>. C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(acetyl) binds to C</a:t>
            </a:r>
            <a:r>
              <a:rPr lang="en-US" altLang="en-US" baseline="-25000">
                <a:solidFill>
                  <a:srgbClr val="FF0000"/>
                </a:solidFill>
              </a:rPr>
              <a:t>4</a:t>
            </a:r>
            <a:r>
              <a:rPr lang="en-US" altLang="en-US">
                <a:solidFill>
                  <a:srgbClr val="FF0000"/>
                </a:solidFill>
              </a:rPr>
              <a:t> (oxaloacetate), making a C</a:t>
            </a:r>
            <a:r>
              <a:rPr lang="en-US" altLang="en-US" baseline="-25000">
                <a:solidFill>
                  <a:srgbClr val="FF0000"/>
                </a:solidFill>
              </a:rPr>
              <a:t>6</a:t>
            </a:r>
            <a:r>
              <a:rPr lang="en-US" altLang="en-US">
                <a:solidFill>
                  <a:srgbClr val="FF0000"/>
                </a:solidFill>
              </a:rPr>
              <a:t> molecule (citrate)</a:t>
            </a:r>
          </a:p>
        </p:txBody>
      </p:sp>
      <p:pic>
        <p:nvPicPr>
          <p:cNvPr id="29701" name="Picture 8" descr="09_12CitricAcidCycle_1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685800"/>
            <a:ext cx="4587875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67400" y="762000"/>
            <a:ext cx="18288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52400" y="1524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	     b - Citric Acid Cycle: 2C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(acetyl)</a:t>
            </a:r>
            <a:r>
              <a:rPr lang="en-US" altLang="en-US"/>
              <a:t>        </a:t>
            </a:r>
            <a:r>
              <a:rPr lang="en-US" altLang="en-US">
                <a:solidFill>
                  <a:srgbClr val="FF0000"/>
                </a:solidFill>
              </a:rPr>
              <a:t>4C (CO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) + NADH, FADH, ATP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00600" y="304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381000" y="762000"/>
            <a:ext cx="4038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/>
              <a:t>C</a:t>
            </a:r>
            <a:r>
              <a:rPr lang="en-US" altLang="en-US" baseline="-25000"/>
              <a:t>2</a:t>
            </a:r>
            <a:r>
              <a:rPr lang="en-US" altLang="en-US"/>
              <a:t> (acetyl) binds to C</a:t>
            </a:r>
            <a:r>
              <a:rPr lang="en-US" altLang="en-US" baseline="-25000"/>
              <a:t>4</a:t>
            </a:r>
            <a:r>
              <a:rPr lang="en-US" altLang="en-US"/>
              <a:t> (oxaloacetate), making a C</a:t>
            </a:r>
            <a:r>
              <a:rPr lang="en-US" altLang="en-US" baseline="-25000"/>
              <a:t>6</a:t>
            </a:r>
            <a:r>
              <a:rPr lang="en-US" altLang="en-US"/>
              <a:t> molecule (citrate)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One C is broken off (CO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) and NAD accepts energy (NADH)</a:t>
            </a:r>
          </a:p>
        </p:txBody>
      </p:sp>
      <p:pic>
        <p:nvPicPr>
          <p:cNvPr id="30725" name="Picture 8" descr="09_12CitricAcidCycle_3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648200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72400" y="1981200"/>
            <a:ext cx="13716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52400" y="1524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	     b - Citric Acid Cycle: 2C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(acetyl)</a:t>
            </a:r>
            <a:r>
              <a:rPr lang="en-US" altLang="en-US"/>
              <a:t>        </a:t>
            </a:r>
            <a:r>
              <a:rPr lang="en-US" altLang="en-US">
                <a:solidFill>
                  <a:srgbClr val="FF0000"/>
                </a:solidFill>
              </a:rPr>
              <a:t>4C (CO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) + NADH, FADH, ATP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00600" y="304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381000" y="762000"/>
            <a:ext cx="4038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/>
              <a:t>C</a:t>
            </a:r>
            <a:r>
              <a:rPr lang="en-US" altLang="en-US" baseline="-25000"/>
              <a:t>2</a:t>
            </a:r>
            <a:r>
              <a:rPr lang="en-US" altLang="en-US"/>
              <a:t> (acetyl) binds to C</a:t>
            </a:r>
            <a:r>
              <a:rPr lang="en-US" altLang="en-US" baseline="-25000"/>
              <a:t>4</a:t>
            </a:r>
            <a:r>
              <a:rPr lang="en-US" altLang="en-US"/>
              <a:t> (oxaloacetate), making a C</a:t>
            </a:r>
            <a:r>
              <a:rPr lang="en-US" altLang="en-US" baseline="-25000"/>
              <a:t>6</a:t>
            </a:r>
            <a:r>
              <a:rPr lang="en-US" altLang="en-US"/>
              <a:t> molecule (citrate)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One C is broken off (CO</a:t>
            </a:r>
            <a:r>
              <a:rPr lang="en-US" altLang="en-US" baseline="-25000"/>
              <a:t>2</a:t>
            </a:r>
            <a:r>
              <a:rPr lang="en-US" altLang="en-US"/>
              <a:t>) and NAD accepts energy (NADH)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The second C is broken off (CO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) and NAD accepts the energy…at this point the acetyl group has been split!!</a:t>
            </a:r>
          </a:p>
        </p:txBody>
      </p:sp>
      <p:pic>
        <p:nvPicPr>
          <p:cNvPr id="31749" name="Picture 9" descr="09_12CitricAcidCycle_4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4724400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24600" y="3962400"/>
            <a:ext cx="26670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152400" y="1524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	     b - Citric Acid Cycle: 2C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(acetyl)</a:t>
            </a:r>
            <a:r>
              <a:rPr lang="en-US" altLang="en-US"/>
              <a:t>        </a:t>
            </a:r>
            <a:r>
              <a:rPr lang="en-US" altLang="en-US">
                <a:solidFill>
                  <a:srgbClr val="FF0000"/>
                </a:solidFill>
              </a:rPr>
              <a:t>4C (CO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) + NADH, FADH, ATP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00600" y="304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381000" y="762000"/>
            <a:ext cx="40386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/>
              <a:t>C</a:t>
            </a:r>
            <a:r>
              <a:rPr lang="en-US" altLang="en-US" baseline="-25000"/>
              <a:t>2</a:t>
            </a:r>
            <a:r>
              <a:rPr lang="en-US" altLang="en-US"/>
              <a:t> (acetyl) binds to C</a:t>
            </a:r>
            <a:r>
              <a:rPr lang="en-US" altLang="en-US" baseline="-25000"/>
              <a:t>4</a:t>
            </a:r>
            <a:r>
              <a:rPr lang="en-US" altLang="en-US"/>
              <a:t> (oxaloacetate), making a C</a:t>
            </a:r>
            <a:r>
              <a:rPr lang="en-US" altLang="en-US" baseline="-25000"/>
              <a:t>6</a:t>
            </a:r>
            <a:r>
              <a:rPr lang="en-US" altLang="en-US"/>
              <a:t> molecule (citrate)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One C is broken off (CO</a:t>
            </a:r>
            <a:r>
              <a:rPr lang="en-US" altLang="en-US" baseline="-25000"/>
              <a:t>2</a:t>
            </a:r>
            <a:r>
              <a:rPr lang="en-US" altLang="en-US"/>
              <a:t>) and NAD accepts energy (NADH)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The second C is broken off (CO</a:t>
            </a:r>
            <a:r>
              <a:rPr lang="en-US" altLang="en-US" baseline="-25000"/>
              <a:t>2</a:t>
            </a:r>
            <a:r>
              <a:rPr lang="en-US" altLang="en-US"/>
              <a:t>) and NAD accepts the energy…at this point the acetyl group has been split!!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The C4 molecules is rearranged, regenerating the oxaloacetate; releasing energy that is stored in ATP, FADH, and NADH.</a:t>
            </a:r>
          </a:p>
        </p:txBody>
      </p:sp>
      <p:pic>
        <p:nvPicPr>
          <p:cNvPr id="32773" name="Picture 8" descr="09_12CitricAcidCycle_8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685800"/>
            <a:ext cx="47053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95800" y="1752600"/>
            <a:ext cx="2286000" cy="419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152400" y="1524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	     b - Citric Acid Cycle: 2C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(acetyl)</a:t>
            </a:r>
            <a:r>
              <a:rPr lang="en-US" altLang="en-US"/>
              <a:t>        </a:t>
            </a:r>
            <a:r>
              <a:rPr lang="en-US" altLang="en-US">
                <a:solidFill>
                  <a:srgbClr val="FF0000"/>
                </a:solidFill>
              </a:rPr>
              <a:t>4C (CO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) + NADH, FADH, ATP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00600" y="304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381000" y="762000"/>
            <a:ext cx="40386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/>
              <a:t>C</a:t>
            </a:r>
            <a:r>
              <a:rPr lang="en-US" altLang="en-US" baseline="-25000"/>
              <a:t>2</a:t>
            </a:r>
            <a:r>
              <a:rPr lang="en-US" altLang="en-US"/>
              <a:t> (acetyl) binds to C</a:t>
            </a:r>
            <a:r>
              <a:rPr lang="en-US" altLang="en-US" baseline="-25000"/>
              <a:t>4</a:t>
            </a:r>
            <a:r>
              <a:rPr lang="en-US" altLang="en-US"/>
              <a:t> (oxaloacetate), making a C</a:t>
            </a:r>
            <a:r>
              <a:rPr lang="en-US" altLang="en-US" baseline="-25000"/>
              <a:t>6</a:t>
            </a:r>
            <a:r>
              <a:rPr lang="en-US" altLang="en-US"/>
              <a:t> molecule (citrate)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One C is broken off (CO</a:t>
            </a:r>
            <a:r>
              <a:rPr lang="en-US" altLang="en-US" baseline="-25000"/>
              <a:t>2</a:t>
            </a:r>
            <a:r>
              <a:rPr lang="en-US" altLang="en-US"/>
              <a:t>) and NAD accepts energy (NADH)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The second C is broken off (CO</a:t>
            </a:r>
            <a:r>
              <a:rPr lang="en-US" altLang="en-US" baseline="-25000"/>
              <a:t>2</a:t>
            </a:r>
            <a:r>
              <a:rPr lang="en-US" altLang="en-US"/>
              <a:t>) and NAD accepts the energy…at this point the acetyl group has been split!!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The C4 molecules is rearranged, regenerating the oxaloacetate; releasing energy that is stored in ATP, FADH, and NADH.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In summary, the C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acetyl is split and the energy released is trapped in ATP, FADH, and 3 NADH. (this occurs for EACH of the 2 pyruvates from the initial glucose).</a:t>
            </a:r>
          </a:p>
        </p:txBody>
      </p:sp>
      <p:pic>
        <p:nvPicPr>
          <p:cNvPr id="33797" name="Picture 9" descr="09_11CitAcidCycleOverview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914400"/>
            <a:ext cx="436562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rot="5400000">
            <a:off x="8382001" y="4038600"/>
            <a:ext cx="457200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400050">
              <a:defRPr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. Cellular Respiration </a:t>
            </a:r>
          </a:p>
          <a:p>
            <a:pPr marL="400050" indent="-400050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Overview: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Glycolysis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Anaerobic Respiration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Aerobic Respiration</a:t>
            </a:r>
          </a:p>
          <a:p>
            <a:pPr marL="457200" indent="-457200">
              <a:defRPr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en-US" sz="2000" dirty="0">
                <a:latin typeface="+mn-lt"/>
              </a:rPr>
              <a:t>	     a - </a:t>
            </a:r>
            <a:r>
              <a:rPr lang="en-US" sz="2000" dirty="0" err="1">
                <a:latin typeface="+mn-lt"/>
              </a:rPr>
              <a:t>Glycolysis</a:t>
            </a:r>
            <a:r>
              <a:rPr lang="en-US" sz="2000" dirty="0">
                <a:latin typeface="+mn-lt"/>
              </a:rPr>
              <a:t>:  C</a:t>
            </a:r>
            <a:r>
              <a:rPr lang="en-US" sz="2000" baseline="-25000" dirty="0">
                <a:latin typeface="+mn-lt"/>
              </a:rPr>
              <a:t>6</a:t>
            </a:r>
            <a:r>
              <a:rPr lang="en-US" sz="2000" dirty="0">
                <a:latin typeface="+mn-lt"/>
              </a:rPr>
              <a:t> (glucose)        2C</a:t>
            </a:r>
            <a:r>
              <a:rPr lang="en-US" sz="2000" baseline="-25000" dirty="0">
                <a:latin typeface="+mn-lt"/>
              </a:rPr>
              <a:t>3 </a:t>
            </a: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pyruvate</a:t>
            </a:r>
            <a:r>
              <a:rPr lang="en-US" sz="2000" dirty="0">
                <a:latin typeface="+mn-lt"/>
              </a:rPr>
              <a:t>) + ATP, NADH</a:t>
            </a:r>
          </a:p>
          <a:p>
            <a:pPr>
              <a:defRPr/>
            </a:pPr>
            <a:endParaRPr lang="en-US" sz="2000" baseline="-25000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</a:rPr>
              <a:t>	     b - Gateway step:  2C</a:t>
            </a:r>
            <a:r>
              <a:rPr lang="en-US" sz="2000" baseline="-25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         2C</a:t>
            </a:r>
            <a:r>
              <a:rPr lang="en-US" sz="2000" baseline="-25000" dirty="0">
                <a:latin typeface="+mn-lt"/>
              </a:rPr>
              <a:t>2 </a:t>
            </a:r>
            <a:r>
              <a:rPr lang="en-US" sz="2000" dirty="0">
                <a:latin typeface="+mn-lt"/>
              </a:rPr>
              <a:t>(acetyl)  +  2C (CO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) + NADH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</a:rPr>
              <a:t>	     c - Citric Acid Cycle: 2C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 (acetyl)       4C (CO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) + NADH, FADH, ATP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	     d - Electron Transport Chain:  convert energy in NADH, FADH to ATP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	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4267200" y="2743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886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4800600" y="3886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304800" y="1524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d - Electron Transport Chain: transfer energy in NADH, FADH to ATP</a:t>
            </a:r>
          </a:p>
        </p:txBody>
      </p:sp>
      <p:pic>
        <p:nvPicPr>
          <p:cNvPr id="35843" name="Picture 3" descr="09_17ATPYieldPerGlucos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0413"/>
            <a:ext cx="854075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0" y="1524000"/>
            <a:ext cx="3124200" cy="502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27013"/>
            <a:ext cx="6578600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9-13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889625" y="3359150"/>
            <a:ext cx="2555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ATP</a:t>
            </a:r>
            <a:endParaRPr lang="en-US" altLang="en-US" sz="600" b="1" baseline="3000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696075" y="3355975"/>
            <a:ext cx="2555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ATP</a:t>
            </a:r>
            <a:endParaRPr lang="en-US" altLang="en-US" sz="600" b="1" baseline="3000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404100" y="3359150"/>
            <a:ext cx="2555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ATP</a:t>
            </a:r>
            <a:endParaRPr lang="en-US" altLang="en-US" sz="600" b="1" baseline="30000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784850" y="2670175"/>
            <a:ext cx="5381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Glycolysis</a:t>
            </a:r>
            <a:endParaRPr lang="en-US" altLang="en-US" sz="600" b="1" baseline="3000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007225" y="2587625"/>
            <a:ext cx="80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" b="1"/>
              <a:t>Oxidative</a:t>
            </a:r>
          </a:p>
          <a:p>
            <a:pPr algn="ctr"/>
            <a:r>
              <a:rPr lang="en-US" altLang="en-US" sz="600" b="1"/>
              <a:t>phosphorylation:</a:t>
            </a:r>
          </a:p>
          <a:p>
            <a:pPr algn="ctr"/>
            <a:r>
              <a:rPr lang="en-US" altLang="en-US" sz="600" b="1"/>
              <a:t>electron transport</a:t>
            </a:r>
          </a:p>
          <a:p>
            <a:pPr algn="ctr"/>
            <a:r>
              <a:rPr lang="en-US" altLang="en-US" sz="600" b="1"/>
              <a:t>and chemiosmosis</a:t>
            </a:r>
            <a:endParaRPr lang="en-US" altLang="en-US" sz="600" b="1" baseline="30000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591300" y="2660650"/>
            <a:ext cx="3810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600" b="1"/>
              <a:t>Citric</a:t>
            </a:r>
          </a:p>
          <a:p>
            <a:pPr algn="ctr">
              <a:lnSpc>
                <a:spcPct val="90000"/>
              </a:lnSpc>
            </a:pPr>
            <a:r>
              <a:rPr lang="en-US" altLang="en-US" sz="600" b="1"/>
              <a:t>acid</a:t>
            </a:r>
          </a:p>
          <a:p>
            <a:pPr algn="ctr">
              <a:lnSpc>
                <a:spcPct val="90000"/>
              </a:lnSpc>
            </a:pPr>
            <a:r>
              <a:rPr lang="en-US" altLang="en-US" sz="600" b="1"/>
              <a:t>cycle</a:t>
            </a:r>
            <a:endParaRPr lang="en-US" altLang="en-US" sz="600" b="1" baseline="30000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974850" y="715963"/>
            <a:ext cx="5683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NADH</a:t>
            </a:r>
            <a:endParaRPr lang="en-US" altLang="en-US" sz="1000" b="1" baseline="30000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581150" y="963613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50</a:t>
            </a:r>
            <a:endParaRPr lang="en-US" altLang="en-US" sz="1000" b="1" baseline="30000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124200" y="135731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FADH</a:t>
            </a:r>
            <a:r>
              <a:rPr lang="en-US" altLang="en-US" sz="1000" b="1" baseline="-25000"/>
              <a:t>2</a:t>
            </a:r>
            <a:endParaRPr lang="en-US" altLang="en-US" sz="1000" b="1" baseline="30000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581150" y="1878013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40</a:t>
            </a:r>
            <a:endParaRPr lang="en-US" altLang="en-US" sz="1000" b="1" baseline="30000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870075" y="1887538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FMN</a:t>
            </a:r>
            <a:endParaRPr lang="en-US" altLang="en-US" sz="1000" b="1" baseline="30000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244725" y="210026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Fe•S</a:t>
            </a:r>
            <a:endParaRPr lang="en-US" altLang="en-US" sz="1000" b="1" baseline="30000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400300" y="1824038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I</a:t>
            </a:r>
            <a:endParaRPr lang="en-US" altLang="en-US" sz="1000" b="1" baseline="30000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009900" y="185896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FAD</a:t>
            </a:r>
            <a:endParaRPr lang="en-US" altLang="en-US" sz="1000" b="1" baseline="30000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828925" y="207486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Fe•S</a:t>
            </a:r>
            <a:endParaRPr lang="en-US" altLang="en-US" sz="1000" b="1" baseline="30000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254375" y="2043113"/>
            <a:ext cx="1778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II</a:t>
            </a:r>
            <a:endParaRPr lang="en-US" altLang="en-US" sz="1000" b="1" baseline="30000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3816350" y="2395538"/>
            <a:ext cx="1778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III</a:t>
            </a:r>
            <a:endParaRPr lang="en-US" altLang="en-US" sz="1000" b="1" baseline="30000"/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2765425" y="2309813"/>
            <a:ext cx="1778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Q</a:t>
            </a:r>
            <a:endParaRPr lang="en-US" altLang="en-US" sz="1000" b="1" baseline="30000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3378200" y="2732088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Fe•S</a:t>
            </a:r>
            <a:endParaRPr lang="en-US" altLang="en-US" sz="1000" b="1" baseline="30000"/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003550" y="251936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Cyt </a:t>
            </a:r>
            <a:r>
              <a:rPr lang="en-US" altLang="en-US" sz="1000" b="1" i="1"/>
              <a:t>b</a:t>
            </a:r>
            <a:endParaRPr lang="en-US" altLang="en-US" sz="1000" b="1" baseline="30000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1577975" y="2795588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30</a:t>
            </a:r>
            <a:endParaRPr lang="en-US" altLang="en-US" sz="1000" b="1" baseline="30000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577975" y="3713163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20</a:t>
            </a:r>
            <a:endParaRPr lang="en-US" altLang="en-US" sz="1000" b="1" baseline="30000"/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133850" y="3157538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Cyt </a:t>
            </a:r>
            <a:r>
              <a:rPr lang="en-US" altLang="en-US" sz="1000" b="1" i="1"/>
              <a:t>c</a:t>
            </a:r>
            <a:endParaRPr lang="en-US" altLang="en-US" sz="1000" b="1" baseline="30000"/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3752850" y="2928938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Cyt </a:t>
            </a:r>
            <a:r>
              <a:rPr lang="en-US" altLang="en-US" sz="1000" b="1" i="1"/>
              <a:t>c</a:t>
            </a:r>
            <a:r>
              <a:rPr lang="en-US" altLang="en-US" sz="1000" b="1" baseline="-25000"/>
              <a:t>1</a:t>
            </a:r>
            <a:endParaRPr lang="en-US" altLang="en-US" sz="1000" b="1" baseline="30000"/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4508500" y="336391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Cyt </a:t>
            </a:r>
            <a:r>
              <a:rPr lang="en-US" altLang="en-US" sz="1000" b="1" i="1"/>
              <a:t>a</a:t>
            </a:r>
            <a:endParaRPr lang="en-US" altLang="en-US" sz="1000" b="1" baseline="30000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4883150" y="356076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Cyt </a:t>
            </a:r>
            <a:r>
              <a:rPr lang="en-US" altLang="en-US" sz="1000" b="1" i="1"/>
              <a:t>a</a:t>
            </a:r>
            <a:r>
              <a:rPr lang="en-US" altLang="en-US" sz="1000" b="1" baseline="-25000"/>
              <a:t>3</a:t>
            </a:r>
            <a:endParaRPr lang="en-US" altLang="en-US" sz="1000" b="1" baseline="30000"/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5137150" y="2989263"/>
            <a:ext cx="1778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IV</a:t>
            </a:r>
            <a:endParaRPr lang="en-US" altLang="en-US" sz="1000" b="1" baseline="30000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1577975" y="4630738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10</a:t>
            </a:r>
            <a:endParaRPr lang="en-US" altLang="en-US" sz="1000" b="1" baseline="30000"/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1577975" y="5545138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0</a:t>
            </a:r>
            <a:endParaRPr lang="en-US" altLang="en-US" sz="1000" b="1" baseline="30000"/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4003675" y="1674813"/>
            <a:ext cx="815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Multiprotein</a:t>
            </a:r>
          </a:p>
          <a:p>
            <a:pPr>
              <a:lnSpc>
                <a:spcPct val="90000"/>
              </a:lnSpc>
            </a:pPr>
            <a:r>
              <a:rPr lang="en-US" altLang="en-US" sz="1000" b="1"/>
              <a:t>complexes</a:t>
            </a:r>
            <a:endParaRPr lang="en-US" altLang="en-US" sz="1000" b="1" baseline="30000"/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 rot="-5400000">
            <a:off x="313531" y="3024982"/>
            <a:ext cx="24479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Free energy (</a:t>
            </a:r>
            <a:r>
              <a:rPr lang="en-US" altLang="en-US" sz="1000" b="1" i="1"/>
              <a:t>G</a:t>
            </a:r>
            <a:r>
              <a:rPr lang="en-US" altLang="en-US" sz="1000" b="1"/>
              <a:t>) relative to O2 (kcal/mol)</a:t>
            </a:r>
            <a:endParaRPr lang="en-US" altLang="en-US" sz="1000" b="1" baseline="30000"/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5162550" y="6232525"/>
            <a:ext cx="2635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>
                <a:solidFill>
                  <a:schemeClr val="bg1"/>
                </a:solidFill>
              </a:rPr>
              <a:t>H</a:t>
            </a:r>
            <a:r>
              <a:rPr lang="en-US" altLang="en-US" sz="1000" b="1" baseline="-25000">
                <a:solidFill>
                  <a:schemeClr val="bg1"/>
                </a:solidFill>
              </a:rPr>
              <a:t>2</a:t>
            </a:r>
            <a:r>
              <a:rPr lang="en-US" altLang="en-US" sz="1000" b="1">
                <a:solidFill>
                  <a:schemeClr val="bg1"/>
                </a:solidFill>
              </a:rPr>
              <a:t>O</a:t>
            </a:r>
            <a:endParaRPr lang="en-US" altLang="en-US" sz="1000" b="1" baseline="30000">
              <a:solidFill>
                <a:schemeClr val="bg1"/>
              </a:solidFill>
            </a:endParaRP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5022850" y="5511800"/>
            <a:ext cx="1714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>
                <a:solidFill>
                  <a:schemeClr val="bg1"/>
                </a:solidFill>
              </a:rPr>
              <a:t>O</a:t>
            </a:r>
            <a:r>
              <a:rPr lang="en-US" altLang="en-US" sz="1000" b="1" baseline="-25000">
                <a:solidFill>
                  <a:schemeClr val="bg1"/>
                </a:solidFill>
              </a:rPr>
              <a:t>2</a:t>
            </a:r>
            <a:endParaRPr lang="en-US" altLang="en-US" sz="1000" b="1" baseline="30000">
              <a:solidFill>
                <a:schemeClr val="bg1"/>
              </a:solidFill>
            </a:endParaRP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4365625" y="5511800"/>
            <a:ext cx="5715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2 H</a:t>
            </a:r>
            <a:r>
              <a:rPr lang="en-US" altLang="en-US" sz="1000" b="1" baseline="30000"/>
              <a:t>+</a:t>
            </a:r>
            <a:r>
              <a:rPr lang="en-US" altLang="en-US" sz="1000" b="1"/>
              <a:t> + </a:t>
            </a:r>
            <a:r>
              <a:rPr lang="en-US" altLang="en-US" sz="1000" b="1" baseline="30000"/>
              <a:t>1</a:t>
            </a:r>
            <a:r>
              <a:rPr lang="en-US" altLang="en-US" sz="1000" b="1"/>
              <a:t>/</a:t>
            </a:r>
            <a:r>
              <a:rPr lang="en-US" altLang="en-US" sz="700" b="1"/>
              <a:t>2</a:t>
            </a:r>
            <a:endParaRPr lang="en-US" altLang="en-US" sz="1000" b="1" baseline="30000"/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 flipV="1">
            <a:off x="3565525" y="1762125"/>
            <a:ext cx="377825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H="1">
            <a:off x="3784600" y="1762125"/>
            <a:ext cx="16192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1600200" y="27432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CC00"/>
                </a:solidFill>
              </a:rPr>
              <a:t>electron</a:t>
            </a:r>
          </a:p>
        </p:txBody>
      </p:sp>
      <p:sp>
        <p:nvSpPr>
          <p:cNvPr id="36905" name="Line 41"/>
          <p:cNvSpPr>
            <a:spLocks noChangeShapeType="1"/>
          </p:cNvSpPr>
          <p:nvPr/>
        </p:nvSpPr>
        <p:spPr bwMode="auto">
          <a:xfrm>
            <a:off x="3048000" y="3276600"/>
            <a:ext cx="1905000" cy="91440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6" name="Text Box 43"/>
          <p:cNvSpPr txBox="1">
            <a:spLocks noChangeArrowheads="1"/>
          </p:cNvSpPr>
          <p:nvPr/>
        </p:nvSpPr>
        <p:spPr bwMode="auto">
          <a:xfrm>
            <a:off x="5181600" y="16002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ADP + P</a:t>
            </a:r>
          </a:p>
        </p:txBody>
      </p:sp>
      <p:sp>
        <p:nvSpPr>
          <p:cNvPr id="36907" name="Text Box 44"/>
          <p:cNvSpPr txBox="1">
            <a:spLocks noChangeArrowheads="1"/>
          </p:cNvSpPr>
          <p:nvPr/>
        </p:nvSpPr>
        <p:spPr bwMode="auto">
          <a:xfrm>
            <a:off x="3048000" y="6096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ATP</a:t>
            </a:r>
          </a:p>
        </p:txBody>
      </p:sp>
      <p:sp>
        <p:nvSpPr>
          <p:cNvPr id="36908" name="Line 45"/>
          <p:cNvSpPr>
            <a:spLocks noChangeShapeType="1"/>
          </p:cNvSpPr>
          <p:nvPr/>
        </p:nvSpPr>
        <p:spPr bwMode="auto">
          <a:xfrm flipH="1" flipV="1">
            <a:off x="3886200" y="990600"/>
            <a:ext cx="1371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9" name="Text Box 46"/>
          <p:cNvSpPr txBox="1">
            <a:spLocks noChangeArrowheads="1"/>
          </p:cNvSpPr>
          <p:nvPr/>
        </p:nvSpPr>
        <p:spPr bwMode="auto">
          <a:xfrm>
            <a:off x="2209800" y="3733800"/>
            <a:ext cx="1447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CC00"/>
                </a:solidFill>
              </a:rPr>
              <a:t>RELEASES ENERGY</a:t>
            </a:r>
          </a:p>
        </p:txBody>
      </p:sp>
      <p:sp>
        <p:nvSpPr>
          <p:cNvPr id="36910" name="Text Box 47"/>
          <p:cNvSpPr txBox="1">
            <a:spLocks noChangeArrowheads="1"/>
          </p:cNvSpPr>
          <p:nvPr/>
        </p:nvSpPr>
        <p:spPr bwMode="auto">
          <a:xfrm>
            <a:off x="4724400" y="533400"/>
            <a:ext cx="1981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STORES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27013"/>
            <a:ext cx="6578600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9-13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889625" y="3359150"/>
            <a:ext cx="2555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ATP</a:t>
            </a:r>
            <a:endParaRPr lang="en-US" altLang="en-US" sz="600" b="1" baseline="3000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696075" y="3355975"/>
            <a:ext cx="2555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ATP</a:t>
            </a:r>
            <a:endParaRPr lang="en-US" altLang="en-US" sz="600" b="1" baseline="3000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404100" y="3359150"/>
            <a:ext cx="2555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ATP</a:t>
            </a:r>
            <a:endParaRPr lang="en-US" altLang="en-US" sz="600" b="1" baseline="3000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784850" y="2670175"/>
            <a:ext cx="5381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Glycolysis</a:t>
            </a:r>
            <a:endParaRPr lang="en-US" altLang="en-US" sz="600" b="1" baseline="3000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007225" y="2587625"/>
            <a:ext cx="80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" b="1"/>
              <a:t>Oxidative</a:t>
            </a:r>
          </a:p>
          <a:p>
            <a:pPr algn="ctr"/>
            <a:r>
              <a:rPr lang="en-US" altLang="en-US" sz="600" b="1"/>
              <a:t>phosphorylation:</a:t>
            </a:r>
          </a:p>
          <a:p>
            <a:pPr algn="ctr"/>
            <a:r>
              <a:rPr lang="en-US" altLang="en-US" sz="600" b="1"/>
              <a:t>electron transport</a:t>
            </a:r>
          </a:p>
          <a:p>
            <a:pPr algn="ctr"/>
            <a:r>
              <a:rPr lang="en-US" altLang="en-US" sz="600" b="1"/>
              <a:t>and chemiosmosis</a:t>
            </a:r>
            <a:endParaRPr lang="en-US" altLang="en-US" sz="600" b="1" baseline="30000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591300" y="2660650"/>
            <a:ext cx="3810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600" b="1"/>
              <a:t>Citric</a:t>
            </a:r>
          </a:p>
          <a:p>
            <a:pPr algn="ctr">
              <a:lnSpc>
                <a:spcPct val="90000"/>
              </a:lnSpc>
            </a:pPr>
            <a:r>
              <a:rPr lang="en-US" altLang="en-US" sz="600" b="1"/>
              <a:t>acid</a:t>
            </a:r>
          </a:p>
          <a:p>
            <a:pPr algn="ctr">
              <a:lnSpc>
                <a:spcPct val="90000"/>
              </a:lnSpc>
            </a:pPr>
            <a:r>
              <a:rPr lang="en-US" altLang="en-US" sz="600" b="1"/>
              <a:t>cycle</a:t>
            </a:r>
            <a:endParaRPr lang="en-US" altLang="en-US" sz="600" b="1" baseline="30000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974850" y="715963"/>
            <a:ext cx="5683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NADH</a:t>
            </a:r>
            <a:endParaRPr lang="en-US" altLang="en-US" sz="1000" b="1" baseline="30000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581150" y="963613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50</a:t>
            </a:r>
            <a:endParaRPr lang="en-US" altLang="en-US" sz="1000" b="1" baseline="30000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124200" y="135731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FADH</a:t>
            </a:r>
            <a:r>
              <a:rPr lang="en-US" altLang="en-US" sz="1000" b="1" baseline="-25000"/>
              <a:t>2</a:t>
            </a:r>
            <a:endParaRPr lang="en-US" altLang="en-US" sz="1000" b="1" baseline="30000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581150" y="1878013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40</a:t>
            </a:r>
            <a:endParaRPr lang="en-US" altLang="en-US" sz="1000" b="1" baseline="30000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870075" y="1887538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FMN</a:t>
            </a:r>
            <a:endParaRPr lang="en-US" altLang="en-US" sz="1000" b="1" baseline="30000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244725" y="210026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Fe•S</a:t>
            </a:r>
            <a:endParaRPr lang="en-US" altLang="en-US" sz="1000" b="1" baseline="30000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400300" y="1824038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I</a:t>
            </a:r>
            <a:endParaRPr lang="en-US" altLang="en-US" sz="1000" b="1" baseline="30000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009900" y="185896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FAD</a:t>
            </a:r>
            <a:endParaRPr lang="en-US" altLang="en-US" sz="1000" b="1" baseline="30000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2828925" y="207486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Fe•S</a:t>
            </a:r>
            <a:endParaRPr lang="en-US" altLang="en-US" sz="1000" b="1" baseline="30000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254375" y="2043113"/>
            <a:ext cx="1778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II</a:t>
            </a:r>
            <a:endParaRPr lang="en-US" altLang="en-US" sz="1000" b="1" baseline="30000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816350" y="2395538"/>
            <a:ext cx="1778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III</a:t>
            </a:r>
            <a:endParaRPr lang="en-US" altLang="en-US" sz="1000" b="1" baseline="30000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765425" y="2309813"/>
            <a:ext cx="1778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Q</a:t>
            </a:r>
            <a:endParaRPr lang="en-US" altLang="en-US" sz="1000" b="1" baseline="30000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3378200" y="2732088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Fe•S</a:t>
            </a:r>
            <a:endParaRPr lang="en-US" altLang="en-US" sz="1000" b="1" baseline="30000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003550" y="251936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Cyt </a:t>
            </a:r>
            <a:r>
              <a:rPr lang="en-US" altLang="en-US" sz="1000" b="1" i="1"/>
              <a:t>b</a:t>
            </a:r>
            <a:endParaRPr lang="en-US" altLang="en-US" sz="1000" b="1" baseline="30000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1577975" y="2795588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30</a:t>
            </a:r>
            <a:endParaRPr lang="en-US" altLang="en-US" sz="1000" b="1" baseline="30000"/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1577975" y="3713163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20</a:t>
            </a:r>
            <a:endParaRPr lang="en-US" altLang="en-US" sz="1000" b="1" baseline="30000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4133850" y="3157538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Cyt </a:t>
            </a:r>
            <a:r>
              <a:rPr lang="en-US" altLang="en-US" sz="1000" b="1" i="1"/>
              <a:t>c</a:t>
            </a:r>
            <a:endParaRPr lang="en-US" altLang="en-US" sz="1000" b="1" baseline="30000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3752850" y="2928938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Cyt </a:t>
            </a:r>
            <a:r>
              <a:rPr lang="en-US" altLang="en-US" sz="1000" b="1" i="1"/>
              <a:t>c</a:t>
            </a:r>
            <a:r>
              <a:rPr lang="en-US" altLang="en-US" sz="1000" b="1" baseline="-25000"/>
              <a:t>1</a:t>
            </a:r>
            <a:endParaRPr lang="en-US" altLang="en-US" sz="1000" b="1" baseline="30000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4508500" y="336391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Cyt </a:t>
            </a:r>
            <a:r>
              <a:rPr lang="en-US" altLang="en-US" sz="1000" b="1" i="1"/>
              <a:t>a</a:t>
            </a:r>
            <a:endParaRPr lang="en-US" altLang="en-US" sz="1000" b="1" baseline="30000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883150" y="3560763"/>
            <a:ext cx="460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Cyt </a:t>
            </a:r>
            <a:r>
              <a:rPr lang="en-US" altLang="en-US" sz="1000" b="1" i="1"/>
              <a:t>a</a:t>
            </a:r>
            <a:r>
              <a:rPr lang="en-US" altLang="en-US" sz="1000" b="1" baseline="-25000"/>
              <a:t>3</a:t>
            </a:r>
            <a:endParaRPr lang="en-US" altLang="en-US" sz="1000" b="1" baseline="30000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5137150" y="2989263"/>
            <a:ext cx="1778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/>
              <a:t>IV</a:t>
            </a:r>
            <a:endParaRPr lang="en-US" altLang="en-US" sz="1000" b="1" baseline="30000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1577975" y="4630738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10</a:t>
            </a:r>
            <a:endParaRPr lang="en-US" altLang="en-US" sz="1000" b="1" baseline="30000"/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1577975" y="5545138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0</a:t>
            </a:r>
            <a:endParaRPr lang="en-US" altLang="en-US" sz="1000" b="1" baseline="30000"/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4003675" y="1674813"/>
            <a:ext cx="815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Multiprotein</a:t>
            </a:r>
          </a:p>
          <a:p>
            <a:pPr>
              <a:lnSpc>
                <a:spcPct val="90000"/>
              </a:lnSpc>
            </a:pPr>
            <a:r>
              <a:rPr lang="en-US" altLang="en-US" sz="1000" b="1"/>
              <a:t>complexes</a:t>
            </a:r>
            <a:endParaRPr lang="en-US" altLang="en-US" sz="1000" b="1" baseline="30000"/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 rot="-5400000">
            <a:off x="313531" y="3024982"/>
            <a:ext cx="24479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Free energy (</a:t>
            </a:r>
            <a:r>
              <a:rPr lang="en-US" altLang="en-US" sz="1000" b="1" i="1"/>
              <a:t>G</a:t>
            </a:r>
            <a:r>
              <a:rPr lang="en-US" altLang="en-US" sz="1000" b="1"/>
              <a:t>) relative to O2 (kcal/mol)</a:t>
            </a:r>
            <a:endParaRPr lang="en-US" altLang="en-US" sz="1000" b="1" baseline="30000"/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5162550" y="6232525"/>
            <a:ext cx="2635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>
                <a:solidFill>
                  <a:schemeClr val="bg1"/>
                </a:solidFill>
              </a:rPr>
              <a:t>H</a:t>
            </a:r>
            <a:r>
              <a:rPr lang="en-US" altLang="en-US" sz="1000" b="1" baseline="-25000">
                <a:solidFill>
                  <a:schemeClr val="bg1"/>
                </a:solidFill>
              </a:rPr>
              <a:t>2</a:t>
            </a:r>
            <a:r>
              <a:rPr lang="en-US" altLang="en-US" sz="1000" b="1">
                <a:solidFill>
                  <a:schemeClr val="bg1"/>
                </a:solidFill>
              </a:rPr>
              <a:t>O</a:t>
            </a:r>
            <a:endParaRPr lang="en-US" altLang="en-US" sz="1000" b="1" baseline="30000">
              <a:solidFill>
                <a:schemeClr val="bg1"/>
              </a:solidFill>
            </a:endParaRP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5022850" y="5511800"/>
            <a:ext cx="1714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>
                <a:solidFill>
                  <a:schemeClr val="bg1"/>
                </a:solidFill>
              </a:rPr>
              <a:t>O</a:t>
            </a:r>
            <a:r>
              <a:rPr lang="en-US" altLang="en-US" sz="1000" b="1" baseline="-25000">
                <a:solidFill>
                  <a:schemeClr val="bg1"/>
                </a:solidFill>
              </a:rPr>
              <a:t>2</a:t>
            </a:r>
            <a:endParaRPr lang="en-US" altLang="en-US" sz="1000" b="1" baseline="30000">
              <a:solidFill>
                <a:schemeClr val="bg1"/>
              </a:solidFill>
            </a:endParaRP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4365625" y="5511800"/>
            <a:ext cx="5715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b="1"/>
              <a:t>2 H</a:t>
            </a:r>
            <a:r>
              <a:rPr lang="en-US" altLang="en-US" sz="1000" b="1" baseline="30000"/>
              <a:t>+</a:t>
            </a:r>
            <a:r>
              <a:rPr lang="en-US" altLang="en-US" sz="1000" b="1"/>
              <a:t> + </a:t>
            </a:r>
            <a:r>
              <a:rPr lang="en-US" altLang="en-US" sz="1000" b="1" baseline="30000"/>
              <a:t>1</a:t>
            </a:r>
            <a:r>
              <a:rPr lang="en-US" altLang="en-US" sz="1000" b="1"/>
              <a:t>/</a:t>
            </a:r>
            <a:r>
              <a:rPr lang="en-US" altLang="en-US" sz="700" b="1"/>
              <a:t>2</a:t>
            </a:r>
            <a:endParaRPr lang="en-US" altLang="en-US" sz="1000" b="1" baseline="30000"/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 flipV="1">
            <a:off x="3565525" y="1762125"/>
            <a:ext cx="377825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 flipH="1">
            <a:off x="3784600" y="1762125"/>
            <a:ext cx="16192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1600200" y="27432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CC00"/>
                </a:solidFill>
              </a:rPr>
              <a:t>electron</a:t>
            </a:r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3048000" y="3276600"/>
            <a:ext cx="1905000" cy="91440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0" name="Text Box 43"/>
          <p:cNvSpPr txBox="1">
            <a:spLocks noChangeArrowheads="1"/>
          </p:cNvSpPr>
          <p:nvPr/>
        </p:nvSpPr>
        <p:spPr bwMode="auto">
          <a:xfrm>
            <a:off x="5181600" y="16002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ADP + P</a:t>
            </a:r>
          </a:p>
        </p:txBody>
      </p:sp>
      <p:sp>
        <p:nvSpPr>
          <p:cNvPr id="37931" name="Text Box 44"/>
          <p:cNvSpPr txBox="1">
            <a:spLocks noChangeArrowheads="1"/>
          </p:cNvSpPr>
          <p:nvPr/>
        </p:nvSpPr>
        <p:spPr bwMode="auto">
          <a:xfrm>
            <a:off x="3048000" y="6096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ATP</a:t>
            </a:r>
          </a:p>
        </p:txBody>
      </p:sp>
      <p:sp>
        <p:nvSpPr>
          <p:cNvPr id="37932" name="Line 45"/>
          <p:cNvSpPr>
            <a:spLocks noChangeShapeType="1"/>
          </p:cNvSpPr>
          <p:nvPr/>
        </p:nvSpPr>
        <p:spPr bwMode="auto">
          <a:xfrm flipH="1" flipV="1">
            <a:off x="3886200" y="990600"/>
            <a:ext cx="1371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3" name="Text Box 46"/>
          <p:cNvSpPr txBox="1">
            <a:spLocks noChangeArrowheads="1"/>
          </p:cNvSpPr>
          <p:nvPr/>
        </p:nvSpPr>
        <p:spPr bwMode="auto">
          <a:xfrm>
            <a:off x="2209800" y="3733800"/>
            <a:ext cx="1447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CC00"/>
                </a:solidFill>
              </a:rPr>
              <a:t>RELEASES ENERGY</a:t>
            </a:r>
          </a:p>
        </p:txBody>
      </p:sp>
      <p:sp>
        <p:nvSpPr>
          <p:cNvPr id="37934" name="Text Box 47"/>
          <p:cNvSpPr txBox="1">
            <a:spLocks noChangeArrowheads="1"/>
          </p:cNvSpPr>
          <p:nvPr/>
        </p:nvSpPr>
        <p:spPr bwMode="auto">
          <a:xfrm>
            <a:off x="4724400" y="533400"/>
            <a:ext cx="1981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STORES ENERGY</a:t>
            </a:r>
          </a:p>
        </p:txBody>
      </p:sp>
      <p:sp>
        <p:nvSpPr>
          <p:cNvPr id="47" name="Right Arrow 46"/>
          <p:cNvSpPr/>
          <p:nvPr/>
        </p:nvSpPr>
        <p:spPr>
          <a:xfrm flipH="1">
            <a:off x="5334000" y="5257800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36" name="TextBox 47"/>
          <p:cNvSpPr txBox="1">
            <a:spLocks noChangeArrowheads="1"/>
          </p:cNvSpPr>
          <p:nvPr/>
        </p:nvSpPr>
        <p:spPr bwMode="auto">
          <a:xfrm>
            <a:off x="6324600" y="4724400"/>
            <a:ext cx="2590800" cy="17541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HEY!!! </a:t>
            </a:r>
            <a:r>
              <a:rPr lang="en-US" altLang="en-US"/>
              <a:t>Here’s the first time O</a:t>
            </a:r>
            <a:r>
              <a:rPr lang="en-US" altLang="en-US" baseline="-25000"/>
              <a:t>2</a:t>
            </a:r>
            <a:r>
              <a:rPr lang="en-US" altLang="en-US"/>
              <a:t> shows up!!!  It is the final electron acceptor, and water is produced as a waste product!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47688"/>
            <a:ext cx="853598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9-15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55763" y="2844800"/>
            <a:ext cx="996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Protein complex</a:t>
            </a:r>
          </a:p>
          <a:p>
            <a:pPr>
              <a:lnSpc>
                <a:spcPct val="90000"/>
              </a:lnSpc>
            </a:pPr>
            <a:r>
              <a:rPr lang="en-US" altLang="en-US" sz="1000" b="1"/>
              <a:t>of electron</a:t>
            </a:r>
          </a:p>
          <a:p>
            <a:pPr>
              <a:lnSpc>
                <a:spcPct val="90000"/>
              </a:lnSpc>
            </a:pPr>
            <a:r>
              <a:rPr lang="en-US" altLang="en-US" sz="1000" b="1"/>
              <a:t>carriers</a:t>
            </a:r>
            <a:endParaRPr lang="en-US" altLang="en-US" sz="1000" b="1" baseline="3000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786063" y="2528888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H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41363" y="1974850"/>
            <a:ext cx="25558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ATP</a:t>
            </a:r>
            <a:endParaRPr lang="en-US" altLang="en-US" sz="600" b="1" baseline="3000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547813" y="1971675"/>
            <a:ext cx="25558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ATP</a:t>
            </a:r>
            <a:endParaRPr lang="en-US" altLang="en-US" sz="600" b="1" baseline="3000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27263" y="1971675"/>
            <a:ext cx="25558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ATP</a:t>
            </a:r>
            <a:endParaRPr lang="en-US" altLang="en-US" sz="600" b="1" baseline="30000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36588" y="1285875"/>
            <a:ext cx="53816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Glycolysis</a:t>
            </a:r>
            <a:endParaRPr lang="en-US" altLang="en-US" sz="600" b="1" baseline="30000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849438" y="1225550"/>
            <a:ext cx="80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" b="1"/>
              <a:t>Oxidative</a:t>
            </a:r>
          </a:p>
          <a:p>
            <a:pPr algn="ctr"/>
            <a:r>
              <a:rPr lang="en-US" altLang="en-US" sz="600" b="1"/>
              <a:t>phosphorylation:</a:t>
            </a:r>
          </a:p>
          <a:p>
            <a:pPr algn="ctr"/>
            <a:r>
              <a:rPr lang="en-US" altLang="en-US" sz="600" b="1"/>
              <a:t>electron transport</a:t>
            </a:r>
          </a:p>
          <a:p>
            <a:pPr algn="ctr"/>
            <a:r>
              <a:rPr lang="en-US" altLang="en-US" sz="600" b="1"/>
              <a:t>and chemiosmosis</a:t>
            </a:r>
            <a:endParaRPr lang="en-US" altLang="en-US" sz="600" b="1" baseline="3000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443038" y="1276350"/>
            <a:ext cx="3810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600" b="1"/>
              <a:t>Citric</a:t>
            </a:r>
          </a:p>
          <a:p>
            <a:pPr algn="ctr">
              <a:lnSpc>
                <a:spcPct val="90000"/>
              </a:lnSpc>
            </a:pPr>
            <a:r>
              <a:rPr lang="en-US" altLang="en-US" sz="600" b="1"/>
              <a:t>acid</a:t>
            </a:r>
          </a:p>
          <a:p>
            <a:pPr algn="ctr">
              <a:lnSpc>
                <a:spcPct val="90000"/>
              </a:lnSpc>
            </a:pPr>
            <a:r>
              <a:rPr lang="en-US" altLang="en-US" sz="600" b="1"/>
              <a:t>cycle</a:t>
            </a:r>
            <a:endParaRPr lang="en-US" altLang="en-US" sz="600" b="1" baseline="30000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217988" y="2205038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H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602038" y="3402013"/>
            <a:ext cx="1397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Q</a:t>
            </a:r>
            <a:endParaRPr lang="en-US" altLang="en-US" sz="1000" b="1" baseline="30000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106863" y="3694113"/>
            <a:ext cx="1397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III</a:t>
            </a:r>
            <a:endParaRPr lang="en-US" altLang="en-US" sz="1000" b="1" baseline="30000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690813" y="3751263"/>
            <a:ext cx="1397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I</a:t>
            </a:r>
            <a:endParaRPr lang="en-US" altLang="en-US" sz="1000" b="1" baseline="30000"/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3411538" y="4065588"/>
            <a:ext cx="1397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II</a:t>
            </a:r>
            <a:endParaRPr lang="en-US" altLang="en-US" sz="1000" b="1" baseline="30000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3913188" y="4329113"/>
            <a:ext cx="285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FAD</a:t>
            </a:r>
            <a:endParaRPr lang="en-US" altLang="en-US" sz="1000" b="1" baseline="30000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360738" y="4256088"/>
            <a:ext cx="431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FADH</a:t>
            </a:r>
            <a:r>
              <a:rPr lang="en-US" altLang="en-US" sz="1000" b="1" baseline="-25000"/>
              <a:t>2</a:t>
            </a:r>
            <a:endParaRPr lang="en-US" altLang="en-US" sz="1000" b="1" baseline="30000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2500313" y="4608513"/>
            <a:ext cx="288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+ H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2068513" y="4605338"/>
            <a:ext cx="409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NADH</a:t>
            </a:r>
            <a:endParaRPr lang="en-US" altLang="en-US" sz="1000" b="1" baseline="30000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3170238" y="4570413"/>
            <a:ext cx="368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NAD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836738" y="4805363"/>
            <a:ext cx="119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(carrying electrons</a:t>
            </a:r>
          </a:p>
          <a:p>
            <a:pPr>
              <a:lnSpc>
                <a:spcPct val="90000"/>
              </a:lnSpc>
            </a:pPr>
            <a:r>
              <a:rPr lang="en-US" altLang="en-US" sz="1000" b="1"/>
              <a:t>from food)</a:t>
            </a:r>
            <a:endParaRPr lang="en-US" altLang="en-US" sz="1000" b="1" baseline="30000"/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442913" y="4106863"/>
            <a:ext cx="873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1"/>
              <a:t>Inner</a:t>
            </a:r>
          </a:p>
          <a:p>
            <a:r>
              <a:rPr lang="en-US" altLang="en-US" sz="1000" b="1"/>
              <a:t>mitochondrial</a:t>
            </a:r>
          </a:p>
          <a:p>
            <a:r>
              <a:rPr lang="en-US" altLang="en-US" sz="1000" b="1"/>
              <a:t>membrane</a:t>
            </a:r>
            <a:endParaRPr lang="en-US" altLang="en-US" sz="1000" b="1" baseline="30000"/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7899400" y="592138"/>
            <a:ext cx="873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1"/>
              <a:t>Inner</a:t>
            </a:r>
          </a:p>
          <a:p>
            <a:r>
              <a:rPr lang="en-US" altLang="en-US" sz="1000" b="1"/>
              <a:t>mitochondrial</a:t>
            </a:r>
          </a:p>
          <a:p>
            <a:r>
              <a:rPr lang="en-US" altLang="en-US" sz="1000" b="1"/>
              <a:t>membrane</a:t>
            </a:r>
            <a:endParaRPr lang="en-US" altLang="en-US" sz="1000" b="1" baseline="30000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433388" y="5326063"/>
            <a:ext cx="869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1"/>
              <a:t>Mitochondrial</a:t>
            </a:r>
          </a:p>
          <a:p>
            <a:r>
              <a:rPr lang="en-US" altLang="en-US" sz="1000" b="1"/>
              <a:t>matrix</a:t>
            </a:r>
            <a:endParaRPr lang="en-US" altLang="en-US" sz="1000" b="1" baseline="30000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431800" y="2959100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1"/>
              <a:t>Intermembrane</a:t>
            </a:r>
          </a:p>
          <a:p>
            <a:r>
              <a:rPr lang="en-US" altLang="en-US" sz="1000" b="1"/>
              <a:t>space</a:t>
            </a:r>
            <a:endParaRPr lang="en-US" altLang="en-US" sz="1000" b="1" baseline="30000"/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7419975" y="2705100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H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5822950" y="2073275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H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4851400" y="2828925"/>
            <a:ext cx="358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Cyt </a:t>
            </a:r>
            <a:r>
              <a:rPr lang="en-US" altLang="en-US" sz="1000" b="1" i="1"/>
              <a:t>c</a:t>
            </a:r>
            <a:endParaRPr lang="en-US" altLang="en-US" sz="1000" b="1" baseline="30000"/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5538788" y="3402013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IV</a:t>
            </a:r>
            <a:endParaRPr lang="en-US" altLang="en-US" sz="1000" b="1" baseline="30000"/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4964113" y="4179888"/>
            <a:ext cx="793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2H</a:t>
            </a:r>
            <a:r>
              <a:rPr lang="en-US" altLang="en-US" sz="1000" b="1" baseline="30000"/>
              <a:t>+</a:t>
            </a:r>
            <a:r>
              <a:rPr lang="en-US" altLang="en-US" sz="1000" b="1"/>
              <a:t> + </a:t>
            </a:r>
            <a:r>
              <a:rPr lang="en-US" altLang="en-US" sz="1000" b="1" baseline="30000"/>
              <a:t>1</a:t>
            </a:r>
            <a:r>
              <a:rPr lang="en-US" altLang="en-US" sz="1000" b="1"/>
              <a:t>/</a:t>
            </a:r>
            <a:r>
              <a:rPr lang="en-US" altLang="en-US" sz="700" b="1"/>
              <a:t>2</a:t>
            </a:r>
            <a:r>
              <a:rPr lang="en-US" altLang="en-US" sz="1000" b="1"/>
              <a:t> O</a:t>
            </a:r>
            <a:r>
              <a:rPr lang="en-US" altLang="en-US" sz="1000" b="1" baseline="-25000"/>
              <a:t>2</a:t>
            </a:r>
            <a:endParaRPr lang="en-US" altLang="en-US" sz="1000" b="1" baseline="30000"/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6302375" y="4176713"/>
            <a:ext cx="295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H</a:t>
            </a:r>
            <a:r>
              <a:rPr lang="en-US" altLang="en-US" sz="1000" b="1" baseline="-25000"/>
              <a:t>2</a:t>
            </a:r>
            <a:r>
              <a:rPr lang="en-US" altLang="en-US" sz="1000" b="1"/>
              <a:t>O</a:t>
            </a:r>
            <a:endParaRPr lang="en-US" altLang="en-US" sz="1000" b="1" baseline="30000"/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6575425" y="4672013"/>
            <a:ext cx="3937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ADP +</a:t>
            </a:r>
            <a:endParaRPr lang="en-US" altLang="en-US" sz="1000" b="1" baseline="30000"/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7418388" y="5051425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H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7872413" y="4667250"/>
            <a:ext cx="307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ATP</a:t>
            </a:r>
            <a:endParaRPr lang="en-US" altLang="en-US" sz="1000" b="1" baseline="30000"/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7994650" y="3870325"/>
            <a:ext cx="590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ATP</a:t>
            </a:r>
          </a:p>
          <a:p>
            <a:pPr>
              <a:lnSpc>
                <a:spcPct val="90000"/>
              </a:lnSpc>
            </a:pPr>
            <a:r>
              <a:rPr lang="en-US" altLang="en-US" sz="1000" b="1"/>
              <a:t>synthase</a:t>
            </a:r>
            <a:endParaRPr lang="en-US" altLang="en-US" sz="1000" b="1" baseline="30000"/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2954338" y="5334000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/>
              <a:t>Electron transport chain</a:t>
            </a:r>
          </a:p>
          <a:p>
            <a:pPr algn="ctr"/>
            <a:r>
              <a:rPr lang="en-US" altLang="en-US" sz="1000" b="1"/>
              <a:t>Electron transport and pumping of protons (H</a:t>
            </a:r>
            <a:r>
              <a:rPr lang="en-US" altLang="en-US" sz="1000" b="1" baseline="30000"/>
              <a:t>+</a:t>
            </a:r>
            <a:r>
              <a:rPr lang="en-US" altLang="en-US" sz="1000" b="1"/>
              <a:t>),</a:t>
            </a:r>
          </a:p>
          <a:p>
            <a:pPr algn="ctr"/>
            <a:r>
              <a:rPr lang="en-US" altLang="en-US" sz="1000" b="1"/>
              <a:t>Which create an H</a:t>
            </a:r>
            <a:r>
              <a:rPr lang="en-US" altLang="en-US" sz="1000" b="1" baseline="30000"/>
              <a:t>+</a:t>
            </a:r>
            <a:r>
              <a:rPr lang="en-US" altLang="en-US" sz="1000" b="1"/>
              <a:t> gradient across the membrane</a:t>
            </a:r>
            <a:endParaRPr lang="en-US" altLang="en-US" sz="1000" b="1" baseline="30000"/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7016750" y="46720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P</a:t>
            </a:r>
            <a:endParaRPr lang="en-US" altLang="en-US" sz="1000" b="1" baseline="30000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7124700" y="473868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800" b="1"/>
              <a:t>i</a:t>
            </a:r>
            <a:endParaRPr lang="en-US" altLang="en-US" sz="800" b="1" baseline="30000"/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6389688" y="5337175"/>
            <a:ext cx="217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/>
              <a:t>Chemiosmosis</a:t>
            </a:r>
          </a:p>
          <a:p>
            <a:pPr algn="ctr"/>
            <a:r>
              <a:rPr lang="en-US" altLang="en-US" sz="1000" b="1"/>
              <a:t>ATP synthesis powered by the flow</a:t>
            </a:r>
          </a:p>
          <a:p>
            <a:pPr algn="ctr"/>
            <a:r>
              <a:rPr lang="en-US" altLang="en-US" sz="1000" b="1"/>
              <a:t>of H</a:t>
            </a:r>
            <a:r>
              <a:rPr lang="en-US" altLang="en-US" sz="1000" b="1" baseline="30000"/>
              <a:t>+</a:t>
            </a:r>
            <a:r>
              <a:rPr lang="en-US" altLang="en-US" sz="1000" b="1"/>
              <a:t> back across the membrane</a:t>
            </a:r>
            <a:endParaRPr lang="en-US" altLang="en-US" sz="1000" b="1" baseline="30000"/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4732338" y="5908675"/>
            <a:ext cx="1644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/>
              <a:t>Oxidative phosphorylation</a:t>
            </a:r>
            <a:endParaRPr lang="en-US" altLang="en-US" sz="1000" b="1" baseline="30000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 flipV="1">
            <a:off x="7458075" y="682625"/>
            <a:ext cx="365125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5" name="AutoShape 43"/>
          <p:cNvSpPr>
            <a:spLocks/>
          </p:cNvSpPr>
          <p:nvPr/>
        </p:nvSpPr>
        <p:spPr bwMode="auto">
          <a:xfrm>
            <a:off x="1355725" y="2238375"/>
            <a:ext cx="152400" cy="1663700"/>
          </a:xfrm>
          <a:prstGeom prst="leftBrace">
            <a:avLst>
              <a:gd name="adj1" fmla="val 9097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>
            <a:off x="2155825" y="3200400"/>
            <a:ext cx="511175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7" name="AutoShape 45"/>
          <p:cNvSpPr>
            <a:spLocks/>
          </p:cNvSpPr>
          <p:nvPr/>
        </p:nvSpPr>
        <p:spPr bwMode="auto">
          <a:xfrm>
            <a:off x="1365250" y="3937000"/>
            <a:ext cx="139700" cy="793750"/>
          </a:xfrm>
          <a:prstGeom prst="leftBrace">
            <a:avLst>
              <a:gd name="adj1" fmla="val 473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58" name="AutoShape 46"/>
          <p:cNvSpPr>
            <a:spLocks/>
          </p:cNvSpPr>
          <p:nvPr/>
        </p:nvSpPr>
        <p:spPr bwMode="auto">
          <a:xfrm>
            <a:off x="1371600" y="4756150"/>
            <a:ext cx="130175" cy="1343025"/>
          </a:xfrm>
          <a:prstGeom prst="leftBrace">
            <a:avLst>
              <a:gd name="adj1" fmla="val 8597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59" name="AutoShape 47"/>
          <p:cNvSpPr>
            <a:spLocks/>
          </p:cNvSpPr>
          <p:nvPr/>
        </p:nvSpPr>
        <p:spPr bwMode="auto">
          <a:xfrm rot="-5400000">
            <a:off x="4413250" y="3303588"/>
            <a:ext cx="192088" cy="3941762"/>
          </a:xfrm>
          <a:prstGeom prst="leftBrace">
            <a:avLst>
              <a:gd name="adj1" fmla="val 1710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60" name="AutoShape 48"/>
          <p:cNvSpPr>
            <a:spLocks/>
          </p:cNvSpPr>
          <p:nvPr/>
        </p:nvSpPr>
        <p:spPr bwMode="auto">
          <a:xfrm rot="-5400000">
            <a:off x="5471319" y="2821782"/>
            <a:ext cx="177800" cy="6037262"/>
          </a:xfrm>
          <a:prstGeom prst="leftBrace">
            <a:avLst>
              <a:gd name="adj1" fmla="val 28296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61" name="AutoShape 49"/>
          <p:cNvSpPr>
            <a:spLocks/>
          </p:cNvSpPr>
          <p:nvPr/>
        </p:nvSpPr>
        <p:spPr bwMode="auto">
          <a:xfrm rot="-5400000">
            <a:off x="7442994" y="4374356"/>
            <a:ext cx="96838" cy="1831975"/>
          </a:xfrm>
          <a:prstGeom prst="leftBrace">
            <a:avLst>
              <a:gd name="adj1" fmla="val 15764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62" name="TextBox 49"/>
          <p:cNvSpPr txBox="1">
            <a:spLocks noChangeArrowheads="1"/>
          </p:cNvSpPr>
          <p:nvPr/>
        </p:nvSpPr>
        <p:spPr bwMode="auto">
          <a:xfrm>
            <a:off x="2590800" y="152400"/>
            <a:ext cx="4191000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ETC: energy and electrons from NADH and FADH are used to pump H+ against gradient to inner membrane space…potential 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n Arrow 30"/>
          <p:cNvSpPr/>
          <p:nvPr/>
        </p:nvSpPr>
        <p:spPr>
          <a:xfrm>
            <a:off x="4343400" y="2819400"/>
            <a:ext cx="2057400" cy="19812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400800" y="3048000"/>
            <a:ext cx="1752600" cy="914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66800" y="6858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62200" y="6858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7600" y="6858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6858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6858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838200"/>
            <a:ext cx="685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838200"/>
            <a:ext cx="685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7200" y="838200"/>
            <a:ext cx="685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838200"/>
            <a:ext cx="685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667000" y="1447800"/>
            <a:ext cx="2895600" cy="1600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6" name="TextBox 13"/>
          <p:cNvSpPr txBox="1">
            <a:spLocks noChangeArrowheads="1"/>
          </p:cNvSpPr>
          <p:nvPr/>
        </p:nvSpPr>
        <p:spPr bwMode="auto">
          <a:xfrm>
            <a:off x="5105400" y="17526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</a:rPr>
              <a:t>CATABOLISM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57400" y="36576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5400" y="37338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30480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76400" y="26670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29718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29200" y="2971800"/>
            <a:ext cx="685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29200" y="3276600"/>
            <a:ext cx="685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29200" y="3581400"/>
            <a:ext cx="685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53200" y="3429000"/>
            <a:ext cx="685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96" name="TextBox 27"/>
          <p:cNvSpPr txBox="1">
            <a:spLocks noChangeArrowheads="1"/>
          </p:cNvSpPr>
          <p:nvPr/>
        </p:nvSpPr>
        <p:spPr bwMode="auto">
          <a:xfrm>
            <a:off x="6400800" y="40386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“ENTROPY”</a:t>
            </a:r>
          </a:p>
        </p:txBody>
      </p:sp>
      <p:sp>
        <p:nvSpPr>
          <p:cNvPr id="3097" name="TextBox 28"/>
          <p:cNvSpPr txBox="1">
            <a:spLocks noChangeArrowheads="1"/>
          </p:cNvSpPr>
          <p:nvPr/>
        </p:nvSpPr>
        <p:spPr bwMode="auto">
          <a:xfrm>
            <a:off x="4648200" y="38862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ENERGY FOR:</a:t>
            </a:r>
          </a:p>
        </p:txBody>
      </p:sp>
      <p:sp>
        <p:nvSpPr>
          <p:cNvPr id="32" name="Right Brace 31"/>
          <p:cNvSpPr/>
          <p:nvPr/>
        </p:nvSpPr>
        <p:spPr>
          <a:xfrm rot="16200000">
            <a:off x="3962400" y="1676400"/>
            <a:ext cx="838200" cy="7391400"/>
          </a:xfrm>
          <a:prstGeom prst="rightBrace">
            <a:avLst>
              <a:gd name="adj1" fmla="val 53923"/>
              <a:gd name="adj2" fmla="val 6394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2362200" y="62484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362200" y="51054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219200" y="58674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 rot="1319114">
            <a:off x="1755775" y="6142038"/>
            <a:ext cx="685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 rot="19325676">
            <a:off x="1727200" y="5681663"/>
            <a:ext cx="685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 rot="5400000">
            <a:off x="2247900" y="5829300"/>
            <a:ext cx="685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5" name="TextBox 38"/>
          <p:cNvSpPr txBox="1">
            <a:spLocks noChangeArrowheads="1"/>
          </p:cNvSpPr>
          <p:nvPr/>
        </p:nvSpPr>
        <p:spPr bwMode="auto">
          <a:xfrm>
            <a:off x="2667000" y="55626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</a:rPr>
              <a:t>ANABOLISM</a:t>
            </a:r>
          </a:p>
        </p:txBody>
      </p:sp>
      <p:sp>
        <p:nvSpPr>
          <p:cNvPr id="3106" name="TextBox 39"/>
          <p:cNvSpPr txBox="1">
            <a:spLocks noChangeArrowheads="1"/>
          </p:cNvSpPr>
          <p:nvPr/>
        </p:nvSpPr>
        <p:spPr bwMode="auto">
          <a:xfrm>
            <a:off x="6629400" y="55626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</a:rPr>
              <a:t>WORK</a:t>
            </a:r>
          </a:p>
        </p:txBody>
      </p:sp>
      <p:sp>
        <p:nvSpPr>
          <p:cNvPr id="3107" name="TextBox 40"/>
          <p:cNvSpPr txBox="1">
            <a:spLocks noChangeArrowheads="1"/>
          </p:cNvSpPr>
          <p:nvPr/>
        </p:nvSpPr>
        <p:spPr bwMode="auto">
          <a:xfrm>
            <a:off x="7010400" y="53340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Chemical Potential Energy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47688"/>
            <a:ext cx="853598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00" smtClean="0"/>
              <a:t>LE 9-15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55763" y="2844800"/>
            <a:ext cx="996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Protein complex</a:t>
            </a:r>
          </a:p>
          <a:p>
            <a:pPr>
              <a:lnSpc>
                <a:spcPct val="90000"/>
              </a:lnSpc>
            </a:pPr>
            <a:r>
              <a:rPr lang="en-US" altLang="en-US" sz="1000" b="1"/>
              <a:t>of electron</a:t>
            </a:r>
          </a:p>
          <a:p>
            <a:pPr>
              <a:lnSpc>
                <a:spcPct val="90000"/>
              </a:lnSpc>
            </a:pPr>
            <a:r>
              <a:rPr lang="en-US" altLang="en-US" sz="1000" b="1"/>
              <a:t>carriers</a:t>
            </a:r>
            <a:endParaRPr lang="en-US" altLang="en-US" sz="1000" b="1" baseline="3000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786063" y="2528888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H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41363" y="1974850"/>
            <a:ext cx="25558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ATP</a:t>
            </a:r>
            <a:endParaRPr lang="en-US" altLang="en-US" sz="600" b="1" baseline="3000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47813" y="1971675"/>
            <a:ext cx="25558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ATP</a:t>
            </a:r>
            <a:endParaRPr lang="en-US" altLang="en-US" sz="600" b="1" baseline="30000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227263" y="1971675"/>
            <a:ext cx="25558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ATP</a:t>
            </a:r>
            <a:endParaRPr lang="en-US" altLang="en-US" sz="600" b="1" baseline="30000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36588" y="1285875"/>
            <a:ext cx="53816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" b="1"/>
              <a:t>Glycolysis</a:t>
            </a:r>
            <a:endParaRPr lang="en-US" altLang="en-US" sz="600" b="1" baseline="30000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849438" y="1225550"/>
            <a:ext cx="80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" b="1"/>
              <a:t>Oxidative</a:t>
            </a:r>
          </a:p>
          <a:p>
            <a:pPr algn="ctr"/>
            <a:r>
              <a:rPr lang="en-US" altLang="en-US" sz="600" b="1"/>
              <a:t>phosphorylation:</a:t>
            </a:r>
          </a:p>
          <a:p>
            <a:pPr algn="ctr"/>
            <a:r>
              <a:rPr lang="en-US" altLang="en-US" sz="600" b="1"/>
              <a:t>electron transport</a:t>
            </a:r>
          </a:p>
          <a:p>
            <a:pPr algn="ctr"/>
            <a:r>
              <a:rPr lang="en-US" altLang="en-US" sz="600" b="1"/>
              <a:t>and chemiosmosis</a:t>
            </a:r>
            <a:endParaRPr lang="en-US" altLang="en-US" sz="600" b="1" baseline="30000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443038" y="1276350"/>
            <a:ext cx="3810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600" b="1"/>
              <a:t>Citric</a:t>
            </a:r>
          </a:p>
          <a:p>
            <a:pPr algn="ctr">
              <a:lnSpc>
                <a:spcPct val="90000"/>
              </a:lnSpc>
            </a:pPr>
            <a:r>
              <a:rPr lang="en-US" altLang="en-US" sz="600" b="1"/>
              <a:t>acid</a:t>
            </a:r>
          </a:p>
          <a:p>
            <a:pPr algn="ctr">
              <a:lnSpc>
                <a:spcPct val="90000"/>
              </a:lnSpc>
            </a:pPr>
            <a:r>
              <a:rPr lang="en-US" altLang="en-US" sz="600" b="1"/>
              <a:t>cycle</a:t>
            </a:r>
            <a:endParaRPr lang="en-US" altLang="en-US" sz="600" b="1" baseline="30000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217988" y="2205038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H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602038" y="3402013"/>
            <a:ext cx="1397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Q</a:t>
            </a:r>
            <a:endParaRPr lang="en-US" altLang="en-US" sz="1000" b="1" baseline="30000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4106863" y="3694113"/>
            <a:ext cx="1397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III</a:t>
            </a:r>
            <a:endParaRPr lang="en-US" altLang="en-US" sz="1000" b="1" baseline="30000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690813" y="3751263"/>
            <a:ext cx="1397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I</a:t>
            </a:r>
            <a:endParaRPr lang="en-US" altLang="en-US" sz="1000" b="1" baseline="30000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411538" y="4065588"/>
            <a:ext cx="1397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II</a:t>
            </a:r>
            <a:endParaRPr lang="en-US" altLang="en-US" sz="1000" b="1" baseline="30000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3913188" y="4329113"/>
            <a:ext cx="285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FAD</a:t>
            </a:r>
            <a:endParaRPr lang="en-US" altLang="en-US" sz="1000" b="1" baseline="30000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360738" y="4256088"/>
            <a:ext cx="431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FADH</a:t>
            </a:r>
            <a:r>
              <a:rPr lang="en-US" altLang="en-US" sz="1000" b="1" baseline="-25000"/>
              <a:t>2</a:t>
            </a:r>
            <a:endParaRPr lang="en-US" altLang="en-US" sz="1000" b="1" baseline="30000"/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2500313" y="4608513"/>
            <a:ext cx="288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+ H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2068513" y="4605338"/>
            <a:ext cx="409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NADH</a:t>
            </a:r>
            <a:endParaRPr lang="en-US" altLang="en-US" sz="1000" b="1" baseline="30000"/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3170238" y="4570413"/>
            <a:ext cx="368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NAD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1836738" y="4805363"/>
            <a:ext cx="119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(carrying electrons</a:t>
            </a:r>
          </a:p>
          <a:p>
            <a:pPr>
              <a:lnSpc>
                <a:spcPct val="90000"/>
              </a:lnSpc>
            </a:pPr>
            <a:r>
              <a:rPr lang="en-US" altLang="en-US" sz="1000" b="1"/>
              <a:t>from food)</a:t>
            </a:r>
            <a:endParaRPr lang="en-US" altLang="en-US" sz="1000" b="1" baseline="30000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42913" y="4106863"/>
            <a:ext cx="873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1"/>
              <a:t>Inner</a:t>
            </a:r>
          </a:p>
          <a:p>
            <a:r>
              <a:rPr lang="en-US" altLang="en-US" sz="1000" b="1"/>
              <a:t>mitochondrial</a:t>
            </a:r>
          </a:p>
          <a:p>
            <a:r>
              <a:rPr lang="en-US" altLang="en-US" sz="1000" b="1"/>
              <a:t>membrane</a:t>
            </a:r>
            <a:endParaRPr lang="en-US" altLang="en-US" sz="1000" b="1" baseline="30000"/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7899400" y="592138"/>
            <a:ext cx="873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1"/>
              <a:t>Inner</a:t>
            </a:r>
          </a:p>
          <a:p>
            <a:r>
              <a:rPr lang="en-US" altLang="en-US" sz="1000" b="1"/>
              <a:t>mitochondrial</a:t>
            </a:r>
          </a:p>
          <a:p>
            <a:r>
              <a:rPr lang="en-US" altLang="en-US" sz="1000" b="1"/>
              <a:t>membrane</a:t>
            </a:r>
            <a:endParaRPr lang="en-US" altLang="en-US" sz="1000" b="1" baseline="30000"/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433388" y="5326063"/>
            <a:ext cx="869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1"/>
              <a:t>Mitochondrial</a:t>
            </a:r>
          </a:p>
          <a:p>
            <a:r>
              <a:rPr lang="en-US" altLang="en-US" sz="1000" b="1"/>
              <a:t>matrix</a:t>
            </a:r>
            <a:endParaRPr lang="en-US" altLang="en-US" sz="1000" b="1" baseline="30000"/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431800" y="2959100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1"/>
              <a:t>Intermembrane</a:t>
            </a:r>
          </a:p>
          <a:p>
            <a:r>
              <a:rPr lang="en-US" altLang="en-US" sz="1000" b="1"/>
              <a:t>space</a:t>
            </a:r>
            <a:endParaRPr lang="en-US" altLang="en-US" sz="1000" b="1" baseline="30000"/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7419975" y="2705100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H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5822950" y="2073275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H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4851400" y="2828925"/>
            <a:ext cx="358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Cyt </a:t>
            </a:r>
            <a:r>
              <a:rPr lang="en-US" altLang="en-US" sz="1000" b="1" i="1"/>
              <a:t>c</a:t>
            </a:r>
            <a:endParaRPr lang="en-US" altLang="en-US" sz="1000" b="1" baseline="30000"/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5538788" y="3402013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IV</a:t>
            </a:r>
            <a:endParaRPr lang="en-US" altLang="en-US" sz="1000" b="1" baseline="30000"/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4964113" y="4179888"/>
            <a:ext cx="793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2H</a:t>
            </a:r>
            <a:r>
              <a:rPr lang="en-US" altLang="en-US" sz="1000" b="1" baseline="30000"/>
              <a:t>+</a:t>
            </a:r>
            <a:r>
              <a:rPr lang="en-US" altLang="en-US" sz="1000" b="1"/>
              <a:t> + </a:t>
            </a:r>
            <a:r>
              <a:rPr lang="en-US" altLang="en-US" sz="1000" b="1" baseline="30000"/>
              <a:t>1</a:t>
            </a:r>
            <a:r>
              <a:rPr lang="en-US" altLang="en-US" sz="1000" b="1"/>
              <a:t>/</a:t>
            </a:r>
            <a:r>
              <a:rPr lang="en-US" altLang="en-US" sz="700" b="1"/>
              <a:t>2</a:t>
            </a:r>
            <a:r>
              <a:rPr lang="en-US" altLang="en-US" sz="1000" b="1"/>
              <a:t> O</a:t>
            </a:r>
            <a:r>
              <a:rPr lang="en-US" altLang="en-US" sz="1000" b="1" baseline="-25000"/>
              <a:t>2</a:t>
            </a:r>
            <a:endParaRPr lang="en-US" altLang="en-US" sz="1000" b="1" baseline="30000"/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6302375" y="4176713"/>
            <a:ext cx="295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H</a:t>
            </a:r>
            <a:r>
              <a:rPr lang="en-US" altLang="en-US" sz="1000" b="1" baseline="-25000"/>
              <a:t>2</a:t>
            </a:r>
            <a:r>
              <a:rPr lang="en-US" altLang="en-US" sz="1000" b="1"/>
              <a:t>O</a:t>
            </a:r>
            <a:endParaRPr lang="en-US" altLang="en-US" sz="1000" b="1" baseline="30000"/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6575425" y="4672013"/>
            <a:ext cx="3937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ADP +</a:t>
            </a:r>
            <a:endParaRPr lang="en-US" altLang="en-US" sz="1000" b="1" baseline="30000"/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7418388" y="5051425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H</a:t>
            </a:r>
            <a:r>
              <a:rPr lang="en-US" altLang="en-US" sz="1000" b="1" baseline="30000"/>
              <a:t>+</a:t>
            </a: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7872413" y="4667250"/>
            <a:ext cx="307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ATP</a:t>
            </a:r>
            <a:endParaRPr lang="en-US" altLang="en-US" sz="1000" b="1" baseline="30000"/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7994650" y="3870325"/>
            <a:ext cx="590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ATP</a:t>
            </a:r>
          </a:p>
          <a:p>
            <a:pPr>
              <a:lnSpc>
                <a:spcPct val="90000"/>
              </a:lnSpc>
            </a:pPr>
            <a:r>
              <a:rPr lang="en-US" altLang="en-US" sz="1000" b="1"/>
              <a:t>synthase</a:t>
            </a:r>
            <a:endParaRPr lang="en-US" altLang="en-US" sz="1000" b="1" baseline="30000"/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2954338" y="5334000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/>
              <a:t>Electron transport chain</a:t>
            </a:r>
          </a:p>
          <a:p>
            <a:pPr algn="ctr"/>
            <a:r>
              <a:rPr lang="en-US" altLang="en-US" sz="1000" b="1"/>
              <a:t>Electron transport and pumping of protons (H</a:t>
            </a:r>
            <a:r>
              <a:rPr lang="en-US" altLang="en-US" sz="1000" b="1" baseline="30000"/>
              <a:t>+</a:t>
            </a:r>
            <a:r>
              <a:rPr lang="en-US" altLang="en-US" sz="1000" b="1"/>
              <a:t>),</a:t>
            </a:r>
          </a:p>
          <a:p>
            <a:pPr algn="ctr"/>
            <a:r>
              <a:rPr lang="en-US" altLang="en-US" sz="1000" b="1"/>
              <a:t>Which create an H</a:t>
            </a:r>
            <a:r>
              <a:rPr lang="en-US" altLang="en-US" sz="1000" b="1" baseline="30000"/>
              <a:t>+</a:t>
            </a:r>
            <a:r>
              <a:rPr lang="en-US" altLang="en-US" sz="1000" b="1"/>
              <a:t> gradient across the membrane</a:t>
            </a:r>
            <a:endParaRPr lang="en-US" altLang="en-US" sz="1000" b="1" baseline="30000"/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7016750" y="46720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P</a:t>
            </a:r>
            <a:endParaRPr lang="en-US" altLang="en-US" sz="1000" b="1" baseline="30000"/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7124700" y="473868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800" b="1"/>
              <a:t>i</a:t>
            </a:r>
            <a:endParaRPr lang="en-US" altLang="en-US" sz="800" b="1" baseline="3000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6389688" y="5337175"/>
            <a:ext cx="217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/>
              <a:t>Chemiosmosis</a:t>
            </a:r>
          </a:p>
          <a:p>
            <a:pPr algn="ctr"/>
            <a:r>
              <a:rPr lang="en-US" altLang="en-US" sz="1000" b="1"/>
              <a:t>ATP synthesis powered by the flow</a:t>
            </a:r>
          </a:p>
          <a:p>
            <a:pPr algn="ctr"/>
            <a:r>
              <a:rPr lang="en-US" altLang="en-US" sz="1000" b="1"/>
              <a:t>of H</a:t>
            </a:r>
            <a:r>
              <a:rPr lang="en-US" altLang="en-US" sz="1000" b="1" baseline="30000"/>
              <a:t>+</a:t>
            </a:r>
            <a:r>
              <a:rPr lang="en-US" altLang="en-US" sz="1000" b="1"/>
              <a:t> back across the membrane</a:t>
            </a:r>
            <a:endParaRPr lang="en-US" altLang="en-US" sz="1000" b="1" baseline="30000"/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4732338" y="5908675"/>
            <a:ext cx="1644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/>
              <a:t>Oxidative phosphorylation</a:t>
            </a:r>
            <a:endParaRPr lang="en-US" altLang="en-US" sz="1000" b="1" baseline="30000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flipV="1">
            <a:off x="7458075" y="682625"/>
            <a:ext cx="365125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9" name="AutoShape 43"/>
          <p:cNvSpPr>
            <a:spLocks/>
          </p:cNvSpPr>
          <p:nvPr/>
        </p:nvSpPr>
        <p:spPr bwMode="auto">
          <a:xfrm>
            <a:off x="1355725" y="2238375"/>
            <a:ext cx="152400" cy="1663700"/>
          </a:xfrm>
          <a:prstGeom prst="leftBrace">
            <a:avLst>
              <a:gd name="adj1" fmla="val 9097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>
            <a:off x="2155825" y="3200400"/>
            <a:ext cx="511175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AutoShape 45"/>
          <p:cNvSpPr>
            <a:spLocks/>
          </p:cNvSpPr>
          <p:nvPr/>
        </p:nvSpPr>
        <p:spPr bwMode="auto">
          <a:xfrm>
            <a:off x="1365250" y="3937000"/>
            <a:ext cx="139700" cy="793750"/>
          </a:xfrm>
          <a:prstGeom prst="leftBrace">
            <a:avLst>
              <a:gd name="adj1" fmla="val 473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82" name="AutoShape 46"/>
          <p:cNvSpPr>
            <a:spLocks/>
          </p:cNvSpPr>
          <p:nvPr/>
        </p:nvSpPr>
        <p:spPr bwMode="auto">
          <a:xfrm>
            <a:off x="1371600" y="4756150"/>
            <a:ext cx="130175" cy="1343025"/>
          </a:xfrm>
          <a:prstGeom prst="leftBrace">
            <a:avLst>
              <a:gd name="adj1" fmla="val 8597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83" name="AutoShape 47"/>
          <p:cNvSpPr>
            <a:spLocks/>
          </p:cNvSpPr>
          <p:nvPr/>
        </p:nvSpPr>
        <p:spPr bwMode="auto">
          <a:xfrm rot="-5400000">
            <a:off x="4413250" y="3303588"/>
            <a:ext cx="192088" cy="3941762"/>
          </a:xfrm>
          <a:prstGeom prst="leftBrace">
            <a:avLst>
              <a:gd name="adj1" fmla="val 1710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84" name="AutoShape 48"/>
          <p:cNvSpPr>
            <a:spLocks/>
          </p:cNvSpPr>
          <p:nvPr/>
        </p:nvSpPr>
        <p:spPr bwMode="auto">
          <a:xfrm rot="-5400000">
            <a:off x="5471319" y="2821782"/>
            <a:ext cx="177800" cy="6037262"/>
          </a:xfrm>
          <a:prstGeom prst="leftBrace">
            <a:avLst>
              <a:gd name="adj1" fmla="val 28296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85" name="AutoShape 49"/>
          <p:cNvSpPr>
            <a:spLocks/>
          </p:cNvSpPr>
          <p:nvPr/>
        </p:nvSpPr>
        <p:spPr bwMode="auto">
          <a:xfrm rot="-5400000">
            <a:off x="7442994" y="4374356"/>
            <a:ext cx="96838" cy="1831975"/>
          </a:xfrm>
          <a:prstGeom prst="leftBrace">
            <a:avLst>
              <a:gd name="adj1" fmla="val 15764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86" name="TextBox 49"/>
          <p:cNvSpPr txBox="1">
            <a:spLocks noChangeArrowheads="1"/>
          </p:cNvSpPr>
          <p:nvPr/>
        </p:nvSpPr>
        <p:spPr bwMode="auto">
          <a:xfrm>
            <a:off x="2590800" y="152400"/>
            <a:ext cx="4191000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ETC: energy and electrons from NADH and FADH are used to pump H+ against gradient to inner membrane space…potential E.</a:t>
            </a:r>
          </a:p>
        </p:txBody>
      </p:sp>
      <p:sp>
        <p:nvSpPr>
          <p:cNvPr id="39987" name="TextBox 50"/>
          <p:cNvSpPr txBox="1">
            <a:spLocks noChangeArrowheads="1"/>
          </p:cNvSpPr>
          <p:nvPr/>
        </p:nvSpPr>
        <p:spPr bwMode="auto">
          <a:xfrm>
            <a:off x="6477000" y="5791200"/>
            <a:ext cx="2514600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Chemiosmosis: E in flow of H+ used to make bond in ATP.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400050">
              <a:defRPr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. Cellular Respiration </a:t>
            </a:r>
          </a:p>
          <a:p>
            <a:pPr marL="400050" indent="-400050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Overview: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Glycolysis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Anaerobic Respiration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Aerobic Respiration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	     d - Electron Transport Chain:  convert energy in NADH, FADH to ATP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		 - OXYGEN is just an electron ACCEPTOR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		 - WATER is produced as a metabolic waste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		 - All carbons in glucose have been separated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		 - Energy has been harvested and stored in bonds in ATP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4800600" y="4800600"/>
            <a:ext cx="4038600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If O</a:t>
            </a:r>
            <a:r>
              <a:rPr lang="en-US" altLang="en-US" baseline="-25000"/>
              <a:t>2</a:t>
            </a:r>
            <a:r>
              <a:rPr lang="en-US" altLang="en-US"/>
              <a:t> is NOT present, the ETC backs up and NADH and FADH can’t give up their electrons and H+ to the ETC</a:t>
            </a:r>
          </a:p>
        </p:txBody>
      </p:sp>
      <p:pic>
        <p:nvPicPr>
          <p:cNvPr id="41987" name="Picture 4" descr="09_13ElectronTranspor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200525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2438400" y="3886200"/>
            <a:ext cx="2819400" cy="2743200"/>
          </a:xfrm>
          <a:prstGeom prst="mathMultiply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685800" y="762000"/>
            <a:ext cx="1143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1752600" y="1219200"/>
            <a:ext cx="1143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Bent-Up Arrow 10"/>
          <p:cNvSpPr/>
          <p:nvPr/>
        </p:nvSpPr>
        <p:spPr>
          <a:xfrm flipH="1">
            <a:off x="1295400" y="2667000"/>
            <a:ext cx="1295400" cy="2590800"/>
          </a:xfrm>
          <a:prstGeom prst="bentUpArrow">
            <a:avLst>
              <a:gd name="adj1" fmla="val 25000"/>
              <a:gd name="adj2" fmla="val 2543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4800600" y="4800600"/>
            <a:ext cx="4038600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If O</a:t>
            </a:r>
            <a:r>
              <a:rPr lang="en-US" altLang="en-US" baseline="-25000"/>
              <a:t>2</a:t>
            </a:r>
            <a:r>
              <a:rPr lang="en-US" altLang="en-US"/>
              <a:t> is NOT present, the ETC backs up and NADH and FADH can’t give up their electrons and H+ to the ETC</a:t>
            </a:r>
          </a:p>
        </p:txBody>
      </p:sp>
      <p:pic>
        <p:nvPicPr>
          <p:cNvPr id="43011" name="Picture 4" descr="09_13ElectronTranspor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200525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2438400" y="3886200"/>
            <a:ext cx="2819400" cy="2743200"/>
          </a:xfrm>
          <a:prstGeom prst="mathMultiply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685800" y="762000"/>
            <a:ext cx="1143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1752600" y="1219200"/>
            <a:ext cx="1143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Bent-Up Arrow 10"/>
          <p:cNvSpPr/>
          <p:nvPr/>
        </p:nvSpPr>
        <p:spPr>
          <a:xfrm flipH="1">
            <a:off x="1295400" y="2667000"/>
            <a:ext cx="1295400" cy="2590800"/>
          </a:xfrm>
          <a:prstGeom prst="bentUpArrow">
            <a:avLst>
              <a:gd name="adj1" fmla="val 25000"/>
              <a:gd name="adj2" fmla="val 2543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6" name="TextBox 8"/>
          <p:cNvSpPr txBox="1">
            <a:spLocks noChangeArrowheads="1"/>
          </p:cNvSpPr>
          <p:nvPr/>
        </p:nvSpPr>
        <p:spPr bwMode="auto">
          <a:xfrm>
            <a:off x="5181600" y="25908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What happens then????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4800600" y="4800600"/>
            <a:ext cx="4038600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If O</a:t>
            </a:r>
            <a:r>
              <a:rPr lang="en-US" altLang="en-US" baseline="-25000"/>
              <a:t>2</a:t>
            </a:r>
            <a:r>
              <a:rPr lang="en-US" altLang="en-US"/>
              <a:t> is NOT present, the ETC backs up and NADH and FADH can’t give up their electrons and H+ to the ETC</a:t>
            </a:r>
          </a:p>
        </p:txBody>
      </p:sp>
      <p:pic>
        <p:nvPicPr>
          <p:cNvPr id="44035" name="Picture 4" descr="09_13ElectronTranspor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200525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2438400" y="3886200"/>
            <a:ext cx="2819400" cy="2743200"/>
          </a:xfrm>
          <a:prstGeom prst="mathMultiply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685800" y="762000"/>
            <a:ext cx="1143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1752600" y="1219200"/>
            <a:ext cx="1143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Bent-Up Arrow 10"/>
          <p:cNvSpPr/>
          <p:nvPr/>
        </p:nvSpPr>
        <p:spPr>
          <a:xfrm flipH="1">
            <a:off x="1295400" y="2667000"/>
            <a:ext cx="1295400" cy="2590800"/>
          </a:xfrm>
          <a:prstGeom prst="bentUpArrow">
            <a:avLst>
              <a:gd name="adj1" fmla="val 25000"/>
              <a:gd name="adj2" fmla="val 2543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>
            <a:off x="4953000" y="381000"/>
            <a:ext cx="3657600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NADH is recycled through FERMENTATION to NAD so at least GLYCOLYSIS can continue!!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676400" y="457200"/>
            <a:ext cx="3200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Up Arrow 11"/>
          <p:cNvSpPr/>
          <p:nvPr/>
        </p:nvSpPr>
        <p:spPr>
          <a:xfrm>
            <a:off x="3657600" y="3505200"/>
            <a:ext cx="21336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5059" name="Picture 1" descr="08_03ThermodynamicsLaw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471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819400"/>
            <a:ext cx="853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061" name="Picture 3" descr="09_20Catabolism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108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4"/>
          <p:cNvSpPr txBox="1">
            <a:spLocks noChangeArrowheads="1"/>
          </p:cNvSpPr>
          <p:nvPr/>
        </p:nvSpPr>
        <p:spPr bwMode="auto">
          <a:xfrm>
            <a:off x="3200400" y="31242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FOOD</a:t>
            </a:r>
          </a:p>
        </p:txBody>
      </p:sp>
      <p:sp>
        <p:nvSpPr>
          <p:cNvPr id="6" name="Curved Up Arrow 5"/>
          <p:cNvSpPr/>
          <p:nvPr/>
        </p:nvSpPr>
        <p:spPr>
          <a:xfrm>
            <a:off x="3733800" y="5181600"/>
            <a:ext cx="21336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064" name="TextBox 6"/>
          <p:cNvSpPr txBox="1">
            <a:spLocks noChangeArrowheads="1"/>
          </p:cNvSpPr>
          <p:nvPr/>
        </p:nvSpPr>
        <p:spPr bwMode="auto">
          <a:xfrm>
            <a:off x="4953000" y="31242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CO2, water, and waste</a:t>
            </a:r>
          </a:p>
        </p:txBody>
      </p:sp>
      <p:sp>
        <p:nvSpPr>
          <p:cNvPr id="9" name="Curved Up Arrow 8"/>
          <p:cNvSpPr/>
          <p:nvPr/>
        </p:nvSpPr>
        <p:spPr>
          <a:xfrm rot="10800000">
            <a:off x="3657600" y="4114800"/>
            <a:ext cx="21336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419600" y="3886200"/>
            <a:ext cx="609600" cy="3810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7" name="TextBox 9"/>
          <p:cNvSpPr txBox="1">
            <a:spLocks noChangeArrowheads="1"/>
          </p:cNvSpPr>
          <p:nvPr/>
        </p:nvSpPr>
        <p:spPr bwMode="auto">
          <a:xfrm>
            <a:off x="5257800" y="4724400"/>
            <a:ext cx="12192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ADP + P</a:t>
            </a:r>
          </a:p>
        </p:txBody>
      </p:sp>
      <p:sp>
        <p:nvSpPr>
          <p:cNvPr id="45068" name="TextBox 10"/>
          <p:cNvSpPr txBox="1">
            <a:spLocks noChangeArrowheads="1"/>
          </p:cNvSpPr>
          <p:nvPr/>
        </p:nvSpPr>
        <p:spPr bwMode="auto">
          <a:xfrm>
            <a:off x="3505200" y="4724400"/>
            <a:ext cx="762000" cy="381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ATP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4495800" y="5486400"/>
            <a:ext cx="609600" cy="3810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16200000">
            <a:off x="4610100" y="4229100"/>
            <a:ext cx="533400" cy="3657600"/>
          </a:xfrm>
          <a:prstGeom prst="rightBrace">
            <a:avLst>
              <a:gd name="adj1" fmla="val 8333"/>
              <a:gd name="adj2" fmla="val 4778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71" name="TextBox 15"/>
          <p:cNvSpPr txBox="1">
            <a:spLocks noChangeArrowheads="1"/>
          </p:cNvSpPr>
          <p:nvPr/>
        </p:nvSpPr>
        <p:spPr bwMode="auto">
          <a:xfrm>
            <a:off x="3048000" y="61722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ANABOLISM 		WORK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08_03ThermodynamicsLaw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471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819400"/>
            <a:ext cx="853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084" name="Picture 4" descr="50_27MyosinActin_4-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5265738" cy="4041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6019800" y="3657600"/>
            <a:ext cx="3124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Phosphorylation of myosin causes it to toggle and bond to actin; release of phosphate causes it to return to low energy state and pull actin…contraction.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447800"/>
            <a:ext cx="685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5800" y="1447800"/>
            <a:ext cx="41148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5181600" y="1676400"/>
            <a:ext cx="9906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14800" y="1905000"/>
            <a:ext cx="6096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5219700" y="2095500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Up Arrow 11"/>
          <p:cNvSpPr/>
          <p:nvPr/>
        </p:nvSpPr>
        <p:spPr>
          <a:xfrm>
            <a:off x="3657600" y="3505200"/>
            <a:ext cx="21336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7107" name="Picture 1" descr="08_03ThermodynamicsLaw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471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819400"/>
            <a:ext cx="853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109" name="Picture 3" descr="09_20Catabolism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108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4"/>
          <p:cNvSpPr txBox="1">
            <a:spLocks noChangeArrowheads="1"/>
          </p:cNvSpPr>
          <p:nvPr/>
        </p:nvSpPr>
        <p:spPr bwMode="auto">
          <a:xfrm>
            <a:off x="3200400" y="31242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FOOD</a:t>
            </a:r>
          </a:p>
        </p:txBody>
      </p:sp>
      <p:sp>
        <p:nvSpPr>
          <p:cNvPr id="6" name="Curved Up Arrow 5"/>
          <p:cNvSpPr/>
          <p:nvPr/>
        </p:nvSpPr>
        <p:spPr>
          <a:xfrm>
            <a:off x="3733800" y="5181600"/>
            <a:ext cx="21336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7112" name="TextBox 6"/>
          <p:cNvSpPr txBox="1">
            <a:spLocks noChangeArrowheads="1"/>
          </p:cNvSpPr>
          <p:nvPr/>
        </p:nvSpPr>
        <p:spPr bwMode="auto">
          <a:xfrm>
            <a:off x="4953000" y="31242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CO2, water, and waste</a:t>
            </a:r>
          </a:p>
        </p:txBody>
      </p:sp>
      <p:sp>
        <p:nvSpPr>
          <p:cNvPr id="9" name="Curved Up Arrow 8"/>
          <p:cNvSpPr/>
          <p:nvPr/>
        </p:nvSpPr>
        <p:spPr>
          <a:xfrm rot="10800000">
            <a:off x="3657600" y="4114800"/>
            <a:ext cx="21336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419600" y="3886200"/>
            <a:ext cx="609600" cy="3810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5" name="TextBox 9"/>
          <p:cNvSpPr txBox="1">
            <a:spLocks noChangeArrowheads="1"/>
          </p:cNvSpPr>
          <p:nvPr/>
        </p:nvSpPr>
        <p:spPr bwMode="auto">
          <a:xfrm>
            <a:off x="5257800" y="4724400"/>
            <a:ext cx="12192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ADP + P</a:t>
            </a:r>
          </a:p>
        </p:txBody>
      </p:sp>
      <p:sp>
        <p:nvSpPr>
          <p:cNvPr id="47116" name="TextBox 10"/>
          <p:cNvSpPr txBox="1">
            <a:spLocks noChangeArrowheads="1"/>
          </p:cNvSpPr>
          <p:nvPr/>
        </p:nvSpPr>
        <p:spPr bwMode="auto">
          <a:xfrm>
            <a:off x="3505200" y="4724400"/>
            <a:ext cx="762000" cy="381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ATP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4495800" y="5486400"/>
            <a:ext cx="609600" cy="3810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16200000">
            <a:off x="4610100" y="4229100"/>
            <a:ext cx="533400" cy="3657600"/>
          </a:xfrm>
          <a:prstGeom prst="rightBrace">
            <a:avLst>
              <a:gd name="adj1" fmla="val 8333"/>
              <a:gd name="adj2" fmla="val 4778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9" name="TextBox 15"/>
          <p:cNvSpPr txBox="1">
            <a:spLocks noChangeArrowheads="1"/>
          </p:cNvSpPr>
          <p:nvPr/>
        </p:nvSpPr>
        <p:spPr bwMode="auto">
          <a:xfrm>
            <a:off x="3048000" y="61722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ANABOLISM 		WORK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6781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50000"/>
              </a:spcBef>
              <a:buAutoNum type="romanUcPeriod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Cellular Respiration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II. Evolution of Metabolic Pathways</a:t>
            </a:r>
          </a:p>
          <a:p>
            <a:pPr>
              <a:spcBef>
                <a:spcPct val="50000"/>
              </a:spcBef>
              <a:defRPr/>
            </a:pPr>
            <a:endParaRPr lang="en-US" sz="2400" dirty="0">
              <a:solidFill>
                <a:schemeClr val="tx2"/>
              </a:solidFill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- problem: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	how can pathways with useless intermediates evolve? These represent 'maladaptive valleys', don't they?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15240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AutoShape 6"/>
          <p:cNvSpPr>
            <a:spLocks noChangeArrowheads="1"/>
          </p:cNvSpPr>
          <p:nvPr/>
        </p:nvSpPr>
        <p:spPr bwMode="auto">
          <a:xfrm>
            <a:off x="31242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AutoShape 7"/>
          <p:cNvSpPr>
            <a:spLocks noChangeArrowheads="1"/>
          </p:cNvSpPr>
          <p:nvPr/>
        </p:nvSpPr>
        <p:spPr bwMode="auto">
          <a:xfrm>
            <a:off x="48006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AutoShape 8"/>
          <p:cNvSpPr>
            <a:spLocks noChangeArrowheads="1"/>
          </p:cNvSpPr>
          <p:nvPr/>
        </p:nvSpPr>
        <p:spPr bwMode="auto">
          <a:xfrm>
            <a:off x="64008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914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A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25908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42672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</a:t>
            </a: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5867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D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76200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E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1066800" y="48006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How do you get from A to E, if B, C, and D are non-functional?</a:t>
            </a:r>
          </a:p>
        </p:txBody>
      </p:sp>
    </p:spTree>
    <p:extLst>
      <p:ext uri="{BB962C8B-B14F-4D97-AF65-F5344CB8AC3E}">
        <p14:creationId xmlns:p14="http://schemas.microsoft.com/office/powerpoint/2010/main" val="36449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678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- Solution - reverse evolution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5240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1242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8006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64008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14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A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5908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2672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867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D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E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066800" y="48006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Arrow 1"/>
          <p:cNvSpPr/>
          <p:nvPr/>
        </p:nvSpPr>
        <p:spPr>
          <a:xfrm>
            <a:off x="2743200" y="1524000"/>
            <a:ext cx="26670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838200"/>
            <a:ext cx="457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381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1066800"/>
            <a:ext cx="4572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urved Up Arrow 6"/>
          <p:cNvSpPr/>
          <p:nvPr/>
        </p:nvSpPr>
        <p:spPr>
          <a:xfrm rot="10800000">
            <a:off x="2743200" y="2362200"/>
            <a:ext cx="26670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6629400" y="304800"/>
            <a:ext cx="1981200" cy="13716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7086600" y="7620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Energy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6324600" y="762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1800" y="838200"/>
            <a:ext cx="457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838200"/>
            <a:ext cx="4572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8382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00" y="3124200"/>
            <a:ext cx="457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000" y="2590800"/>
            <a:ext cx="4572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72400" y="2743200"/>
            <a:ext cx="4572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43200" y="3124200"/>
            <a:ext cx="457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0" y="3124200"/>
            <a:ext cx="4572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Explosion 2 21"/>
          <p:cNvSpPr/>
          <p:nvPr/>
        </p:nvSpPr>
        <p:spPr>
          <a:xfrm>
            <a:off x="6324600" y="2590800"/>
            <a:ext cx="1143000" cy="8382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15" name="TextBox 22"/>
          <p:cNvSpPr txBox="1">
            <a:spLocks noChangeArrowheads="1"/>
          </p:cNvSpPr>
          <p:nvPr/>
        </p:nvSpPr>
        <p:spPr bwMode="auto">
          <a:xfrm>
            <a:off x="6553200" y="28956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Energy</a:t>
            </a:r>
          </a:p>
        </p:txBody>
      </p:sp>
      <p:sp>
        <p:nvSpPr>
          <p:cNvPr id="4116" name="TextBox 23"/>
          <p:cNvSpPr txBox="1">
            <a:spLocks noChangeArrowheads="1"/>
          </p:cNvSpPr>
          <p:nvPr/>
        </p:nvSpPr>
        <p:spPr bwMode="auto">
          <a:xfrm>
            <a:off x="61722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25" name="Bent-Up Arrow 24"/>
          <p:cNvSpPr/>
          <p:nvPr/>
        </p:nvSpPr>
        <p:spPr>
          <a:xfrm rot="5400000">
            <a:off x="7277100" y="1790700"/>
            <a:ext cx="990600" cy="76200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858000" y="1676400"/>
            <a:ext cx="3048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19" name="Group 22"/>
          <p:cNvGrpSpPr>
            <a:grpSpLocks/>
          </p:cNvGrpSpPr>
          <p:nvPr/>
        </p:nvGrpSpPr>
        <p:grpSpPr bwMode="auto">
          <a:xfrm>
            <a:off x="0" y="609600"/>
            <a:ext cx="1676400" cy="2590800"/>
            <a:chOff x="0" y="609600"/>
            <a:chExt cx="1676400" cy="2590800"/>
          </a:xfrm>
        </p:grpSpPr>
        <p:sp>
          <p:nvSpPr>
            <p:cNvPr id="4120" name="TextBox 34"/>
            <p:cNvSpPr txBox="1">
              <a:spLocks noChangeArrowheads="1"/>
            </p:cNvSpPr>
            <p:nvPr/>
          </p:nvSpPr>
          <p:spPr bwMode="auto">
            <a:xfrm>
              <a:off x="0" y="1447800"/>
              <a:ext cx="1295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Coupled Reaction</a:t>
              </a:r>
            </a:p>
          </p:txBody>
        </p:sp>
        <p:sp>
          <p:nvSpPr>
            <p:cNvPr id="27" name="Left Brace 26"/>
            <p:cNvSpPr/>
            <p:nvPr/>
          </p:nvSpPr>
          <p:spPr>
            <a:xfrm>
              <a:off x="1143000" y="609600"/>
              <a:ext cx="533400" cy="2590800"/>
            </a:xfrm>
            <a:prstGeom prst="leftBrace">
              <a:avLst>
                <a:gd name="adj1" fmla="val 8333"/>
                <a:gd name="adj2" fmla="val 44065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678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- Solution - reverse evolution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76200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E</a:t>
            </a:r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1066800" y="48006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43000" y="3581400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suppose E is a useful molecule, initially available in the env.</a:t>
            </a:r>
          </a:p>
        </p:txBody>
      </p:sp>
    </p:spTree>
    <p:extLst>
      <p:ext uri="{BB962C8B-B14F-4D97-AF65-F5344CB8AC3E}">
        <p14:creationId xmlns:p14="http://schemas.microsoft.com/office/powerpoint/2010/main" val="25055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678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- Solution - reverse evolution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43000" y="3581400"/>
            <a:ext cx="63246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suppose E is a useful molecule, initially available in the env.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As protocells gobble it up, the concentration drops.  </a:t>
            </a:r>
          </a:p>
        </p:txBody>
      </p:sp>
    </p:spTree>
    <p:extLst>
      <p:ext uri="{BB962C8B-B14F-4D97-AF65-F5344CB8AC3E}">
        <p14:creationId xmlns:p14="http://schemas.microsoft.com/office/powerpoint/2010/main" val="2514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678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- Solution - reverse evolution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43000" y="3581400"/>
            <a:ext cx="6324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Anything that can absorb something else (D) and MAKE E is at a selective advantage...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64008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867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094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678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- Solution - reverse evolution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6200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43000" y="3581400"/>
            <a:ext cx="6324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Anything that can absorb something else (D) and MAKE E is at a selective advantage...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but over time, D may drop in concentration...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64008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867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722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678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- Solution - reverse evolution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43000" y="3581400"/>
            <a:ext cx="6324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So, anything that can absorb C and then make D and E will be selected for...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64008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867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D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48006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2672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300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678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- Solution - reverse evolution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15240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1242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8006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6400800" y="3505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914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A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5908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B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2672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867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D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76200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E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066800" y="48006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4600" y="4572000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and so on until a complete pathway evolves.</a:t>
            </a:r>
          </a:p>
        </p:txBody>
      </p:sp>
    </p:spTree>
    <p:extLst>
      <p:ext uri="{BB962C8B-B14F-4D97-AF65-F5344CB8AC3E}">
        <p14:creationId xmlns:p14="http://schemas.microsoft.com/office/powerpoint/2010/main" val="20218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533400" y="533400"/>
            <a:ext cx="8458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ENERGY HARVEST</a:t>
            </a:r>
          </a:p>
          <a:p>
            <a:pPr eaLnBrk="1" hangingPunct="1"/>
            <a:endParaRPr lang="en-US" altLang="en-US" sz="2000" b="1" dirty="0">
              <a:solidFill>
                <a:srgbClr val="0070C0"/>
              </a:solidFill>
            </a:endParaRPr>
          </a:p>
          <a:p>
            <a:pPr marL="514350" indent="-514350" eaLnBrk="1" hangingPunct="1">
              <a:buAutoNum type="romanUcPeriod"/>
            </a:pPr>
            <a:r>
              <a:rPr lang="en-US" altLang="en-US" sz="2000" b="1" dirty="0" smtClean="0">
                <a:solidFill>
                  <a:srgbClr val="0070C0"/>
                </a:solidFill>
              </a:rPr>
              <a:t>Cellular Respiration</a:t>
            </a:r>
          </a:p>
          <a:p>
            <a:pPr marL="514350" indent="-514350" eaLnBrk="1" hangingPunct="1">
              <a:buAutoNum type="romanUcPeriod"/>
            </a:pPr>
            <a:r>
              <a:rPr lang="en-US" altLang="en-US" sz="2000" b="1" dirty="0" smtClean="0">
                <a:solidFill>
                  <a:srgbClr val="0070C0"/>
                </a:solidFill>
              </a:rPr>
              <a:t>Evolution of Metabolic Pathways</a:t>
            </a:r>
            <a:endParaRPr lang="en-US" altLang="en-US" sz="20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000" b="1" smtClean="0">
                <a:solidFill>
                  <a:srgbClr val="0070C0"/>
                </a:solidFill>
              </a:rPr>
              <a:t>III.    Photosynthesis</a:t>
            </a:r>
            <a:endParaRPr lang="en-US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2051" name="Picture 4" descr="stream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4575"/>
            <a:ext cx="6705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001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Overview: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A. Step One: Transferring radiant energy to chemical energy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3075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3733800" y="2971800"/>
            <a:ext cx="2133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13"/>
          <p:cNvSpPr txBox="1">
            <a:spLocks noChangeArrowheads="1"/>
          </p:cNvSpPr>
          <p:nvPr/>
        </p:nvSpPr>
        <p:spPr bwMode="auto">
          <a:xfrm>
            <a:off x="3810000" y="2362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Energy of photon</a:t>
            </a:r>
          </a:p>
        </p:txBody>
      </p:sp>
      <p:sp>
        <p:nvSpPr>
          <p:cNvPr id="15" name="Lightning Bolt 14"/>
          <p:cNvSpPr/>
          <p:nvPr/>
        </p:nvSpPr>
        <p:spPr>
          <a:xfrm rot="10977160">
            <a:off x="6305550" y="2370138"/>
            <a:ext cx="381000" cy="22098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6324600" y="44958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Calibri" panose="020F0502020204030204" pitchFamily="34" charset="0"/>
              </a:rPr>
              <a:t>e-</a:t>
            </a: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6172200" y="17526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alibri" panose="020F0502020204030204" pitchFamily="34" charset="0"/>
              </a:rPr>
              <a:t>e-</a:t>
            </a:r>
          </a:p>
        </p:txBody>
      </p:sp>
      <p:sp>
        <p:nvSpPr>
          <p:cNvPr id="3081" name="TextBox 17"/>
          <p:cNvSpPr txBox="1">
            <a:spLocks noChangeArrowheads="1"/>
          </p:cNvSpPr>
          <p:nvPr/>
        </p:nvSpPr>
        <p:spPr bwMode="auto">
          <a:xfrm>
            <a:off x="7010400" y="3124200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Transferred to an electron</a:t>
            </a:r>
          </a:p>
        </p:txBody>
      </p:sp>
    </p:spTree>
    <p:extLst>
      <p:ext uri="{BB962C8B-B14F-4D97-AF65-F5344CB8AC3E}">
        <p14:creationId xmlns:p14="http://schemas.microsoft.com/office/powerpoint/2010/main" val="35070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001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Overview: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A. Step Two: storing that chemical energy in the bonds of molecules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4099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2209800" y="2286000"/>
            <a:ext cx="2133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ightning Bolt 14"/>
          <p:cNvSpPr/>
          <p:nvPr/>
        </p:nvSpPr>
        <p:spPr>
          <a:xfrm rot="10977160">
            <a:off x="4381500" y="2062163"/>
            <a:ext cx="192088" cy="14573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2" name="TextBox 15"/>
          <p:cNvSpPr txBox="1">
            <a:spLocks noChangeArrowheads="1"/>
          </p:cNvSpPr>
          <p:nvPr/>
        </p:nvSpPr>
        <p:spPr bwMode="auto">
          <a:xfrm>
            <a:off x="4343400" y="34290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Calibri" panose="020F0502020204030204" pitchFamily="34" charset="0"/>
              </a:rPr>
              <a:t>e-</a:t>
            </a:r>
          </a:p>
        </p:txBody>
      </p:sp>
      <p:sp>
        <p:nvSpPr>
          <p:cNvPr id="4103" name="TextBox 16"/>
          <p:cNvSpPr txBox="1">
            <a:spLocks noChangeArrowheads="1"/>
          </p:cNvSpPr>
          <p:nvPr/>
        </p:nvSpPr>
        <p:spPr bwMode="auto">
          <a:xfrm>
            <a:off x="4267200" y="16764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e-</a:t>
            </a:r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7848600" y="32766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6 CO</a:t>
            </a:r>
            <a:r>
              <a:rPr lang="en-US" altLang="en-US" b="1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1" name="Curved Left Arrow 10"/>
          <p:cNvSpPr/>
          <p:nvPr/>
        </p:nvSpPr>
        <p:spPr>
          <a:xfrm rot="10800000">
            <a:off x="5257800" y="1981200"/>
            <a:ext cx="685800" cy="1524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4724400" y="2057400"/>
            <a:ext cx="5334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07" name="TextBox 18"/>
          <p:cNvSpPr txBox="1">
            <a:spLocks noChangeArrowheads="1"/>
          </p:cNvSpPr>
          <p:nvPr/>
        </p:nvSpPr>
        <p:spPr bwMode="auto">
          <a:xfrm>
            <a:off x="7924800" y="19050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C</a:t>
            </a:r>
            <a:r>
              <a:rPr lang="en-US" altLang="en-US" b="1" baseline="-25000">
                <a:latin typeface="Calibri" panose="020F0502020204030204" pitchFamily="34" charset="0"/>
              </a:rPr>
              <a:t>6</a:t>
            </a:r>
            <a:r>
              <a:rPr lang="en-US" altLang="en-US" b="1">
                <a:latin typeface="Calibri" panose="020F0502020204030204" pitchFamily="34" charset="0"/>
              </a:rPr>
              <a:t> (glucose)</a:t>
            </a:r>
          </a:p>
        </p:txBody>
      </p:sp>
      <p:sp>
        <p:nvSpPr>
          <p:cNvPr id="14" name="Curved Left Arrow 13"/>
          <p:cNvSpPr/>
          <p:nvPr/>
        </p:nvSpPr>
        <p:spPr>
          <a:xfrm>
            <a:off x="6705600" y="2057400"/>
            <a:ext cx="5334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09" name="TextBox 15"/>
          <p:cNvSpPr txBox="1">
            <a:spLocks noChangeArrowheads="1"/>
          </p:cNvSpPr>
          <p:nvPr/>
        </p:nvSpPr>
        <p:spPr bwMode="auto">
          <a:xfrm>
            <a:off x="6019800" y="1981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ATP</a:t>
            </a:r>
          </a:p>
        </p:txBody>
      </p:sp>
      <p:sp>
        <p:nvSpPr>
          <p:cNvPr id="4110" name="TextBox 16"/>
          <p:cNvSpPr txBox="1">
            <a:spLocks noChangeArrowheads="1"/>
          </p:cNvSpPr>
          <p:nvPr/>
        </p:nvSpPr>
        <p:spPr bwMode="auto">
          <a:xfrm>
            <a:off x="6019800" y="32004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ADP+P</a:t>
            </a:r>
          </a:p>
        </p:txBody>
      </p:sp>
      <p:sp>
        <p:nvSpPr>
          <p:cNvPr id="18" name="Curved Left Arrow 17"/>
          <p:cNvSpPr/>
          <p:nvPr/>
        </p:nvSpPr>
        <p:spPr>
          <a:xfrm rot="10800000">
            <a:off x="7239000" y="1981200"/>
            <a:ext cx="609600" cy="1524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001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Overview: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A. Step Two: storing that chemical energy in the bonds of molecules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5123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2209800" y="2286000"/>
            <a:ext cx="2133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ightning Bolt 14"/>
          <p:cNvSpPr/>
          <p:nvPr/>
        </p:nvSpPr>
        <p:spPr>
          <a:xfrm rot="10977160">
            <a:off x="4381500" y="2062163"/>
            <a:ext cx="192088" cy="14573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6" name="TextBox 15"/>
          <p:cNvSpPr txBox="1">
            <a:spLocks noChangeArrowheads="1"/>
          </p:cNvSpPr>
          <p:nvPr/>
        </p:nvSpPr>
        <p:spPr bwMode="auto">
          <a:xfrm>
            <a:off x="4343400" y="34290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Calibri" panose="020F0502020204030204" pitchFamily="34" charset="0"/>
              </a:rPr>
              <a:t>e-</a:t>
            </a:r>
          </a:p>
        </p:txBody>
      </p:sp>
      <p:sp>
        <p:nvSpPr>
          <p:cNvPr id="5127" name="TextBox 16"/>
          <p:cNvSpPr txBox="1">
            <a:spLocks noChangeArrowheads="1"/>
          </p:cNvSpPr>
          <p:nvPr/>
        </p:nvSpPr>
        <p:spPr bwMode="auto">
          <a:xfrm>
            <a:off x="4267200" y="16764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e-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7848600" y="32766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6 CO</a:t>
            </a:r>
            <a:r>
              <a:rPr lang="en-US" altLang="en-US" b="1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1" name="Curved Left Arrow 10"/>
          <p:cNvSpPr/>
          <p:nvPr/>
        </p:nvSpPr>
        <p:spPr>
          <a:xfrm rot="10800000">
            <a:off x="5257800" y="1981200"/>
            <a:ext cx="685800" cy="1524000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4724400" y="2057400"/>
            <a:ext cx="533400" cy="152400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131" name="TextBox 18"/>
          <p:cNvSpPr txBox="1">
            <a:spLocks noChangeArrowheads="1"/>
          </p:cNvSpPr>
          <p:nvPr/>
        </p:nvSpPr>
        <p:spPr bwMode="auto">
          <a:xfrm>
            <a:off x="7924800" y="19050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C</a:t>
            </a:r>
            <a:r>
              <a:rPr lang="en-US" altLang="en-US" b="1" baseline="-25000">
                <a:latin typeface="Calibri" panose="020F0502020204030204" pitchFamily="34" charset="0"/>
              </a:rPr>
              <a:t>6</a:t>
            </a:r>
            <a:r>
              <a:rPr lang="en-US" altLang="en-US" b="1">
                <a:latin typeface="Calibri" panose="020F0502020204030204" pitchFamily="34" charset="0"/>
              </a:rPr>
              <a:t> (glucose)</a:t>
            </a:r>
          </a:p>
        </p:txBody>
      </p:sp>
      <p:sp>
        <p:nvSpPr>
          <p:cNvPr id="14" name="Curved Left Arrow 13"/>
          <p:cNvSpPr/>
          <p:nvPr/>
        </p:nvSpPr>
        <p:spPr>
          <a:xfrm>
            <a:off x="6705600" y="2057400"/>
            <a:ext cx="5334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133" name="TextBox 15"/>
          <p:cNvSpPr txBox="1">
            <a:spLocks noChangeArrowheads="1"/>
          </p:cNvSpPr>
          <p:nvPr/>
        </p:nvSpPr>
        <p:spPr bwMode="auto">
          <a:xfrm>
            <a:off x="6019800" y="1981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ATP</a:t>
            </a:r>
          </a:p>
        </p:txBody>
      </p:sp>
      <p:sp>
        <p:nvSpPr>
          <p:cNvPr id="5134" name="TextBox 16"/>
          <p:cNvSpPr txBox="1">
            <a:spLocks noChangeArrowheads="1"/>
          </p:cNvSpPr>
          <p:nvPr/>
        </p:nvSpPr>
        <p:spPr bwMode="auto">
          <a:xfrm>
            <a:off x="6019800" y="32004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ADP+P</a:t>
            </a:r>
          </a:p>
        </p:txBody>
      </p:sp>
      <p:sp>
        <p:nvSpPr>
          <p:cNvPr id="18" name="Curved Left Arrow 17"/>
          <p:cNvSpPr/>
          <p:nvPr/>
        </p:nvSpPr>
        <p:spPr>
          <a:xfrm rot="10800000">
            <a:off x="7239000" y="1981200"/>
            <a:ext cx="609600" cy="1524000"/>
          </a:xfrm>
          <a:prstGeom prst="curved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136" name="TextBox 18"/>
          <p:cNvSpPr txBox="1">
            <a:spLocks noChangeArrowheads="1"/>
          </p:cNvSpPr>
          <p:nvPr/>
        </p:nvSpPr>
        <p:spPr bwMode="auto">
          <a:xfrm>
            <a:off x="6172200" y="38862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70C0"/>
                </a:solidFill>
              </a:rPr>
              <a:t>Light Independent Reaction</a:t>
            </a:r>
          </a:p>
        </p:txBody>
      </p:sp>
      <p:sp>
        <p:nvSpPr>
          <p:cNvPr id="5137" name="TextBox 20"/>
          <p:cNvSpPr txBox="1">
            <a:spLocks noChangeArrowheads="1"/>
          </p:cNvSpPr>
          <p:nvPr/>
        </p:nvSpPr>
        <p:spPr bwMode="auto">
          <a:xfrm>
            <a:off x="4114800" y="38862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C000"/>
                </a:solidFill>
              </a:rPr>
              <a:t>Light Dependent Reaction</a:t>
            </a:r>
          </a:p>
        </p:txBody>
      </p:sp>
    </p:spTree>
    <p:extLst>
      <p:ext uri="{BB962C8B-B14F-4D97-AF65-F5344CB8AC3E}">
        <p14:creationId xmlns:p14="http://schemas.microsoft.com/office/powerpoint/2010/main" val="38292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Arrow 1"/>
          <p:cNvSpPr/>
          <p:nvPr/>
        </p:nvSpPr>
        <p:spPr>
          <a:xfrm>
            <a:off x="2743200" y="1524000"/>
            <a:ext cx="26670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838200"/>
            <a:ext cx="457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381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1066800"/>
            <a:ext cx="4572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urved Up Arrow 6"/>
          <p:cNvSpPr/>
          <p:nvPr/>
        </p:nvSpPr>
        <p:spPr>
          <a:xfrm rot="10800000">
            <a:off x="2743200" y="4572000"/>
            <a:ext cx="2667000" cy="685800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6629400" y="304800"/>
            <a:ext cx="1981200" cy="13716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7086600" y="7620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Energy</a:t>
            </a: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6324600" y="762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1800" y="838200"/>
            <a:ext cx="457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838200"/>
            <a:ext cx="4572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8382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10200" y="5486400"/>
            <a:ext cx="457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000" y="4953000"/>
            <a:ext cx="4572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24800" y="4953000"/>
            <a:ext cx="4572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67000" y="5638800"/>
            <a:ext cx="457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09800" y="5638800"/>
            <a:ext cx="4572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Explosion 2 21"/>
          <p:cNvSpPr/>
          <p:nvPr/>
        </p:nvSpPr>
        <p:spPr>
          <a:xfrm>
            <a:off x="6477000" y="5181600"/>
            <a:ext cx="1143000" cy="8382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9" name="TextBox 22"/>
          <p:cNvSpPr txBox="1">
            <a:spLocks noChangeArrowheads="1"/>
          </p:cNvSpPr>
          <p:nvPr/>
        </p:nvSpPr>
        <p:spPr bwMode="auto">
          <a:xfrm>
            <a:off x="6629400" y="54864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Energy</a:t>
            </a:r>
          </a:p>
        </p:txBody>
      </p:sp>
      <p:sp>
        <p:nvSpPr>
          <p:cNvPr id="5140" name="TextBox 23"/>
          <p:cNvSpPr txBox="1">
            <a:spLocks noChangeArrowheads="1"/>
          </p:cNvSpPr>
          <p:nvPr/>
        </p:nvSpPr>
        <p:spPr bwMode="auto">
          <a:xfrm>
            <a:off x="6248400" y="5334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25" name="Bent-Up Arrow 24"/>
          <p:cNvSpPr/>
          <p:nvPr/>
        </p:nvSpPr>
        <p:spPr>
          <a:xfrm rot="5400000">
            <a:off x="7543800" y="1524000"/>
            <a:ext cx="990600" cy="1295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Curved Up Arrow 26"/>
          <p:cNvSpPr/>
          <p:nvPr/>
        </p:nvSpPr>
        <p:spPr>
          <a:xfrm rot="10800000">
            <a:off x="2667000" y="2286000"/>
            <a:ext cx="26670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143" name="TextBox 29"/>
          <p:cNvSpPr txBox="1">
            <a:spLocks noChangeArrowheads="1"/>
          </p:cNvSpPr>
          <p:nvPr/>
        </p:nvSpPr>
        <p:spPr bwMode="auto">
          <a:xfrm>
            <a:off x="1600200" y="2971800"/>
            <a:ext cx="990600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ATP</a:t>
            </a:r>
          </a:p>
        </p:txBody>
      </p:sp>
      <p:sp>
        <p:nvSpPr>
          <p:cNvPr id="31" name="Curved Up Arrow 30"/>
          <p:cNvSpPr/>
          <p:nvPr/>
        </p:nvSpPr>
        <p:spPr>
          <a:xfrm>
            <a:off x="2819400" y="3810000"/>
            <a:ext cx="2667000" cy="685800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Explosion 2 31"/>
          <p:cNvSpPr/>
          <p:nvPr/>
        </p:nvSpPr>
        <p:spPr>
          <a:xfrm>
            <a:off x="7010400" y="2667000"/>
            <a:ext cx="1524000" cy="11430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46" name="TextBox 27"/>
          <p:cNvSpPr txBox="1">
            <a:spLocks noChangeArrowheads="1"/>
          </p:cNvSpPr>
          <p:nvPr/>
        </p:nvSpPr>
        <p:spPr bwMode="auto">
          <a:xfrm>
            <a:off x="5486400" y="2971800"/>
            <a:ext cx="1981200" cy="5238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ADP + P +</a:t>
            </a:r>
          </a:p>
        </p:txBody>
      </p:sp>
      <p:sp>
        <p:nvSpPr>
          <p:cNvPr id="33" name="Down Arrow 32"/>
          <p:cNvSpPr/>
          <p:nvPr/>
        </p:nvSpPr>
        <p:spPr>
          <a:xfrm>
            <a:off x="7239000" y="1676400"/>
            <a:ext cx="533400" cy="1143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48" name="TextBox 33"/>
          <p:cNvSpPr txBox="1">
            <a:spLocks noChangeArrowheads="1"/>
          </p:cNvSpPr>
          <p:nvPr/>
        </p:nvSpPr>
        <p:spPr bwMode="auto">
          <a:xfrm>
            <a:off x="7391400" y="30480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Energy</a:t>
            </a:r>
          </a:p>
        </p:txBody>
      </p:sp>
      <p:sp>
        <p:nvSpPr>
          <p:cNvPr id="5149" name="TextBox 35"/>
          <p:cNvSpPr txBox="1">
            <a:spLocks noChangeArrowheads="1"/>
          </p:cNvSpPr>
          <p:nvPr/>
        </p:nvSpPr>
        <p:spPr bwMode="auto">
          <a:xfrm>
            <a:off x="0" y="41910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Coupled Reaction</a:t>
            </a:r>
          </a:p>
        </p:txBody>
      </p:sp>
      <p:grpSp>
        <p:nvGrpSpPr>
          <p:cNvPr id="5150" name="Group 34"/>
          <p:cNvGrpSpPr>
            <a:grpSpLocks/>
          </p:cNvGrpSpPr>
          <p:nvPr/>
        </p:nvGrpSpPr>
        <p:grpSpPr bwMode="auto">
          <a:xfrm>
            <a:off x="0" y="609600"/>
            <a:ext cx="1676400" cy="2590800"/>
            <a:chOff x="0" y="609600"/>
            <a:chExt cx="1676400" cy="2590800"/>
          </a:xfrm>
        </p:grpSpPr>
        <p:sp>
          <p:nvSpPr>
            <p:cNvPr id="5154" name="TextBox 34"/>
            <p:cNvSpPr txBox="1">
              <a:spLocks noChangeArrowheads="1"/>
            </p:cNvSpPr>
            <p:nvPr/>
          </p:nvSpPr>
          <p:spPr bwMode="auto">
            <a:xfrm>
              <a:off x="0" y="1447800"/>
              <a:ext cx="1295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Coupled Reaction</a:t>
              </a:r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1143000" y="609600"/>
              <a:ext cx="533400" cy="2590800"/>
            </a:xfrm>
            <a:prstGeom prst="leftBrace">
              <a:avLst>
                <a:gd name="adj1" fmla="val 8333"/>
                <a:gd name="adj2" fmla="val 44065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/>
            </a:p>
          </p:txBody>
        </p:sp>
      </p:grpSp>
      <p:sp>
        <p:nvSpPr>
          <p:cNvPr id="38" name="Left Brace 37"/>
          <p:cNvSpPr/>
          <p:nvPr/>
        </p:nvSpPr>
        <p:spPr>
          <a:xfrm>
            <a:off x="1143000" y="3276600"/>
            <a:ext cx="533400" cy="2590800"/>
          </a:xfrm>
          <a:prstGeom prst="leftBrace">
            <a:avLst>
              <a:gd name="adj1" fmla="val 8333"/>
              <a:gd name="adj2" fmla="val 44065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40" name="Bent-Up Arrow 39"/>
          <p:cNvSpPr/>
          <p:nvPr/>
        </p:nvSpPr>
        <p:spPr>
          <a:xfrm rot="5400000">
            <a:off x="7239000" y="4038600"/>
            <a:ext cx="838200" cy="8382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7086600" y="3962400"/>
            <a:ext cx="457200" cy="1143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a.  Cyclic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phosphorylation</a:t>
            </a:r>
            <a:endParaRPr lang="en-US" sz="2000" b="1" dirty="0">
              <a:solidFill>
                <a:srgbClr val="FF66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5943600" y="2209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6151" name="TextBox 5"/>
          <p:cNvSpPr txBox="1">
            <a:spLocks noChangeArrowheads="1"/>
          </p:cNvSpPr>
          <p:nvPr/>
        </p:nvSpPr>
        <p:spPr bwMode="auto">
          <a:xfrm>
            <a:off x="685800" y="57150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“photosystems” are complexes of chlorophyll molecules containing Mg, nested in the inner membrane of bacteria and chloroplasts.</a:t>
            </a:r>
          </a:p>
        </p:txBody>
      </p:sp>
      <p:pic>
        <p:nvPicPr>
          <p:cNvPr id="6152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ghtning Bolt 12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685800" y="2819400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Used by photoheterotrophs: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Purple non-sulphur bacteria, green non-sulphur bacteria, and heliobacteria</a:t>
            </a:r>
          </a:p>
        </p:txBody>
      </p:sp>
      <p:pic>
        <p:nvPicPr>
          <p:cNvPr id="6155" name="Picture 12" descr="R. rubrum morp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7813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5590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a.  Cyclic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phosphorylation</a:t>
            </a:r>
            <a:endParaRPr lang="en-US" sz="2000" b="1" dirty="0">
              <a:solidFill>
                <a:srgbClr val="FF66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5943600" y="2209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685800" y="57150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“photosystems” are complexes of chlorophyll molecules containing Mg, nested in the inner membrane of bacteria and chloroplasts.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pic>
        <p:nvPicPr>
          <p:cNvPr id="7178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ghtning Bolt 11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180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a.  Cyclic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phosphorylation</a:t>
            </a:r>
            <a:endParaRPr lang="en-US" sz="2000" b="1" dirty="0">
              <a:solidFill>
                <a:srgbClr val="FF66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5943600" y="2209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685800" y="57150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The electron transport chain is nested in the inner membrane, as well; like in mitochondria….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pic>
        <p:nvPicPr>
          <p:cNvPr id="8202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ghtning Bolt 11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ircular Arrow 12"/>
          <p:cNvSpPr/>
          <p:nvPr/>
        </p:nvSpPr>
        <p:spPr>
          <a:xfrm rot="19574685" flipH="1">
            <a:off x="3632200" y="2135188"/>
            <a:ext cx="2362200" cy="1447800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9" name="TextBox 18"/>
          <p:cNvSpPr txBox="1">
            <a:spLocks noChangeArrowheads="1"/>
          </p:cNvSpPr>
          <p:nvPr/>
        </p:nvSpPr>
        <p:spPr bwMode="auto">
          <a:xfrm>
            <a:off x="3429000" y="3505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8210" name="TextBox 20"/>
          <p:cNvSpPr txBox="1">
            <a:spLocks noChangeArrowheads="1"/>
          </p:cNvSpPr>
          <p:nvPr/>
        </p:nvSpPr>
        <p:spPr bwMode="auto">
          <a:xfrm>
            <a:off x="914400" y="403860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electron is transferred to an electron transport chain</a:t>
            </a:r>
          </a:p>
        </p:txBody>
      </p:sp>
    </p:spTree>
    <p:extLst>
      <p:ext uri="{BB962C8B-B14F-4D97-AF65-F5344CB8AC3E}">
        <p14:creationId xmlns:p14="http://schemas.microsoft.com/office/powerpoint/2010/main" val="5233105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a.  Cyclic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phosphorylation</a:t>
            </a:r>
            <a:endParaRPr lang="en-US" sz="2000" b="1" dirty="0">
              <a:solidFill>
                <a:srgbClr val="FF66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5943600" y="2209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685800" y="57150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The electron transport chain is nested in the inner membrane, as well; like in mitochondria… </a:t>
            </a:r>
            <a:r>
              <a:rPr lang="en-US" altLang="en-US" b="1">
                <a:solidFill>
                  <a:srgbClr val="FF0000"/>
                </a:solidFill>
              </a:rPr>
              <a:t>and chemiosmosis occurs.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pic>
        <p:nvPicPr>
          <p:cNvPr id="9226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ghtning Bolt 11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ircular Arrow 12"/>
          <p:cNvSpPr/>
          <p:nvPr/>
        </p:nvSpPr>
        <p:spPr>
          <a:xfrm rot="19574685" flipH="1">
            <a:off x="3632200" y="2135188"/>
            <a:ext cx="2362200" cy="1447800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33" name="TextBox 18"/>
          <p:cNvSpPr txBox="1">
            <a:spLocks noChangeArrowheads="1"/>
          </p:cNvSpPr>
          <p:nvPr/>
        </p:nvSpPr>
        <p:spPr bwMode="auto">
          <a:xfrm>
            <a:off x="3429000" y="3505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20" name="Down Arrow 19"/>
          <p:cNvSpPr/>
          <p:nvPr/>
        </p:nvSpPr>
        <p:spPr>
          <a:xfrm rot="18223163">
            <a:off x="4766469" y="3182144"/>
            <a:ext cx="220662" cy="1866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35" name="TextBox 20"/>
          <p:cNvSpPr txBox="1">
            <a:spLocks noChangeArrowheads="1"/>
          </p:cNvSpPr>
          <p:nvPr/>
        </p:nvSpPr>
        <p:spPr bwMode="auto">
          <a:xfrm>
            <a:off x="609600" y="41910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electron is passed down the chain, H+ are pumped out, they flood back in and ATP is made.</a:t>
            </a:r>
          </a:p>
        </p:txBody>
      </p:sp>
      <p:sp>
        <p:nvSpPr>
          <p:cNvPr id="23" name="Circular Arrow 22"/>
          <p:cNvSpPr/>
          <p:nvPr/>
        </p:nvSpPr>
        <p:spPr>
          <a:xfrm rot="12613351">
            <a:off x="4441825" y="3043238"/>
            <a:ext cx="1471613" cy="1090612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237" name="TextBox 23"/>
          <p:cNvSpPr txBox="1">
            <a:spLocks noChangeArrowheads="1"/>
          </p:cNvSpPr>
          <p:nvPr/>
        </p:nvSpPr>
        <p:spPr bwMode="auto">
          <a:xfrm>
            <a:off x="5105400" y="35814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ADP+P</a:t>
            </a:r>
          </a:p>
        </p:txBody>
      </p:sp>
      <p:sp>
        <p:nvSpPr>
          <p:cNvPr id="9238" name="TextBox 24"/>
          <p:cNvSpPr txBox="1">
            <a:spLocks noChangeArrowheads="1"/>
          </p:cNvSpPr>
          <p:nvPr/>
        </p:nvSpPr>
        <p:spPr bwMode="auto">
          <a:xfrm>
            <a:off x="4419600" y="28956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8119603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a.  Cyclic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phosphorylation</a:t>
            </a:r>
            <a:endParaRPr lang="en-US" sz="2000" b="1" dirty="0">
              <a:solidFill>
                <a:srgbClr val="FF66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5943600" y="2209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685800" y="57150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The electron transport chain is nested in the inner membrane, as well; like in mitochondria… </a:t>
            </a:r>
            <a:r>
              <a:rPr lang="en-US" altLang="en-US" b="1">
                <a:solidFill>
                  <a:srgbClr val="FF0000"/>
                </a:solidFill>
              </a:rPr>
              <a:t>and chemiosmosis occurs.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pic>
        <p:nvPicPr>
          <p:cNvPr id="10250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ghtning Bolt 11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ircular Arrow 12"/>
          <p:cNvSpPr/>
          <p:nvPr/>
        </p:nvSpPr>
        <p:spPr>
          <a:xfrm rot="19574685" flipH="1">
            <a:off x="3632200" y="2135188"/>
            <a:ext cx="2362200" cy="1447800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7" name="TextBox 18"/>
          <p:cNvSpPr txBox="1">
            <a:spLocks noChangeArrowheads="1"/>
          </p:cNvSpPr>
          <p:nvPr/>
        </p:nvSpPr>
        <p:spPr bwMode="auto">
          <a:xfrm>
            <a:off x="3429000" y="3505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20" name="Down Arrow 19"/>
          <p:cNvSpPr/>
          <p:nvPr/>
        </p:nvSpPr>
        <p:spPr>
          <a:xfrm rot="18223163">
            <a:off x="4766469" y="3182144"/>
            <a:ext cx="220662" cy="1866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Circular Arrow 22"/>
          <p:cNvSpPr/>
          <p:nvPr/>
        </p:nvSpPr>
        <p:spPr>
          <a:xfrm rot="12613351">
            <a:off x="4441825" y="3043238"/>
            <a:ext cx="1471613" cy="1090612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60" name="TextBox 23"/>
          <p:cNvSpPr txBox="1">
            <a:spLocks noChangeArrowheads="1"/>
          </p:cNvSpPr>
          <p:nvPr/>
        </p:nvSpPr>
        <p:spPr bwMode="auto">
          <a:xfrm>
            <a:off x="5105400" y="35814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ADP+P</a:t>
            </a:r>
          </a:p>
        </p:txBody>
      </p:sp>
      <p:sp>
        <p:nvSpPr>
          <p:cNvPr id="10261" name="TextBox 24"/>
          <p:cNvSpPr txBox="1">
            <a:spLocks noChangeArrowheads="1"/>
          </p:cNvSpPr>
          <p:nvPr/>
        </p:nvSpPr>
        <p:spPr bwMode="auto">
          <a:xfrm>
            <a:off x="4419600" y="28956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ATP</a:t>
            </a:r>
          </a:p>
        </p:txBody>
      </p:sp>
      <p:sp>
        <p:nvSpPr>
          <p:cNvPr id="26" name="Circular Arrow 25"/>
          <p:cNvSpPr/>
          <p:nvPr/>
        </p:nvSpPr>
        <p:spPr>
          <a:xfrm rot="16200000" flipH="1">
            <a:off x="3695700" y="1104900"/>
            <a:ext cx="4267200" cy="4191000"/>
          </a:xfrm>
          <a:prstGeom prst="circularArrow">
            <a:avLst>
              <a:gd name="adj1" fmla="val 12500"/>
              <a:gd name="adj2" fmla="val 1114362"/>
              <a:gd name="adj3" fmla="val 20457681"/>
              <a:gd name="adj4" fmla="val 1202573"/>
              <a:gd name="adj5" fmla="val 12500"/>
            </a:avLst>
          </a:prstGeom>
          <a:solidFill>
            <a:srgbClr val="92D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63" name="TextBox 26"/>
          <p:cNvSpPr txBox="1">
            <a:spLocks noChangeArrowheads="1"/>
          </p:cNvSpPr>
          <p:nvPr/>
        </p:nvSpPr>
        <p:spPr bwMode="auto">
          <a:xfrm>
            <a:off x="685800" y="3962400"/>
            <a:ext cx="2971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An electron is excited by sunlight, and the energy is used to make ATP.  The electron is returned to the photosystem….CYCLIC PHOSPHORYLATION.</a:t>
            </a:r>
          </a:p>
        </p:txBody>
      </p:sp>
    </p:spTree>
    <p:extLst>
      <p:ext uri="{BB962C8B-B14F-4D97-AF65-F5344CB8AC3E}">
        <p14:creationId xmlns:p14="http://schemas.microsoft.com/office/powerpoint/2010/main" val="5414516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a.  Cyclic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phosphorylation</a:t>
            </a:r>
            <a:endParaRPr lang="en-US" sz="2000" b="1" dirty="0">
              <a:solidFill>
                <a:srgbClr val="FF66FF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66FF"/>
                </a:solidFill>
                <a:latin typeface="+mn-lt"/>
              </a:rPr>
              <a:t>		b.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Sulpher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  bacteria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5943600" y="2209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pic>
        <p:nvPicPr>
          <p:cNvPr id="11273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ghtning Bolt 11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ircular Arrow 12"/>
          <p:cNvSpPr/>
          <p:nvPr/>
        </p:nvSpPr>
        <p:spPr>
          <a:xfrm rot="19574685" flipH="1">
            <a:off x="3632200" y="2135188"/>
            <a:ext cx="2362200" cy="1447800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80" name="TextBox 18"/>
          <p:cNvSpPr txBox="1">
            <a:spLocks noChangeArrowheads="1"/>
          </p:cNvSpPr>
          <p:nvPr/>
        </p:nvSpPr>
        <p:spPr bwMode="auto">
          <a:xfrm>
            <a:off x="3429000" y="3505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20" name="Down Arrow 19"/>
          <p:cNvSpPr/>
          <p:nvPr/>
        </p:nvSpPr>
        <p:spPr>
          <a:xfrm rot="18223163">
            <a:off x="4766469" y="3182144"/>
            <a:ext cx="220662" cy="1866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Circular Arrow 22"/>
          <p:cNvSpPr/>
          <p:nvPr/>
        </p:nvSpPr>
        <p:spPr>
          <a:xfrm rot="12613351">
            <a:off x="4441825" y="3043238"/>
            <a:ext cx="1471613" cy="1090612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283" name="TextBox 23"/>
          <p:cNvSpPr txBox="1">
            <a:spLocks noChangeArrowheads="1"/>
          </p:cNvSpPr>
          <p:nvPr/>
        </p:nvSpPr>
        <p:spPr bwMode="auto">
          <a:xfrm>
            <a:off x="5105400" y="35814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ADP+P</a:t>
            </a:r>
          </a:p>
        </p:txBody>
      </p:sp>
      <p:sp>
        <p:nvSpPr>
          <p:cNvPr id="11284" name="TextBox 24"/>
          <p:cNvSpPr txBox="1">
            <a:spLocks noChangeArrowheads="1"/>
          </p:cNvSpPr>
          <p:nvPr/>
        </p:nvSpPr>
        <p:spPr bwMode="auto">
          <a:xfrm>
            <a:off x="4419600" y="28956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ATP</a:t>
            </a:r>
          </a:p>
        </p:txBody>
      </p:sp>
      <p:sp>
        <p:nvSpPr>
          <p:cNvPr id="11285" name="TextBox 26"/>
          <p:cNvSpPr txBox="1">
            <a:spLocks noChangeArrowheads="1"/>
          </p:cNvSpPr>
          <p:nvPr/>
        </p:nvSpPr>
        <p:spPr bwMode="auto">
          <a:xfrm>
            <a:off x="304800" y="4648200"/>
            <a:ext cx="4114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An electron is excited by sunlight, and the energy is used to make ATP.  The electron is returned to the photosystem….CYCLIC PHOSPHORYLATION…..</a:t>
            </a:r>
          </a:p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BUT something else can happen…</a:t>
            </a:r>
          </a:p>
        </p:txBody>
      </p:sp>
      <p:pic>
        <p:nvPicPr>
          <p:cNvPr id="11286" name="Picture 10" descr="10_02ePhotoautotrophs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38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TextBox 23"/>
          <p:cNvSpPr txBox="1">
            <a:spLocks noChangeArrowheads="1"/>
          </p:cNvSpPr>
          <p:nvPr/>
        </p:nvSpPr>
        <p:spPr bwMode="auto">
          <a:xfrm>
            <a:off x="228600" y="27432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Purple and green sulphur bacteria</a:t>
            </a:r>
          </a:p>
        </p:txBody>
      </p:sp>
    </p:spTree>
    <p:extLst>
      <p:ext uri="{BB962C8B-B14F-4D97-AF65-F5344CB8AC3E}">
        <p14:creationId xmlns:p14="http://schemas.microsoft.com/office/powerpoint/2010/main" val="14976309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a.  Cyclic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phosphorylation</a:t>
            </a:r>
            <a:endParaRPr lang="en-US" sz="2000" b="1" dirty="0">
              <a:solidFill>
                <a:srgbClr val="FF66FF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66FF"/>
                </a:solidFill>
                <a:latin typeface="+mn-lt"/>
              </a:rPr>
              <a:t>		b.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Sulpher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  bacteria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5943600" y="2209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pic>
        <p:nvPicPr>
          <p:cNvPr id="12297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ghtning Bolt 11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ircular Arrow 12"/>
          <p:cNvSpPr/>
          <p:nvPr/>
        </p:nvSpPr>
        <p:spPr>
          <a:xfrm rot="19574685" flipH="1">
            <a:off x="3632200" y="2135188"/>
            <a:ext cx="2362200" cy="1447800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81" name="TextBox 18"/>
          <p:cNvSpPr txBox="1">
            <a:spLocks noChangeArrowheads="1"/>
          </p:cNvSpPr>
          <p:nvPr/>
        </p:nvSpPr>
        <p:spPr bwMode="auto">
          <a:xfrm>
            <a:off x="3429000" y="3505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e-</a:t>
            </a:r>
          </a:p>
        </p:txBody>
      </p:sp>
      <p:sp>
        <p:nvSpPr>
          <p:cNvPr id="20" name="Down Arrow 19"/>
          <p:cNvSpPr/>
          <p:nvPr/>
        </p:nvSpPr>
        <p:spPr>
          <a:xfrm rot="18223163">
            <a:off x="4766469" y="3182144"/>
            <a:ext cx="220662" cy="18669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Circular Arrow 22"/>
          <p:cNvSpPr/>
          <p:nvPr/>
        </p:nvSpPr>
        <p:spPr>
          <a:xfrm rot="12613351">
            <a:off x="4441825" y="3043238"/>
            <a:ext cx="1471613" cy="1090612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284" name="TextBox 23"/>
          <p:cNvSpPr txBox="1">
            <a:spLocks noChangeArrowheads="1"/>
          </p:cNvSpPr>
          <p:nvPr/>
        </p:nvSpPr>
        <p:spPr bwMode="auto">
          <a:xfrm>
            <a:off x="5105400" y="35814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Arial" charset="0"/>
              </a:rPr>
              <a:t>ADP+P</a:t>
            </a:r>
          </a:p>
        </p:txBody>
      </p:sp>
      <p:sp>
        <p:nvSpPr>
          <p:cNvPr id="11285" name="TextBox 24"/>
          <p:cNvSpPr txBox="1">
            <a:spLocks noChangeArrowheads="1"/>
          </p:cNvSpPr>
          <p:nvPr/>
        </p:nvSpPr>
        <p:spPr bwMode="auto">
          <a:xfrm>
            <a:off x="4419600" y="28956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Arial" charset="0"/>
              </a:rPr>
              <a:t>ATP</a:t>
            </a:r>
          </a:p>
        </p:txBody>
      </p:sp>
      <p:sp>
        <p:nvSpPr>
          <p:cNvPr id="22" name="Circular Arrow 21"/>
          <p:cNvSpPr/>
          <p:nvPr/>
        </p:nvSpPr>
        <p:spPr>
          <a:xfrm rot="10562871" flipH="1" flipV="1">
            <a:off x="5832475" y="1951038"/>
            <a:ext cx="1387475" cy="1268412"/>
          </a:xfrm>
          <a:prstGeom prst="circularArrow">
            <a:avLst>
              <a:gd name="adj1" fmla="val 7693"/>
              <a:gd name="adj2" fmla="val 1071477"/>
              <a:gd name="adj3" fmla="val 20367324"/>
              <a:gd name="adj4" fmla="val 17108659"/>
              <a:gd name="adj5" fmla="val 1345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10" name="TextBox 23"/>
          <p:cNvSpPr txBox="1">
            <a:spLocks noChangeArrowheads="1"/>
          </p:cNvSpPr>
          <p:nvPr/>
        </p:nvSpPr>
        <p:spPr bwMode="auto">
          <a:xfrm>
            <a:off x="6629400" y="25146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NADP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467600" y="2667000"/>
            <a:ext cx="3048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12" name="TextBox 25"/>
          <p:cNvSpPr txBox="1">
            <a:spLocks noChangeArrowheads="1"/>
          </p:cNvSpPr>
          <p:nvPr/>
        </p:nvSpPr>
        <p:spPr bwMode="auto">
          <a:xfrm>
            <a:off x="7848600" y="25146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NADPH</a:t>
            </a:r>
          </a:p>
        </p:txBody>
      </p:sp>
      <p:sp>
        <p:nvSpPr>
          <p:cNvPr id="12313" name="TextBox 26"/>
          <p:cNvSpPr txBox="1">
            <a:spLocks noChangeArrowheads="1"/>
          </p:cNvSpPr>
          <p:nvPr/>
        </p:nvSpPr>
        <p:spPr bwMode="auto">
          <a:xfrm>
            <a:off x="4267200" y="57912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The electron can be passed to NADP, reducing NADP to NADP-  (+H+)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7000" y="1752600"/>
            <a:ext cx="2514600" cy="1295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429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a.  Cyclic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phosphorylation</a:t>
            </a:r>
            <a:endParaRPr lang="en-US" sz="2000" b="1" dirty="0">
              <a:solidFill>
                <a:srgbClr val="FF66FF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66FF"/>
                </a:solidFill>
                <a:latin typeface="+mn-lt"/>
              </a:rPr>
              <a:t>		b.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Sulpher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  bacteria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5943600" y="2209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pic>
        <p:nvPicPr>
          <p:cNvPr id="13321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ghtning Bolt 11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ircular Arrow 12"/>
          <p:cNvSpPr/>
          <p:nvPr/>
        </p:nvSpPr>
        <p:spPr>
          <a:xfrm rot="19574685" flipH="1">
            <a:off x="3632200" y="2135188"/>
            <a:ext cx="2362200" cy="1447800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81" name="TextBox 18"/>
          <p:cNvSpPr txBox="1">
            <a:spLocks noChangeArrowheads="1"/>
          </p:cNvSpPr>
          <p:nvPr/>
        </p:nvSpPr>
        <p:spPr bwMode="auto">
          <a:xfrm>
            <a:off x="3429000" y="3505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e-</a:t>
            </a:r>
          </a:p>
        </p:txBody>
      </p:sp>
      <p:sp>
        <p:nvSpPr>
          <p:cNvPr id="20" name="Down Arrow 19"/>
          <p:cNvSpPr/>
          <p:nvPr/>
        </p:nvSpPr>
        <p:spPr>
          <a:xfrm rot="18223163">
            <a:off x="4766469" y="3182144"/>
            <a:ext cx="220662" cy="18669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Circular Arrow 22"/>
          <p:cNvSpPr/>
          <p:nvPr/>
        </p:nvSpPr>
        <p:spPr>
          <a:xfrm rot="12613351">
            <a:off x="4441825" y="3043238"/>
            <a:ext cx="1471613" cy="1090612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284" name="TextBox 23"/>
          <p:cNvSpPr txBox="1">
            <a:spLocks noChangeArrowheads="1"/>
          </p:cNvSpPr>
          <p:nvPr/>
        </p:nvSpPr>
        <p:spPr bwMode="auto">
          <a:xfrm>
            <a:off x="5105400" y="35814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Arial" charset="0"/>
              </a:rPr>
              <a:t>ADP+P</a:t>
            </a:r>
          </a:p>
        </p:txBody>
      </p:sp>
      <p:sp>
        <p:nvSpPr>
          <p:cNvPr id="11285" name="TextBox 24"/>
          <p:cNvSpPr txBox="1">
            <a:spLocks noChangeArrowheads="1"/>
          </p:cNvSpPr>
          <p:nvPr/>
        </p:nvSpPr>
        <p:spPr bwMode="auto">
          <a:xfrm>
            <a:off x="4419600" y="28956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Arial" charset="0"/>
              </a:rPr>
              <a:t>ATP</a:t>
            </a:r>
          </a:p>
        </p:txBody>
      </p:sp>
      <p:sp>
        <p:nvSpPr>
          <p:cNvPr id="22" name="Circular Arrow 21"/>
          <p:cNvSpPr/>
          <p:nvPr/>
        </p:nvSpPr>
        <p:spPr>
          <a:xfrm rot="10562871" flipH="1" flipV="1">
            <a:off x="5832475" y="1951038"/>
            <a:ext cx="1387475" cy="1268412"/>
          </a:xfrm>
          <a:prstGeom prst="circularArrow">
            <a:avLst>
              <a:gd name="adj1" fmla="val 7693"/>
              <a:gd name="adj2" fmla="val 1071477"/>
              <a:gd name="adj3" fmla="val 20367324"/>
              <a:gd name="adj4" fmla="val 17108659"/>
              <a:gd name="adj5" fmla="val 1345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334" name="TextBox 23"/>
          <p:cNvSpPr txBox="1">
            <a:spLocks noChangeArrowheads="1"/>
          </p:cNvSpPr>
          <p:nvPr/>
        </p:nvSpPr>
        <p:spPr bwMode="auto">
          <a:xfrm>
            <a:off x="6629400" y="25146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NADP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467600" y="2667000"/>
            <a:ext cx="3048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36" name="TextBox 25"/>
          <p:cNvSpPr txBox="1">
            <a:spLocks noChangeArrowheads="1"/>
          </p:cNvSpPr>
          <p:nvPr/>
        </p:nvSpPr>
        <p:spPr bwMode="auto">
          <a:xfrm>
            <a:off x="7848600" y="25146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NADPH</a:t>
            </a:r>
          </a:p>
        </p:txBody>
      </p:sp>
      <p:sp>
        <p:nvSpPr>
          <p:cNvPr id="13337" name="TextBox 26"/>
          <p:cNvSpPr txBox="1">
            <a:spLocks noChangeArrowheads="1"/>
          </p:cNvSpPr>
          <p:nvPr/>
        </p:nvSpPr>
        <p:spPr bwMode="auto">
          <a:xfrm>
            <a:off x="4267200" y="57912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The electron can be passed to NADP, reducing NADP to NADP-  (+H+)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7000" y="1752600"/>
            <a:ext cx="2514600" cy="1295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39" name="TextBox 28"/>
          <p:cNvSpPr txBox="1">
            <a:spLocks noChangeArrowheads="1"/>
          </p:cNvSpPr>
          <p:nvPr/>
        </p:nvSpPr>
        <p:spPr bwMode="auto">
          <a:xfrm>
            <a:off x="457200" y="3048000"/>
            <a:ext cx="2895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IF this happens, the electron is NOT recycled back to PSI. </a:t>
            </a:r>
          </a:p>
          <a:p>
            <a:pPr eaLnBrk="1" hangingPunct="1"/>
            <a:endParaRPr lang="en-US" altLang="en-US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For the process to continue, an electron must be stripped from another molecule and transferred to the PS to be excited by sunlight…</a:t>
            </a:r>
          </a:p>
        </p:txBody>
      </p:sp>
    </p:spTree>
    <p:extLst>
      <p:ext uri="{BB962C8B-B14F-4D97-AF65-F5344CB8AC3E}">
        <p14:creationId xmlns:p14="http://schemas.microsoft.com/office/powerpoint/2010/main" val="2272678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a.  Cyclic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phosphorylation</a:t>
            </a:r>
            <a:endParaRPr lang="en-US" sz="2000" b="1" dirty="0">
              <a:solidFill>
                <a:srgbClr val="FF66FF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66FF"/>
                </a:solidFill>
                <a:latin typeface="+mn-lt"/>
              </a:rPr>
              <a:t>		b.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Sulpher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  bacteria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5943600" y="2209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pic>
        <p:nvPicPr>
          <p:cNvPr id="14345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ghtning Bolt 11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ircular Arrow 12"/>
          <p:cNvSpPr/>
          <p:nvPr/>
        </p:nvSpPr>
        <p:spPr>
          <a:xfrm rot="19574685" flipH="1">
            <a:off x="3632200" y="2135188"/>
            <a:ext cx="2362200" cy="1447800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81" name="TextBox 18"/>
          <p:cNvSpPr txBox="1">
            <a:spLocks noChangeArrowheads="1"/>
          </p:cNvSpPr>
          <p:nvPr/>
        </p:nvSpPr>
        <p:spPr bwMode="auto">
          <a:xfrm>
            <a:off x="3429000" y="3505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e-</a:t>
            </a:r>
          </a:p>
        </p:txBody>
      </p:sp>
      <p:sp>
        <p:nvSpPr>
          <p:cNvPr id="20" name="Down Arrow 19"/>
          <p:cNvSpPr/>
          <p:nvPr/>
        </p:nvSpPr>
        <p:spPr>
          <a:xfrm rot="18223163">
            <a:off x="4766469" y="3182144"/>
            <a:ext cx="220662" cy="18669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Circular Arrow 22"/>
          <p:cNvSpPr/>
          <p:nvPr/>
        </p:nvSpPr>
        <p:spPr>
          <a:xfrm rot="12613351">
            <a:off x="4441825" y="3043238"/>
            <a:ext cx="1471613" cy="1090612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284" name="TextBox 23"/>
          <p:cNvSpPr txBox="1">
            <a:spLocks noChangeArrowheads="1"/>
          </p:cNvSpPr>
          <p:nvPr/>
        </p:nvSpPr>
        <p:spPr bwMode="auto">
          <a:xfrm>
            <a:off x="5105400" y="35814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Arial" charset="0"/>
              </a:rPr>
              <a:t>ADP+P</a:t>
            </a:r>
          </a:p>
        </p:txBody>
      </p:sp>
      <p:sp>
        <p:nvSpPr>
          <p:cNvPr id="11285" name="TextBox 24"/>
          <p:cNvSpPr txBox="1">
            <a:spLocks noChangeArrowheads="1"/>
          </p:cNvSpPr>
          <p:nvPr/>
        </p:nvSpPr>
        <p:spPr bwMode="auto">
          <a:xfrm>
            <a:off x="4419600" y="28956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Arial" charset="0"/>
              </a:rPr>
              <a:t>ATP</a:t>
            </a:r>
          </a:p>
        </p:txBody>
      </p:sp>
      <p:sp>
        <p:nvSpPr>
          <p:cNvPr id="22" name="Circular Arrow 21"/>
          <p:cNvSpPr/>
          <p:nvPr/>
        </p:nvSpPr>
        <p:spPr>
          <a:xfrm rot="10562871" flipH="1" flipV="1">
            <a:off x="5832475" y="1951038"/>
            <a:ext cx="1387475" cy="1268412"/>
          </a:xfrm>
          <a:prstGeom prst="circularArrow">
            <a:avLst>
              <a:gd name="adj1" fmla="val 7693"/>
              <a:gd name="adj2" fmla="val 1071477"/>
              <a:gd name="adj3" fmla="val 20367324"/>
              <a:gd name="adj4" fmla="val 17108659"/>
              <a:gd name="adj5" fmla="val 1345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358" name="TextBox 23"/>
          <p:cNvSpPr txBox="1">
            <a:spLocks noChangeArrowheads="1"/>
          </p:cNvSpPr>
          <p:nvPr/>
        </p:nvSpPr>
        <p:spPr bwMode="auto">
          <a:xfrm>
            <a:off x="6629400" y="25146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NADP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467600" y="2667000"/>
            <a:ext cx="3048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60" name="TextBox 25"/>
          <p:cNvSpPr txBox="1">
            <a:spLocks noChangeArrowheads="1"/>
          </p:cNvSpPr>
          <p:nvPr/>
        </p:nvSpPr>
        <p:spPr bwMode="auto">
          <a:xfrm>
            <a:off x="7848600" y="25146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NADPH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7000" y="1752600"/>
            <a:ext cx="2514600" cy="1295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62" name="TextBox 28"/>
          <p:cNvSpPr txBox="1">
            <a:spLocks noChangeArrowheads="1"/>
          </p:cNvSpPr>
          <p:nvPr/>
        </p:nvSpPr>
        <p:spPr bwMode="auto">
          <a:xfrm>
            <a:off x="457200" y="3048000"/>
            <a:ext cx="2895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IF this happens, the electron is NOT recycled back to PSI. </a:t>
            </a:r>
          </a:p>
          <a:p>
            <a:pPr eaLnBrk="1" hangingPunct="1"/>
            <a:endParaRPr lang="en-US" altLang="en-US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For the process to continue, an electron must be stripped from another molecule and transferred to the PS to be exited by sunlight…</a:t>
            </a:r>
          </a:p>
        </p:txBody>
      </p:sp>
      <p:grpSp>
        <p:nvGrpSpPr>
          <p:cNvPr id="14363" name="Group 35"/>
          <p:cNvGrpSpPr>
            <a:grpSpLocks/>
          </p:cNvGrpSpPr>
          <p:nvPr/>
        </p:nvGrpSpPr>
        <p:grpSpPr bwMode="auto">
          <a:xfrm>
            <a:off x="4495800" y="5105400"/>
            <a:ext cx="3886200" cy="762000"/>
            <a:chOff x="4495800" y="5105400"/>
            <a:chExt cx="3886200" cy="762000"/>
          </a:xfrm>
        </p:grpSpPr>
        <p:sp>
          <p:nvSpPr>
            <p:cNvPr id="14365" name="TextBox 29"/>
            <p:cNvSpPr txBox="1">
              <a:spLocks noChangeArrowheads="1"/>
            </p:cNvSpPr>
            <p:nvPr/>
          </p:nvSpPr>
          <p:spPr bwMode="auto">
            <a:xfrm>
              <a:off x="4495800" y="5486400"/>
              <a:ext cx="1295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C00000"/>
                  </a:solidFill>
                </a:rPr>
                <a:t>H</a:t>
              </a:r>
              <a:r>
                <a:rPr lang="en-US" altLang="en-US" b="1" baseline="-25000">
                  <a:solidFill>
                    <a:srgbClr val="C00000"/>
                  </a:solidFill>
                </a:rPr>
                <a:t>2</a:t>
              </a:r>
              <a:r>
                <a:rPr lang="en-US" altLang="en-US" b="1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105400" y="5486400"/>
              <a:ext cx="990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96000" y="5486400"/>
              <a:ext cx="2286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2e  +  2H+  +  S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 rot="16200000">
              <a:off x="6057900" y="5143500"/>
              <a:ext cx="381000" cy="3048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09600" y="5943600"/>
            <a:ext cx="822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The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Photosystem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is more electronegative than H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S, and can strip electrons from this molecule – releasing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sulphur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gas….</a:t>
            </a:r>
          </a:p>
        </p:txBody>
      </p:sp>
    </p:spTree>
    <p:extLst>
      <p:ext uri="{BB962C8B-B14F-4D97-AF65-F5344CB8AC3E}">
        <p14:creationId xmlns:p14="http://schemas.microsoft.com/office/powerpoint/2010/main" val="38636373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001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a.  Cyclic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phosphorylation</a:t>
            </a:r>
            <a:endParaRPr lang="en-US" sz="2000" b="1" dirty="0">
              <a:solidFill>
                <a:srgbClr val="FF66FF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66FF"/>
                </a:solidFill>
                <a:latin typeface="+mn-lt"/>
              </a:rPr>
              <a:t>		b.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Sulpher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  bacteria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grpSp>
        <p:nvGrpSpPr>
          <p:cNvPr id="15364" name="Group 33"/>
          <p:cNvGrpSpPr>
            <a:grpSpLocks/>
          </p:cNvGrpSpPr>
          <p:nvPr/>
        </p:nvGrpSpPr>
        <p:grpSpPr bwMode="auto">
          <a:xfrm>
            <a:off x="3429000" y="1905000"/>
            <a:ext cx="5867400" cy="3962400"/>
            <a:chOff x="3429000" y="1905000"/>
            <a:chExt cx="5867400" cy="3962400"/>
          </a:xfrm>
        </p:grpSpPr>
        <p:sp>
          <p:nvSpPr>
            <p:cNvPr id="18" name="Oval 17"/>
            <p:cNvSpPr/>
            <p:nvPr/>
          </p:nvSpPr>
          <p:spPr>
            <a:xfrm>
              <a:off x="5638800" y="4572000"/>
              <a:ext cx="99060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Down Arrow 2"/>
            <p:cNvSpPr/>
            <p:nvPr/>
          </p:nvSpPr>
          <p:spPr>
            <a:xfrm rot="10800000">
              <a:off x="5867400" y="2667000"/>
              <a:ext cx="457200" cy="18288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68" name="TextBox 3"/>
            <p:cNvSpPr txBox="1">
              <a:spLocks noChangeArrowheads="1"/>
            </p:cNvSpPr>
            <p:nvPr/>
          </p:nvSpPr>
          <p:spPr bwMode="auto">
            <a:xfrm>
              <a:off x="5943600" y="2209800"/>
              <a:ext cx="685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e-</a:t>
              </a:r>
            </a:p>
          </p:txBody>
        </p:sp>
        <p:sp>
          <p:nvSpPr>
            <p:cNvPr id="15369" name="TextBox 4"/>
            <p:cNvSpPr txBox="1">
              <a:spLocks noChangeArrowheads="1"/>
            </p:cNvSpPr>
            <p:nvPr/>
          </p:nvSpPr>
          <p:spPr bwMode="auto">
            <a:xfrm>
              <a:off x="5867400" y="4572000"/>
              <a:ext cx="1905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PS I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1905000"/>
              <a:ext cx="6858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71" name="Picture 2" descr="C:\Documents and Settings\wworthen\Local Settings\Temporary Internet Files\Content.IE5\SW053ZR5\MCj04404050000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3528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ghtning Bolt 11"/>
            <p:cNvSpPr/>
            <p:nvPr/>
          </p:nvSpPr>
          <p:spPr>
            <a:xfrm rot="7466720">
              <a:off x="6510337" y="4076701"/>
              <a:ext cx="1076325" cy="46355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Circular Arrow 12"/>
            <p:cNvSpPr/>
            <p:nvPr/>
          </p:nvSpPr>
          <p:spPr>
            <a:xfrm rot="19574685" flipH="1">
              <a:off x="3632200" y="2135188"/>
              <a:ext cx="2362200" cy="1447800"/>
            </a:xfrm>
            <a:prstGeom prst="circularArrow">
              <a:avLst>
                <a:gd name="adj1" fmla="val 7693"/>
                <a:gd name="adj2" fmla="val 1194492"/>
                <a:gd name="adj3" fmla="val 20367324"/>
                <a:gd name="adj4" fmla="val 11336546"/>
                <a:gd name="adj5" fmla="val 1345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886200" y="3581400"/>
              <a:ext cx="4572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91000" y="3810000"/>
              <a:ext cx="4572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48200" y="4038600"/>
              <a:ext cx="4572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29200" y="4267200"/>
              <a:ext cx="4572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8" name="TextBox 18"/>
            <p:cNvSpPr txBox="1">
              <a:spLocks noChangeArrowheads="1"/>
            </p:cNvSpPr>
            <p:nvPr/>
          </p:nvSpPr>
          <p:spPr bwMode="auto">
            <a:xfrm>
              <a:off x="3429000" y="3505200"/>
              <a:ext cx="685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e-</a:t>
              </a:r>
            </a:p>
          </p:txBody>
        </p:sp>
        <p:sp>
          <p:nvSpPr>
            <p:cNvPr id="20" name="Down Arrow 19"/>
            <p:cNvSpPr/>
            <p:nvPr/>
          </p:nvSpPr>
          <p:spPr>
            <a:xfrm rot="18223163">
              <a:off x="4766469" y="3182144"/>
              <a:ext cx="220662" cy="18669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Circular Arrow 22"/>
            <p:cNvSpPr/>
            <p:nvPr/>
          </p:nvSpPr>
          <p:spPr>
            <a:xfrm rot="12613351">
              <a:off x="4441825" y="3043238"/>
              <a:ext cx="1471613" cy="1090612"/>
            </a:xfrm>
            <a:prstGeom prst="circularArrow">
              <a:avLst>
                <a:gd name="adj1" fmla="val 7693"/>
                <a:gd name="adj2" fmla="val 1194492"/>
                <a:gd name="adj3" fmla="val 20367324"/>
                <a:gd name="adj4" fmla="val 11336546"/>
                <a:gd name="adj5" fmla="val 13455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81" name="TextBox 23"/>
            <p:cNvSpPr txBox="1">
              <a:spLocks noChangeArrowheads="1"/>
            </p:cNvSpPr>
            <p:nvPr/>
          </p:nvSpPr>
          <p:spPr bwMode="auto">
            <a:xfrm>
              <a:off x="5105400" y="3581400"/>
              <a:ext cx="990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ADP+P</a:t>
              </a:r>
            </a:p>
          </p:txBody>
        </p:sp>
        <p:sp>
          <p:nvSpPr>
            <p:cNvPr id="15382" name="TextBox 24"/>
            <p:cNvSpPr txBox="1">
              <a:spLocks noChangeArrowheads="1"/>
            </p:cNvSpPr>
            <p:nvPr/>
          </p:nvSpPr>
          <p:spPr bwMode="auto">
            <a:xfrm>
              <a:off x="4419600" y="2895600"/>
              <a:ext cx="990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ATP</a:t>
              </a:r>
            </a:p>
          </p:txBody>
        </p:sp>
        <p:sp>
          <p:nvSpPr>
            <p:cNvPr id="22" name="Circular Arrow 21"/>
            <p:cNvSpPr/>
            <p:nvPr/>
          </p:nvSpPr>
          <p:spPr>
            <a:xfrm rot="10562871" flipH="1" flipV="1">
              <a:off x="5832475" y="1951038"/>
              <a:ext cx="1387475" cy="1268412"/>
            </a:xfrm>
            <a:prstGeom prst="circularArrow">
              <a:avLst>
                <a:gd name="adj1" fmla="val 7693"/>
                <a:gd name="adj2" fmla="val 1071477"/>
                <a:gd name="adj3" fmla="val 20367324"/>
                <a:gd name="adj4" fmla="val 17108659"/>
                <a:gd name="adj5" fmla="val 13455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84" name="TextBox 23"/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1447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7030A0"/>
                  </a:solidFill>
                </a:rPr>
                <a:t>NADP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467600" y="2667000"/>
              <a:ext cx="304800" cy="460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6" name="TextBox 25"/>
            <p:cNvSpPr txBox="1">
              <a:spLocks noChangeArrowheads="1"/>
            </p:cNvSpPr>
            <p:nvPr/>
          </p:nvSpPr>
          <p:spPr bwMode="auto">
            <a:xfrm>
              <a:off x="7848600" y="2514600"/>
              <a:ext cx="1447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7030A0"/>
                  </a:solidFill>
                </a:rPr>
                <a:t>NADPH</a:t>
              </a:r>
            </a:p>
          </p:txBody>
        </p:sp>
        <p:grpSp>
          <p:nvGrpSpPr>
            <p:cNvPr id="15387" name="Group 28"/>
            <p:cNvGrpSpPr>
              <a:grpSpLocks/>
            </p:cNvGrpSpPr>
            <p:nvPr/>
          </p:nvGrpSpPr>
          <p:grpSpPr bwMode="auto">
            <a:xfrm>
              <a:off x="4495800" y="5105400"/>
              <a:ext cx="3886200" cy="762000"/>
              <a:chOff x="4495800" y="5105400"/>
              <a:chExt cx="3886200" cy="762000"/>
            </a:xfrm>
          </p:grpSpPr>
          <p:sp>
            <p:nvSpPr>
              <p:cNvPr id="15388" name="TextBox 29"/>
              <p:cNvSpPr txBox="1">
                <a:spLocks noChangeArrowheads="1"/>
              </p:cNvSpPr>
              <p:nvPr/>
            </p:nvSpPr>
            <p:spPr bwMode="auto">
              <a:xfrm>
                <a:off x="4495800" y="5486400"/>
                <a:ext cx="1295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C00000"/>
                    </a:solidFill>
                  </a:rPr>
                  <a:t>H</a:t>
                </a:r>
                <a:r>
                  <a:rPr lang="en-US" altLang="en-US" b="1" baseline="-25000">
                    <a:solidFill>
                      <a:srgbClr val="C00000"/>
                    </a:solidFill>
                  </a:rPr>
                  <a:t>2</a:t>
                </a:r>
                <a:r>
                  <a:rPr lang="en-US" altLang="en-US" b="1">
                    <a:solidFill>
                      <a:srgbClr val="C00000"/>
                    </a:solidFill>
                  </a:rPr>
                  <a:t>S</a:t>
                </a:r>
              </a:p>
            </p:txBody>
          </p:sp>
          <p:sp>
            <p:nvSpPr>
              <p:cNvPr id="31" name="Right Arrow 30"/>
              <p:cNvSpPr/>
              <p:nvPr/>
            </p:nvSpPr>
            <p:spPr>
              <a:xfrm>
                <a:off x="5105400" y="5486400"/>
                <a:ext cx="9906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096000" y="5486400"/>
                <a:ext cx="2286000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rPr>
                  <a:t>2e  +  2H+  +  S</a:t>
                </a:r>
              </a:p>
            </p:txBody>
          </p:sp>
          <p:sp>
            <p:nvSpPr>
              <p:cNvPr id="33" name="Right Arrow 32"/>
              <p:cNvSpPr/>
              <p:nvPr/>
            </p:nvSpPr>
            <p:spPr>
              <a:xfrm rot="16200000">
                <a:off x="6057900" y="5143500"/>
                <a:ext cx="381000" cy="304800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228600" y="2590800"/>
            <a:ext cx="3276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So, through these reactions, both ATP and NADPH are produced;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sulphur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gas is released as a waste product.  These organisms are limited to living in an environment with H2S!!!  (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Sulphur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springs).</a:t>
            </a:r>
          </a:p>
        </p:txBody>
      </p:sp>
    </p:spTree>
    <p:extLst>
      <p:ext uri="{BB962C8B-B14F-4D97-AF65-F5344CB8AC3E}">
        <p14:creationId xmlns:p14="http://schemas.microsoft.com/office/powerpoint/2010/main" val="417165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III. Cellular Respiration 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Overview:</a:t>
            </a:r>
          </a:p>
          <a:p>
            <a:pPr eaLnBrk="1" hangingPunct="1"/>
            <a:endParaRPr lang="en-US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147" name="Picture 3" descr="09_20Catabolism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029075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a.  Cyclic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phosphorylation</a:t>
            </a:r>
            <a:endParaRPr lang="en-US" sz="2000" b="1" dirty="0">
              <a:solidFill>
                <a:srgbClr val="FF66FF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66FF"/>
                </a:solidFill>
                <a:latin typeface="+mn-lt"/>
              </a:rPr>
              <a:t>		b.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Sulpher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  bacteria</a:t>
            </a:r>
          </a:p>
        </p:txBody>
      </p:sp>
      <p:sp>
        <p:nvSpPr>
          <p:cNvPr id="3" name="Down Arrow 2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5943600" y="2209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pic>
        <p:nvPicPr>
          <p:cNvPr id="16393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ghtning Bolt 11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ircular Arrow 12"/>
          <p:cNvSpPr/>
          <p:nvPr/>
        </p:nvSpPr>
        <p:spPr>
          <a:xfrm rot="19574685" flipH="1">
            <a:off x="3632200" y="2135188"/>
            <a:ext cx="2362200" cy="1447800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3429000" y="3505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20" name="Down Arrow 19"/>
          <p:cNvSpPr/>
          <p:nvPr/>
        </p:nvSpPr>
        <p:spPr>
          <a:xfrm rot="18223163">
            <a:off x="4766469" y="3182144"/>
            <a:ext cx="220662" cy="1866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Circular Arrow 22"/>
          <p:cNvSpPr/>
          <p:nvPr/>
        </p:nvSpPr>
        <p:spPr>
          <a:xfrm rot="12613351">
            <a:off x="4441825" y="3043238"/>
            <a:ext cx="1471613" cy="1090612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403" name="TextBox 23"/>
          <p:cNvSpPr txBox="1">
            <a:spLocks noChangeArrowheads="1"/>
          </p:cNvSpPr>
          <p:nvPr/>
        </p:nvSpPr>
        <p:spPr bwMode="auto">
          <a:xfrm>
            <a:off x="5105400" y="35814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ADP+P</a:t>
            </a:r>
          </a:p>
        </p:txBody>
      </p:sp>
      <p:sp>
        <p:nvSpPr>
          <p:cNvPr id="16404" name="TextBox 24"/>
          <p:cNvSpPr txBox="1">
            <a:spLocks noChangeArrowheads="1"/>
          </p:cNvSpPr>
          <p:nvPr/>
        </p:nvSpPr>
        <p:spPr bwMode="auto">
          <a:xfrm>
            <a:off x="4419600" y="28956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ATP</a:t>
            </a:r>
          </a:p>
        </p:txBody>
      </p:sp>
      <p:sp>
        <p:nvSpPr>
          <p:cNvPr id="22" name="Circular Arrow 21"/>
          <p:cNvSpPr/>
          <p:nvPr/>
        </p:nvSpPr>
        <p:spPr>
          <a:xfrm rot="10562871" flipH="1" flipV="1">
            <a:off x="5832475" y="1951038"/>
            <a:ext cx="1387475" cy="1268412"/>
          </a:xfrm>
          <a:prstGeom prst="circularArrow">
            <a:avLst>
              <a:gd name="adj1" fmla="val 7693"/>
              <a:gd name="adj2" fmla="val 1071477"/>
              <a:gd name="adj3" fmla="val 20367324"/>
              <a:gd name="adj4" fmla="val 17108659"/>
              <a:gd name="adj5" fmla="val 1345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406" name="TextBox 23"/>
          <p:cNvSpPr txBox="1">
            <a:spLocks noChangeArrowheads="1"/>
          </p:cNvSpPr>
          <p:nvPr/>
        </p:nvSpPr>
        <p:spPr bwMode="auto">
          <a:xfrm>
            <a:off x="6629400" y="25146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NADP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467600" y="2667000"/>
            <a:ext cx="3048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8" name="TextBox 25"/>
          <p:cNvSpPr txBox="1">
            <a:spLocks noChangeArrowheads="1"/>
          </p:cNvSpPr>
          <p:nvPr/>
        </p:nvSpPr>
        <p:spPr bwMode="auto">
          <a:xfrm>
            <a:off x="7848600" y="25146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NADPH</a:t>
            </a:r>
          </a:p>
        </p:txBody>
      </p:sp>
      <p:grpSp>
        <p:nvGrpSpPr>
          <p:cNvPr id="16409" name="Group 28"/>
          <p:cNvGrpSpPr>
            <a:grpSpLocks/>
          </p:cNvGrpSpPr>
          <p:nvPr/>
        </p:nvGrpSpPr>
        <p:grpSpPr bwMode="auto">
          <a:xfrm>
            <a:off x="4495800" y="5105400"/>
            <a:ext cx="3886200" cy="762000"/>
            <a:chOff x="4495800" y="5105400"/>
            <a:chExt cx="3886200" cy="762000"/>
          </a:xfrm>
        </p:grpSpPr>
        <p:sp>
          <p:nvSpPr>
            <p:cNvPr id="16412" name="TextBox 29"/>
            <p:cNvSpPr txBox="1">
              <a:spLocks noChangeArrowheads="1"/>
            </p:cNvSpPr>
            <p:nvPr/>
          </p:nvSpPr>
          <p:spPr bwMode="auto">
            <a:xfrm>
              <a:off x="4495800" y="5486400"/>
              <a:ext cx="1295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C00000"/>
                  </a:solidFill>
                </a:rPr>
                <a:t>H</a:t>
              </a:r>
              <a:r>
                <a:rPr lang="en-US" altLang="en-US" b="1" baseline="-25000">
                  <a:solidFill>
                    <a:srgbClr val="C00000"/>
                  </a:solidFill>
                </a:rPr>
                <a:t>2</a:t>
              </a:r>
              <a:r>
                <a:rPr lang="en-US" altLang="en-US" b="1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5105400" y="5486400"/>
              <a:ext cx="990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96000" y="5486400"/>
              <a:ext cx="2286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2e  +  2H+  +  S</a:t>
              </a:r>
            </a:p>
          </p:txBody>
        </p:sp>
        <p:sp>
          <p:nvSpPr>
            <p:cNvPr id="33" name="Right Arrow 32"/>
            <p:cNvSpPr/>
            <p:nvPr/>
          </p:nvSpPr>
          <p:spPr>
            <a:xfrm rot="16200000">
              <a:off x="6057900" y="5143500"/>
              <a:ext cx="381000" cy="3048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8600" y="2590800"/>
            <a:ext cx="3276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So, through these reactions, both ATP and NADPH are produced;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sulphur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gas is released as a waste product.  These organisms are limited to living in an environment with H2S!!!  (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Sulphur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springs).</a:t>
            </a:r>
          </a:p>
        </p:txBody>
      </p:sp>
      <p:sp>
        <p:nvSpPr>
          <p:cNvPr id="16411" name="TextBox 34"/>
          <p:cNvSpPr txBox="1">
            <a:spLocks noChangeArrowheads="1"/>
          </p:cNvSpPr>
          <p:nvPr/>
        </p:nvSpPr>
        <p:spPr bwMode="auto">
          <a:xfrm>
            <a:off x="228600" y="4953000"/>
            <a:ext cx="4114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If photosynthesis could evolve to strip electrons from a more abundant electron donor, life could expand from these limited habitats… hmmm…. H</a:t>
            </a:r>
            <a:r>
              <a:rPr lang="en-US" altLang="en-US" b="1" baseline="-25000">
                <a:solidFill>
                  <a:srgbClr val="FF0000"/>
                </a:solidFill>
              </a:rPr>
              <a:t>2</a:t>
            </a:r>
            <a:r>
              <a:rPr lang="en-US" altLang="en-US" b="1">
                <a:solidFill>
                  <a:srgbClr val="FF0000"/>
                </a:solidFill>
              </a:rPr>
              <a:t>S…. H</a:t>
            </a:r>
            <a:r>
              <a:rPr lang="en-US" altLang="en-US" b="1" baseline="-25000">
                <a:solidFill>
                  <a:srgbClr val="FF0000"/>
                </a:solidFill>
              </a:rPr>
              <a:t>2</a:t>
            </a:r>
            <a:r>
              <a:rPr lang="en-US" altLang="en-US" b="1">
                <a:solidFill>
                  <a:srgbClr val="FF0000"/>
                </a:solidFill>
              </a:rPr>
              <a:t>S….</a:t>
            </a:r>
          </a:p>
        </p:txBody>
      </p:sp>
    </p:spTree>
    <p:extLst>
      <p:ext uri="{BB962C8B-B14F-4D97-AF65-F5344CB8AC3E}">
        <p14:creationId xmlns:p14="http://schemas.microsoft.com/office/powerpoint/2010/main" val="28702591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03_01Earth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93713"/>
            <a:ext cx="7661275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1851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</a:rPr>
              <a:t>	2. Advanced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3" name="TextBox 33"/>
          <p:cNvSpPr txBox="1">
            <a:spLocks noChangeArrowheads="1"/>
          </p:cNvSpPr>
          <p:nvPr/>
        </p:nvSpPr>
        <p:spPr bwMode="auto">
          <a:xfrm>
            <a:off x="2209800" y="5934075"/>
            <a:ext cx="662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RIGHT!  H</a:t>
            </a:r>
            <a:r>
              <a:rPr lang="en-US" altLang="en-US" b="1" baseline="-25000">
                <a:solidFill>
                  <a:srgbClr val="FF0000"/>
                </a:solidFill>
              </a:rPr>
              <a:t>2</a:t>
            </a:r>
            <a:r>
              <a:rPr lang="en-US" altLang="en-US" b="1">
                <a:solidFill>
                  <a:srgbClr val="FF0000"/>
                </a:solidFill>
              </a:rPr>
              <a:t>O!!!   But water holds electrons more strongly than H</a:t>
            </a:r>
            <a:r>
              <a:rPr lang="en-US" altLang="en-US" b="1" baseline="-25000">
                <a:solidFill>
                  <a:srgbClr val="FF0000"/>
                </a:solidFill>
              </a:rPr>
              <a:t>2</a:t>
            </a:r>
            <a:r>
              <a:rPr lang="en-US" altLang="en-US" b="1">
                <a:solidFill>
                  <a:srgbClr val="FF0000"/>
                </a:solidFill>
              </a:rPr>
              <a:t>S; this process didn’t evolve until a PS evolved that could strip electrons from water… PSII.</a:t>
            </a:r>
          </a:p>
        </p:txBody>
      </p:sp>
      <p:sp>
        <p:nvSpPr>
          <p:cNvPr id="36" name="Oval 35"/>
          <p:cNvSpPr/>
          <p:nvPr/>
        </p:nvSpPr>
        <p:spPr>
          <a:xfrm>
            <a:off x="2743200" y="52578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5" name="TextBox 4"/>
          <p:cNvSpPr txBox="1">
            <a:spLocks noChangeArrowheads="1"/>
          </p:cNvSpPr>
          <p:nvPr/>
        </p:nvSpPr>
        <p:spPr bwMode="auto">
          <a:xfrm>
            <a:off x="2819400" y="5334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II</a:t>
            </a:r>
          </a:p>
        </p:txBody>
      </p:sp>
      <p:sp>
        <p:nvSpPr>
          <p:cNvPr id="18446" name="TextBox 18"/>
          <p:cNvSpPr txBox="1">
            <a:spLocks noChangeArrowheads="1"/>
          </p:cNvSpPr>
          <p:nvPr/>
        </p:nvSpPr>
        <p:spPr bwMode="auto">
          <a:xfrm>
            <a:off x="152400" y="25146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Cyanobacteria, algae, plants</a:t>
            </a:r>
          </a:p>
        </p:txBody>
      </p:sp>
    </p:spTree>
    <p:extLst>
      <p:ext uri="{BB962C8B-B14F-4D97-AF65-F5344CB8AC3E}">
        <p14:creationId xmlns:p14="http://schemas.microsoft.com/office/powerpoint/2010/main" val="17919762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</a:rPr>
              <a:t>	2. Advanced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43200" y="52578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8" name="TextBox 4"/>
          <p:cNvSpPr txBox="1">
            <a:spLocks noChangeArrowheads="1"/>
          </p:cNvSpPr>
          <p:nvPr/>
        </p:nvSpPr>
        <p:spPr bwMode="auto">
          <a:xfrm>
            <a:off x="2819400" y="5334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II</a:t>
            </a:r>
          </a:p>
        </p:txBody>
      </p:sp>
      <p:sp>
        <p:nvSpPr>
          <p:cNvPr id="19" name="Lightning Bolt 18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70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ghtning Bolt 21"/>
          <p:cNvSpPr/>
          <p:nvPr/>
        </p:nvSpPr>
        <p:spPr>
          <a:xfrm rot="5554080" flipV="1">
            <a:off x="1973263" y="4462463"/>
            <a:ext cx="641350" cy="90170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73" name="TextBox 22"/>
          <p:cNvSpPr txBox="1">
            <a:spLocks noChangeArrowheads="1"/>
          </p:cNvSpPr>
          <p:nvPr/>
        </p:nvSpPr>
        <p:spPr bwMode="auto">
          <a:xfrm>
            <a:off x="304800" y="617220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Photons excite electrons in both photosystems…</a:t>
            </a:r>
          </a:p>
        </p:txBody>
      </p:sp>
      <p:sp>
        <p:nvSpPr>
          <p:cNvPr id="24" name="Down Arrow 23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800000">
            <a:off x="3048000" y="32004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71800" y="25146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77" name="TextBox 18"/>
          <p:cNvSpPr txBox="1">
            <a:spLocks noChangeArrowheads="1"/>
          </p:cNvSpPr>
          <p:nvPr/>
        </p:nvSpPr>
        <p:spPr bwMode="auto">
          <a:xfrm>
            <a:off x="3124200" y="2895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19478" name="TextBox 18"/>
          <p:cNvSpPr txBox="1">
            <a:spLocks noChangeArrowheads="1"/>
          </p:cNvSpPr>
          <p:nvPr/>
        </p:nvSpPr>
        <p:spPr bwMode="auto">
          <a:xfrm>
            <a:off x="5943600" y="2286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</p:spTree>
    <p:extLst>
      <p:ext uri="{BB962C8B-B14F-4D97-AF65-F5344CB8AC3E}">
        <p14:creationId xmlns:p14="http://schemas.microsoft.com/office/powerpoint/2010/main" val="24924642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</a:rPr>
              <a:t>	2. Advanced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43200" y="52578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2" name="TextBox 4"/>
          <p:cNvSpPr txBox="1">
            <a:spLocks noChangeArrowheads="1"/>
          </p:cNvSpPr>
          <p:nvPr/>
        </p:nvSpPr>
        <p:spPr bwMode="auto">
          <a:xfrm>
            <a:off x="2819400" y="5334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II</a:t>
            </a:r>
          </a:p>
        </p:txBody>
      </p:sp>
      <p:sp>
        <p:nvSpPr>
          <p:cNvPr id="19" name="Lightning Bolt 18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94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ghtning Bolt 21"/>
          <p:cNvSpPr/>
          <p:nvPr/>
        </p:nvSpPr>
        <p:spPr>
          <a:xfrm rot="5554080" flipV="1">
            <a:off x="1973263" y="4462463"/>
            <a:ext cx="641350" cy="90170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7" name="TextBox 22"/>
          <p:cNvSpPr txBox="1">
            <a:spLocks noChangeArrowheads="1"/>
          </p:cNvSpPr>
          <p:nvPr/>
        </p:nvSpPr>
        <p:spPr bwMode="auto">
          <a:xfrm>
            <a:off x="304800" y="617220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The electron from PSII is passed down the ETC, making ATP, to PSI</a:t>
            </a:r>
          </a:p>
        </p:txBody>
      </p:sp>
      <p:sp>
        <p:nvSpPr>
          <p:cNvPr id="24" name="Down Arrow 23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800000">
            <a:off x="3048000" y="32004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71800" y="25146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3124200" y="2895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20502" name="TextBox 18"/>
          <p:cNvSpPr txBox="1">
            <a:spLocks noChangeArrowheads="1"/>
          </p:cNvSpPr>
          <p:nvPr/>
        </p:nvSpPr>
        <p:spPr bwMode="auto">
          <a:xfrm>
            <a:off x="5943600" y="2286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29" name="Down Arrow 28"/>
          <p:cNvSpPr/>
          <p:nvPr/>
        </p:nvSpPr>
        <p:spPr>
          <a:xfrm rot="18223163">
            <a:off x="4766469" y="3182144"/>
            <a:ext cx="220662" cy="1866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Circular Arrow 29"/>
          <p:cNvSpPr/>
          <p:nvPr/>
        </p:nvSpPr>
        <p:spPr>
          <a:xfrm rot="12613351">
            <a:off x="4441825" y="3043238"/>
            <a:ext cx="1471613" cy="1090612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05" name="TextBox 23"/>
          <p:cNvSpPr txBox="1">
            <a:spLocks noChangeArrowheads="1"/>
          </p:cNvSpPr>
          <p:nvPr/>
        </p:nvSpPr>
        <p:spPr bwMode="auto">
          <a:xfrm>
            <a:off x="5105400" y="35814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ADP+P</a:t>
            </a:r>
          </a:p>
        </p:txBody>
      </p:sp>
      <p:sp>
        <p:nvSpPr>
          <p:cNvPr id="20506" name="TextBox 24"/>
          <p:cNvSpPr txBox="1">
            <a:spLocks noChangeArrowheads="1"/>
          </p:cNvSpPr>
          <p:nvPr/>
        </p:nvSpPr>
        <p:spPr bwMode="auto">
          <a:xfrm>
            <a:off x="4419600" y="28956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125623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13506E-6 L 0.275 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deonexus.com/wp-content/uploads/2009/01/electronch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962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8584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</a:rPr>
              <a:t>	2. Advanced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43200" y="52578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0" name="TextBox 4"/>
          <p:cNvSpPr txBox="1">
            <a:spLocks noChangeArrowheads="1"/>
          </p:cNvSpPr>
          <p:nvPr/>
        </p:nvSpPr>
        <p:spPr bwMode="auto">
          <a:xfrm>
            <a:off x="2819400" y="5334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II</a:t>
            </a:r>
          </a:p>
        </p:txBody>
      </p:sp>
      <p:sp>
        <p:nvSpPr>
          <p:cNvPr id="19" name="Lightning Bolt 18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42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ghtning Bolt 21"/>
          <p:cNvSpPr/>
          <p:nvPr/>
        </p:nvSpPr>
        <p:spPr>
          <a:xfrm rot="5554080" flipV="1">
            <a:off x="1973263" y="4462463"/>
            <a:ext cx="641350" cy="90170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5" name="TextBox 22"/>
          <p:cNvSpPr txBox="1">
            <a:spLocks noChangeArrowheads="1"/>
          </p:cNvSpPr>
          <p:nvPr/>
        </p:nvSpPr>
        <p:spPr bwMode="auto">
          <a:xfrm>
            <a:off x="304800" y="617220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The electron from PSI is passed to NADP to make NADPH</a:t>
            </a:r>
          </a:p>
        </p:txBody>
      </p:sp>
      <p:sp>
        <p:nvSpPr>
          <p:cNvPr id="24" name="Down Arrow 23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800000">
            <a:off x="3048000" y="32004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71800" y="25146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9" name="TextBox 18"/>
          <p:cNvSpPr txBox="1">
            <a:spLocks noChangeArrowheads="1"/>
          </p:cNvSpPr>
          <p:nvPr/>
        </p:nvSpPr>
        <p:spPr bwMode="auto">
          <a:xfrm>
            <a:off x="5562600" y="4648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22550" name="TextBox 18"/>
          <p:cNvSpPr txBox="1">
            <a:spLocks noChangeArrowheads="1"/>
          </p:cNvSpPr>
          <p:nvPr/>
        </p:nvSpPr>
        <p:spPr bwMode="auto">
          <a:xfrm>
            <a:off x="5943600" y="2286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29" name="Down Arrow 28"/>
          <p:cNvSpPr/>
          <p:nvPr/>
        </p:nvSpPr>
        <p:spPr>
          <a:xfrm rot="18223163">
            <a:off x="4766469" y="3182144"/>
            <a:ext cx="220662" cy="1866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Circular Arrow 29"/>
          <p:cNvSpPr/>
          <p:nvPr/>
        </p:nvSpPr>
        <p:spPr>
          <a:xfrm rot="12613351">
            <a:off x="4441825" y="3043238"/>
            <a:ext cx="1471613" cy="1090612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553" name="TextBox 23"/>
          <p:cNvSpPr txBox="1">
            <a:spLocks noChangeArrowheads="1"/>
          </p:cNvSpPr>
          <p:nvPr/>
        </p:nvSpPr>
        <p:spPr bwMode="auto">
          <a:xfrm>
            <a:off x="5105400" y="35814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ADP+P</a:t>
            </a:r>
          </a:p>
        </p:txBody>
      </p:sp>
      <p:sp>
        <p:nvSpPr>
          <p:cNvPr id="22554" name="TextBox 24"/>
          <p:cNvSpPr txBox="1">
            <a:spLocks noChangeArrowheads="1"/>
          </p:cNvSpPr>
          <p:nvPr/>
        </p:nvSpPr>
        <p:spPr bwMode="auto">
          <a:xfrm>
            <a:off x="4419600" y="28956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ATP</a:t>
            </a:r>
          </a:p>
        </p:txBody>
      </p:sp>
      <p:grpSp>
        <p:nvGrpSpPr>
          <p:cNvPr id="22555" name="Group 32"/>
          <p:cNvGrpSpPr>
            <a:grpSpLocks/>
          </p:cNvGrpSpPr>
          <p:nvPr/>
        </p:nvGrpSpPr>
        <p:grpSpPr bwMode="auto">
          <a:xfrm>
            <a:off x="5832475" y="1951038"/>
            <a:ext cx="3463925" cy="1268412"/>
            <a:chOff x="5833250" y="1951257"/>
            <a:chExt cx="3463150" cy="1268066"/>
          </a:xfrm>
        </p:grpSpPr>
        <p:sp>
          <p:nvSpPr>
            <p:cNvPr id="34" name="Circular Arrow 33"/>
            <p:cNvSpPr/>
            <p:nvPr/>
          </p:nvSpPr>
          <p:spPr>
            <a:xfrm rot="10562871" flipH="1" flipV="1">
              <a:off x="5833250" y="1951257"/>
              <a:ext cx="1385578" cy="1268066"/>
            </a:xfrm>
            <a:prstGeom prst="circularArrow">
              <a:avLst>
                <a:gd name="adj1" fmla="val 7693"/>
                <a:gd name="adj2" fmla="val 1071477"/>
                <a:gd name="adj3" fmla="val 20367324"/>
                <a:gd name="adj4" fmla="val 17108659"/>
                <a:gd name="adj5" fmla="val 13455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57" name="TextBox 34"/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7030A0"/>
                  </a:solidFill>
                </a:rPr>
                <a:t>NADP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7468009" y="2667024"/>
              <a:ext cx="304732" cy="460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59" name="TextBox 38"/>
            <p:cNvSpPr txBox="1">
              <a:spLocks noChangeArrowheads="1"/>
            </p:cNvSpPr>
            <p:nvPr/>
          </p:nvSpPr>
          <p:spPr bwMode="auto">
            <a:xfrm>
              <a:off x="7848600" y="2514600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7030A0"/>
                  </a:solidFill>
                </a:rPr>
                <a:t>NADPH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6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</a:rPr>
              <a:t>	2. Advanced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43200" y="52578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4" name="TextBox 4"/>
          <p:cNvSpPr txBox="1">
            <a:spLocks noChangeArrowheads="1"/>
          </p:cNvSpPr>
          <p:nvPr/>
        </p:nvSpPr>
        <p:spPr bwMode="auto">
          <a:xfrm>
            <a:off x="2819400" y="5334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II</a:t>
            </a:r>
          </a:p>
        </p:txBody>
      </p:sp>
      <p:sp>
        <p:nvSpPr>
          <p:cNvPr id="19" name="Lightning Bolt 18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66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ghtning Bolt 21"/>
          <p:cNvSpPr/>
          <p:nvPr/>
        </p:nvSpPr>
        <p:spPr>
          <a:xfrm rot="5554080" flipV="1">
            <a:off x="1973263" y="4462463"/>
            <a:ext cx="641350" cy="90170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9" name="TextBox 22"/>
          <p:cNvSpPr txBox="1">
            <a:spLocks noChangeArrowheads="1"/>
          </p:cNvSpPr>
          <p:nvPr/>
        </p:nvSpPr>
        <p:spPr bwMode="auto">
          <a:xfrm>
            <a:off x="5410200" y="5181600"/>
            <a:ext cx="342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The e- from PSII has “filled the hole” vacated by the electron lost from PSI.</a:t>
            </a:r>
          </a:p>
        </p:txBody>
      </p:sp>
      <p:sp>
        <p:nvSpPr>
          <p:cNvPr id="24" name="Down Arrow 23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800000">
            <a:off x="3048000" y="32004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71800" y="25146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73" name="TextBox 18"/>
          <p:cNvSpPr txBox="1">
            <a:spLocks noChangeArrowheads="1"/>
          </p:cNvSpPr>
          <p:nvPr/>
        </p:nvSpPr>
        <p:spPr bwMode="auto">
          <a:xfrm>
            <a:off x="5638800" y="4648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23574" name="TextBox 18"/>
          <p:cNvSpPr txBox="1">
            <a:spLocks noChangeArrowheads="1"/>
          </p:cNvSpPr>
          <p:nvPr/>
        </p:nvSpPr>
        <p:spPr bwMode="auto">
          <a:xfrm>
            <a:off x="5943600" y="2286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29" name="Down Arrow 28"/>
          <p:cNvSpPr/>
          <p:nvPr/>
        </p:nvSpPr>
        <p:spPr>
          <a:xfrm rot="18223163">
            <a:off x="4766469" y="3182144"/>
            <a:ext cx="220662" cy="1866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Circular Arrow 29"/>
          <p:cNvSpPr/>
          <p:nvPr/>
        </p:nvSpPr>
        <p:spPr>
          <a:xfrm rot="12613351">
            <a:off x="4441825" y="3043238"/>
            <a:ext cx="1471613" cy="1090612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577" name="TextBox 23"/>
          <p:cNvSpPr txBox="1">
            <a:spLocks noChangeArrowheads="1"/>
          </p:cNvSpPr>
          <p:nvPr/>
        </p:nvSpPr>
        <p:spPr bwMode="auto">
          <a:xfrm>
            <a:off x="5105400" y="35814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ADP+P</a:t>
            </a:r>
          </a:p>
        </p:txBody>
      </p:sp>
      <p:sp>
        <p:nvSpPr>
          <p:cNvPr id="23578" name="TextBox 24"/>
          <p:cNvSpPr txBox="1">
            <a:spLocks noChangeArrowheads="1"/>
          </p:cNvSpPr>
          <p:nvPr/>
        </p:nvSpPr>
        <p:spPr bwMode="auto">
          <a:xfrm>
            <a:off x="4419600" y="28956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ATP</a:t>
            </a:r>
          </a:p>
        </p:txBody>
      </p:sp>
      <p:grpSp>
        <p:nvGrpSpPr>
          <p:cNvPr id="23579" name="Group 32"/>
          <p:cNvGrpSpPr>
            <a:grpSpLocks/>
          </p:cNvGrpSpPr>
          <p:nvPr/>
        </p:nvGrpSpPr>
        <p:grpSpPr bwMode="auto">
          <a:xfrm>
            <a:off x="5832475" y="1951038"/>
            <a:ext cx="3463925" cy="1268412"/>
            <a:chOff x="5833250" y="1951257"/>
            <a:chExt cx="3463150" cy="1268066"/>
          </a:xfrm>
        </p:grpSpPr>
        <p:sp>
          <p:nvSpPr>
            <p:cNvPr id="34" name="Circular Arrow 33"/>
            <p:cNvSpPr/>
            <p:nvPr/>
          </p:nvSpPr>
          <p:spPr>
            <a:xfrm rot="10562871" flipH="1" flipV="1">
              <a:off x="5833250" y="1951257"/>
              <a:ext cx="1385578" cy="1268066"/>
            </a:xfrm>
            <a:prstGeom prst="circularArrow">
              <a:avLst>
                <a:gd name="adj1" fmla="val 7693"/>
                <a:gd name="adj2" fmla="val 1071477"/>
                <a:gd name="adj3" fmla="val 20367324"/>
                <a:gd name="adj4" fmla="val 17108659"/>
                <a:gd name="adj5" fmla="val 13455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81" name="TextBox 34"/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7030A0"/>
                  </a:solidFill>
                </a:rPr>
                <a:t>NADP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7468009" y="2667024"/>
              <a:ext cx="304732" cy="460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83" name="TextBox 38"/>
            <p:cNvSpPr txBox="1">
              <a:spLocks noChangeArrowheads="1"/>
            </p:cNvSpPr>
            <p:nvPr/>
          </p:nvSpPr>
          <p:spPr bwMode="auto">
            <a:xfrm>
              <a:off x="7848600" y="2514600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7030A0"/>
                  </a:solidFill>
                </a:rPr>
                <a:t>NADPH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74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001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1. Primitive Systems</a:t>
            </a: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</a:rPr>
              <a:t>	2. Advanced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867400" y="4572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PS I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486400" y="1447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e- acceptor</a:t>
            </a:r>
          </a:p>
        </p:txBody>
      </p:sp>
      <p:sp>
        <p:nvSpPr>
          <p:cNvPr id="14" name="Oval 13"/>
          <p:cNvSpPr/>
          <p:nvPr/>
        </p:nvSpPr>
        <p:spPr>
          <a:xfrm>
            <a:off x="3886200" y="35814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38100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0386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4267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Lightning Bolt 18"/>
          <p:cNvSpPr/>
          <p:nvPr/>
        </p:nvSpPr>
        <p:spPr>
          <a:xfrm rot="7466720">
            <a:off x="6510337" y="4076701"/>
            <a:ext cx="1076325" cy="46355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88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Box 22"/>
          <p:cNvSpPr txBox="1">
            <a:spLocks noChangeArrowheads="1"/>
          </p:cNvSpPr>
          <p:nvPr/>
        </p:nvSpPr>
        <p:spPr bwMode="auto">
          <a:xfrm>
            <a:off x="5410200" y="5181600"/>
            <a:ext cx="342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Water is split to harvest electrons; oxygen gas is released as a waste product.</a:t>
            </a:r>
          </a:p>
        </p:txBody>
      </p:sp>
      <p:sp>
        <p:nvSpPr>
          <p:cNvPr id="24" name="Down Arrow 23"/>
          <p:cNvSpPr/>
          <p:nvPr/>
        </p:nvSpPr>
        <p:spPr>
          <a:xfrm rot="10800000">
            <a:off x="5867400" y="2667000"/>
            <a:ext cx="4572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91" name="TextBox 18"/>
          <p:cNvSpPr txBox="1">
            <a:spLocks noChangeArrowheads="1"/>
          </p:cNvSpPr>
          <p:nvPr/>
        </p:nvSpPr>
        <p:spPr bwMode="auto">
          <a:xfrm>
            <a:off x="5562600" y="4648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24592" name="TextBox 18"/>
          <p:cNvSpPr txBox="1">
            <a:spLocks noChangeArrowheads="1"/>
          </p:cNvSpPr>
          <p:nvPr/>
        </p:nvSpPr>
        <p:spPr bwMode="auto">
          <a:xfrm>
            <a:off x="5943600" y="2286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e-</a:t>
            </a:r>
          </a:p>
        </p:txBody>
      </p:sp>
      <p:sp>
        <p:nvSpPr>
          <p:cNvPr id="29" name="Down Arrow 28"/>
          <p:cNvSpPr/>
          <p:nvPr/>
        </p:nvSpPr>
        <p:spPr>
          <a:xfrm rot="18223163">
            <a:off x="4766469" y="3182144"/>
            <a:ext cx="220662" cy="1866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Circular Arrow 29"/>
          <p:cNvSpPr/>
          <p:nvPr/>
        </p:nvSpPr>
        <p:spPr>
          <a:xfrm rot="12613351">
            <a:off x="4441825" y="3043238"/>
            <a:ext cx="1471613" cy="1090612"/>
          </a:xfrm>
          <a:prstGeom prst="circularArrow">
            <a:avLst>
              <a:gd name="adj1" fmla="val 7693"/>
              <a:gd name="adj2" fmla="val 1194492"/>
              <a:gd name="adj3" fmla="val 20367324"/>
              <a:gd name="adj4" fmla="val 11336546"/>
              <a:gd name="adj5" fmla="val 1345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595" name="TextBox 23"/>
          <p:cNvSpPr txBox="1">
            <a:spLocks noChangeArrowheads="1"/>
          </p:cNvSpPr>
          <p:nvPr/>
        </p:nvSpPr>
        <p:spPr bwMode="auto">
          <a:xfrm>
            <a:off x="5105400" y="35814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ADP+P</a:t>
            </a:r>
          </a:p>
        </p:txBody>
      </p:sp>
      <p:sp>
        <p:nvSpPr>
          <p:cNvPr id="24596" name="TextBox 24"/>
          <p:cNvSpPr txBox="1">
            <a:spLocks noChangeArrowheads="1"/>
          </p:cNvSpPr>
          <p:nvPr/>
        </p:nvSpPr>
        <p:spPr bwMode="auto">
          <a:xfrm>
            <a:off x="4419600" y="28956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ATP</a:t>
            </a:r>
          </a:p>
        </p:txBody>
      </p:sp>
      <p:grpSp>
        <p:nvGrpSpPr>
          <p:cNvPr id="24597" name="Group 32"/>
          <p:cNvGrpSpPr>
            <a:grpSpLocks/>
          </p:cNvGrpSpPr>
          <p:nvPr/>
        </p:nvGrpSpPr>
        <p:grpSpPr bwMode="auto">
          <a:xfrm>
            <a:off x="5832475" y="1951038"/>
            <a:ext cx="3463925" cy="1268412"/>
            <a:chOff x="5833250" y="1951257"/>
            <a:chExt cx="3463150" cy="1268066"/>
          </a:xfrm>
        </p:grpSpPr>
        <p:sp>
          <p:nvSpPr>
            <p:cNvPr id="34" name="Circular Arrow 33"/>
            <p:cNvSpPr/>
            <p:nvPr/>
          </p:nvSpPr>
          <p:spPr>
            <a:xfrm rot="10562871" flipH="1" flipV="1">
              <a:off x="5833250" y="1951257"/>
              <a:ext cx="1385578" cy="1268066"/>
            </a:xfrm>
            <a:prstGeom prst="circularArrow">
              <a:avLst>
                <a:gd name="adj1" fmla="val 7693"/>
                <a:gd name="adj2" fmla="val 1071477"/>
                <a:gd name="adj3" fmla="val 20367324"/>
                <a:gd name="adj4" fmla="val 17108659"/>
                <a:gd name="adj5" fmla="val 13455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612" name="TextBox 34"/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7030A0"/>
                  </a:solidFill>
                </a:rPr>
                <a:t>NADP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7468009" y="2667024"/>
              <a:ext cx="304732" cy="460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14" name="TextBox 38"/>
            <p:cNvSpPr txBox="1">
              <a:spLocks noChangeArrowheads="1"/>
            </p:cNvSpPr>
            <p:nvPr/>
          </p:nvSpPr>
          <p:spPr bwMode="auto">
            <a:xfrm>
              <a:off x="7848600" y="2514600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7030A0"/>
                  </a:solidFill>
                </a:rPr>
                <a:t>NADPH</a:t>
              </a:r>
            </a:p>
          </p:txBody>
        </p:sp>
      </p:grpSp>
      <p:grpSp>
        <p:nvGrpSpPr>
          <p:cNvPr id="24598" name="Group 38"/>
          <p:cNvGrpSpPr>
            <a:grpSpLocks/>
          </p:cNvGrpSpPr>
          <p:nvPr/>
        </p:nvGrpSpPr>
        <p:grpSpPr bwMode="auto">
          <a:xfrm>
            <a:off x="762000" y="2514600"/>
            <a:ext cx="5029200" cy="4038600"/>
            <a:chOff x="762000" y="2514600"/>
            <a:chExt cx="5029200" cy="4038600"/>
          </a:xfrm>
        </p:grpSpPr>
        <p:sp>
          <p:nvSpPr>
            <p:cNvPr id="36" name="Oval 35"/>
            <p:cNvSpPr/>
            <p:nvPr/>
          </p:nvSpPr>
          <p:spPr>
            <a:xfrm>
              <a:off x="2743200" y="5257800"/>
              <a:ext cx="99060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01" name="TextBox 4"/>
            <p:cNvSpPr txBox="1">
              <a:spLocks noChangeArrowheads="1"/>
            </p:cNvSpPr>
            <p:nvPr/>
          </p:nvSpPr>
          <p:spPr bwMode="auto">
            <a:xfrm>
              <a:off x="2819400" y="5334000"/>
              <a:ext cx="1905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PS II</a:t>
              </a:r>
            </a:p>
          </p:txBody>
        </p:sp>
        <p:pic>
          <p:nvPicPr>
            <p:cNvPr id="24602" name="Picture 2" descr="C:\Documents and Settings\wworthen\Local Settings\Temporary Internet Files\Content.IE5\SW053ZR5\MCj04404050000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6576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Lightning Bolt 21"/>
            <p:cNvSpPr/>
            <p:nvPr/>
          </p:nvSpPr>
          <p:spPr>
            <a:xfrm rot="5554080" flipV="1">
              <a:off x="1973263" y="4462463"/>
              <a:ext cx="641350" cy="90170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 rot="10800000">
              <a:off x="3048000" y="3200400"/>
              <a:ext cx="457200" cy="18288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71800" y="2514600"/>
              <a:ext cx="6858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4606" name="Group 28"/>
            <p:cNvGrpSpPr>
              <a:grpSpLocks/>
            </p:cNvGrpSpPr>
            <p:nvPr/>
          </p:nvGrpSpPr>
          <p:grpSpPr bwMode="auto">
            <a:xfrm>
              <a:off x="1219200" y="5791200"/>
              <a:ext cx="4572000" cy="762000"/>
              <a:chOff x="4343400" y="5105400"/>
              <a:chExt cx="4572000" cy="762000"/>
            </a:xfrm>
          </p:grpSpPr>
          <p:sp>
            <p:nvSpPr>
              <p:cNvPr id="24607" name="TextBox 39"/>
              <p:cNvSpPr txBox="1">
                <a:spLocks noChangeArrowheads="1"/>
              </p:cNvSpPr>
              <p:nvPr/>
            </p:nvSpPr>
            <p:spPr bwMode="auto">
              <a:xfrm>
                <a:off x="4343400" y="5486400"/>
                <a:ext cx="1447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C00000"/>
                    </a:solidFill>
                  </a:rPr>
                  <a:t>2H</a:t>
                </a:r>
                <a:r>
                  <a:rPr lang="en-US" altLang="en-US" b="1" baseline="-25000">
                    <a:solidFill>
                      <a:srgbClr val="C00000"/>
                    </a:solidFill>
                  </a:rPr>
                  <a:t>2</a:t>
                </a:r>
                <a:r>
                  <a:rPr lang="en-US" altLang="en-US" b="1">
                    <a:solidFill>
                      <a:srgbClr val="C00000"/>
                    </a:solidFill>
                  </a:rPr>
                  <a:t>O</a:t>
                </a:r>
              </a:p>
            </p:txBody>
          </p:sp>
          <p:sp>
            <p:nvSpPr>
              <p:cNvPr id="41" name="Right Arrow 40"/>
              <p:cNvSpPr/>
              <p:nvPr/>
            </p:nvSpPr>
            <p:spPr>
              <a:xfrm>
                <a:off x="5105400" y="5486400"/>
                <a:ext cx="9906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096000" y="5486400"/>
                <a:ext cx="2819400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rPr>
                  <a:t>4e  +  4H+  +  2O     (O</a:t>
                </a:r>
                <a:r>
                  <a:rPr lang="en-US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rPr>
                  <a:t>2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43" name="Right Arrow 42"/>
              <p:cNvSpPr/>
              <p:nvPr/>
            </p:nvSpPr>
            <p:spPr>
              <a:xfrm rot="16200000">
                <a:off x="6057900" y="5143500"/>
                <a:ext cx="381000" cy="304800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4" name="Right Arrow 43"/>
          <p:cNvSpPr/>
          <p:nvPr/>
        </p:nvSpPr>
        <p:spPr>
          <a:xfrm>
            <a:off x="4876800" y="63246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00100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Those were the light dependent reactions; reactions in which photosynthetic organisms transform radiant energy into chemical bond energy in ATP (and NADPH).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25603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2209800" y="2286000"/>
            <a:ext cx="2133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ightning Bolt 14"/>
          <p:cNvSpPr/>
          <p:nvPr/>
        </p:nvSpPr>
        <p:spPr>
          <a:xfrm rot="10977160">
            <a:off x="4381500" y="2062163"/>
            <a:ext cx="192088" cy="14573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4343400" y="34290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Calibri" panose="020F0502020204030204" pitchFamily="34" charset="0"/>
              </a:rPr>
              <a:t>e-</a:t>
            </a:r>
          </a:p>
        </p:txBody>
      </p:sp>
      <p:sp>
        <p:nvSpPr>
          <p:cNvPr id="25607" name="TextBox 16"/>
          <p:cNvSpPr txBox="1">
            <a:spLocks noChangeArrowheads="1"/>
          </p:cNvSpPr>
          <p:nvPr/>
        </p:nvSpPr>
        <p:spPr bwMode="auto">
          <a:xfrm>
            <a:off x="4267200" y="16764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e-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7848600" y="32766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6 CO</a:t>
            </a:r>
            <a:r>
              <a:rPr lang="en-US" altLang="en-US" b="1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1" name="Curved Left Arrow 10"/>
          <p:cNvSpPr/>
          <p:nvPr/>
        </p:nvSpPr>
        <p:spPr>
          <a:xfrm rot="10800000">
            <a:off x="5257800" y="1981200"/>
            <a:ext cx="685800" cy="1524000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4724400" y="2057400"/>
            <a:ext cx="533400" cy="152400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611" name="TextBox 18"/>
          <p:cNvSpPr txBox="1">
            <a:spLocks noChangeArrowheads="1"/>
          </p:cNvSpPr>
          <p:nvPr/>
        </p:nvSpPr>
        <p:spPr bwMode="auto">
          <a:xfrm>
            <a:off x="7924800" y="19050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C</a:t>
            </a:r>
            <a:r>
              <a:rPr lang="en-US" altLang="en-US" b="1" baseline="-25000">
                <a:latin typeface="Calibri" panose="020F0502020204030204" pitchFamily="34" charset="0"/>
              </a:rPr>
              <a:t>6</a:t>
            </a:r>
            <a:r>
              <a:rPr lang="en-US" altLang="en-US" b="1">
                <a:latin typeface="Calibri" panose="020F0502020204030204" pitchFamily="34" charset="0"/>
              </a:rPr>
              <a:t> (glucose)</a:t>
            </a:r>
          </a:p>
        </p:txBody>
      </p:sp>
      <p:sp>
        <p:nvSpPr>
          <p:cNvPr id="14" name="Curved Left Arrow 13"/>
          <p:cNvSpPr/>
          <p:nvPr/>
        </p:nvSpPr>
        <p:spPr>
          <a:xfrm>
            <a:off x="6705600" y="2057400"/>
            <a:ext cx="5334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613" name="TextBox 15"/>
          <p:cNvSpPr txBox="1">
            <a:spLocks noChangeArrowheads="1"/>
          </p:cNvSpPr>
          <p:nvPr/>
        </p:nvSpPr>
        <p:spPr bwMode="auto">
          <a:xfrm>
            <a:off x="6019800" y="1981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ATP</a:t>
            </a:r>
          </a:p>
        </p:txBody>
      </p:sp>
      <p:sp>
        <p:nvSpPr>
          <p:cNvPr id="25614" name="TextBox 16"/>
          <p:cNvSpPr txBox="1">
            <a:spLocks noChangeArrowheads="1"/>
          </p:cNvSpPr>
          <p:nvPr/>
        </p:nvSpPr>
        <p:spPr bwMode="auto">
          <a:xfrm>
            <a:off x="6019800" y="32004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ADP+P</a:t>
            </a:r>
          </a:p>
        </p:txBody>
      </p:sp>
      <p:sp>
        <p:nvSpPr>
          <p:cNvPr id="18" name="Curved Left Arrow 17"/>
          <p:cNvSpPr/>
          <p:nvPr/>
        </p:nvSpPr>
        <p:spPr>
          <a:xfrm rot="10800000">
            <a:off x="7239000" y="1981200"/>
            <a:ext cx="609600" cy="1524000"/>
          </a:xfrm>
          <a:prstGeom prst="curved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616" name="TextBox 18"/>
          <p:cNvSpPr txBox="1">
            <a:spLocks noChangeArrowheads="1"/>
          </p:cNvSpPr>
          <p:nvPr/>
        </p:nvSpPr>
        <p:spPr bwMode="auto">
          <a:xfrm>
            <a:off x="6705600" y="38862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70C0"/>
                </a:solidFill>
              </a:rPr>
              <a:t>Light Independent Reaction</a:t>
            </a:r>
          </a:p>
        </p:txBody>
      </p:sp>
      <p:sp>
        <p:nvSpPr>
          <p:cNvPr id="25617" name="TextBox 20"/>
          <p:cNvSpPr txBox="1">
            <a:spLocks noChangeArrowheads="1"/>
          </p:cNvSpPr>
          <p:nvPr/>
        </p:nvSpPr>
        <p:spPr bwMode="auto">
          <a:xfrm>
            <a:off x="4114800" y="38862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C000"/>
                </a:solidFill>
              </a:rPr>
              <a:t>Light Dependent Reaction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" y="1752600"/>
            <a:ext cx="60960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09_20Catabolism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638"/>
            <a:ext cx="402907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304800"/>
            <a:ext cx="1600200" cy="923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MATTER and ENERGY in FOOD</a:t>
            </a:r>
          </a:p>
        </p:txBody>
      </p:sp>
      <p:sp>
        <p:nvSpPr>
          <p:cNvPr id="6" name="Curved Up Arrow 5"/>
          <p:cNvSpPr/>
          <p:nvPr/>
        </p:nvSpPr>
        <p:spPr>
          <a:xfrm flipH="1">
            <a:off x="762000" y="1371600"/>
            <a:ext cx="3733800" cy="1905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81000"/>
            <a:ext cx="175260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MONOMERS and WASTE</a:t>
            </a:r>
          </a:p>
        </p:txBody>
      </p:sp>
      <p:sp>
        <p:nvSpPr>
          <p:cNvPr id="8" name="Curved Up Arrow 7"/>
          <p:cNvSpPr/>
          <p:nvPr/>
        </p:nvSpPr>
        <p:spPr>
          <a:xfrm rot="10800000" flipH="1">
            <a:off x="914400" y="4038600"/>
            <a:ext cx="3733800" cy="1905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1219200" y="3352800"/>
            <a:ext cx="32766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DIGESTION AND CELLULAR RESPIRATION</a:t>
            </a: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304800" y="6019800"/>
            <a:ext cx="1752600" cy="5238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ADP + P </a:t>
            </a: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3733800" y="6019800"/>
            <a:ext cx="990600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ATP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wworthen\Local Settings\Temporary Internet Files\Content.IE5\SW053ZR5\MCj044040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2209800" y="2286000"/>
            <a:ext cx="2133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ightning Bolt 14"/>
          <p:cNvSpPr/>
          <p:nvPr/>
        </p:nvSpPr>
        <p:spPr>
          <a:xfrm rot="10977160">
            <a:off x="4381500" y="2062163"/>
            <a:ext cx="192088" cy="14573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9" name="TextBox 15"/>
          <p:cNvSpPr txBox="1">
            <a:spLocks noChangeArrowheads="1"/>
          </p:cNvSpPr>
          <p:nvPr/>
        </p:nvSpPr>
        <p:spPr bwMode="auto">
          <a:xfrm>
            <a:off x="4343400" y="34290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Calibri" panose="020F0502020204030204" pitchFamily="34" charset="0"/>
              </a:rPr>
              <a:t>e-</a:t>
            </a:r>
          </a:p>
        </p:txBody>
      </p:sp>
      <p:sp>
        <p:nvSpPr>
          <p:cNvPr id="26630" name="TextBox 16"/>
          <p:cNvSpPr txBox="1">
            <a:spLocks noChangeArrowheads="1"/>
          </p:cNvSpPr>
          <p:nvPr/>
        </p:nvSpPr>
        <p:spPr bwMode="auto">
          <a:xfrm>
            <a:off x="4267200" y="16764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e-</a:t>
            </a: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7848600" y="32766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6 CO</a:t>
            </a:r>
            <a:r>
              <a:rPr lang="en-US" altLang="en-US" b="1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1" name="Curved Left Arrow 10"/>
          <p:cNvSpPr/>
          <p:nvPr/>
        </p:nvSpPr>
        <p:spPr>
          <a:xfrm rot="10800000">
            <a:off x="5257800" y="1981200"/>
            <a:ext cx="685800" cy="1524000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4724400" y="2057400"/>
            <a:ext cx="533400" cy="152400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634" name="TextBox 18"/>
          <p:cNvSpPr txBox="1">
            <a:spLocks noChangeArrowheads="1"/>
          </p:cNvSpPr>
          <p:nvPr/>
        </p:nvSpPr>
        <p:spPr bwMode="auto">
          <a:xfrm>
            <a:off x="7924800" y="19050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C</a:t>
            </a:r>
            <a:r>
              <a:rPr lang="en-US" altLang="en-US" b="1" baseline="-25000">
                <a:latin typeface="Calibri" panose="020F0502020204030204" pitchFamily="34" charset="0"/>
              </a:rPr>
              <a:t>6</a:t>
            </a:r>
            <a:r>
              <a:rPr lang="en-US" altLang="en-US" b="1">
                <a:latin typeface="Calibri" panose="020F0502020204030204" pitchFamily="34" charset="0"/>
              </a:rPr>
              <a:t> (glucose)</a:t>
            </a:r>
          </a:p>
        </p:txBody>
      </p:sp>
      <p:sp>
        <p:nvSpPr>
          <p:cNvPr id="14" name="Curved Left Arrow 13"/>
          <p:cNvSpPr/>
          <p:nvPr/>
        </p:nvSpPr>
        <p:spPr>
          <a:xfrm>
            <a:off x="6705600" y="2057400"/>
            <a:ext cx="5334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636" name="TextBox 15"/>
          <p:cNvSpPr txBox="1">
            <a:spLocks noChangeArrowheads="1"/>
          </p:cNvSpPr>
          <p:nvPr/>
        </p:nvSpPr>
        <p:spPr bwMode="auto">
          <a:xfrm>
            <a:off x="6019800" y="1981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ATP</a:t>
            </a:r>
          </a:p>
        </p:txBody>
      </p:sp>
      <p:sp>
        <p:nvSpPr>
          <p:cNvPr id="26637" name="TextBox 16"/>
          <p:cNvSpPr txBox="1">
            <a:spLocks noChangeArrowheads="1"/>
          </p:cNvSpPr>
          <p:nvPr/>
        </p:nvSpPr>
        <p:spPr bwMode="auto">
          <a:xfrm>
            <a:off x="6019800" y="32004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ADP+P</a:t>
            </a:r>
          </a:p>
        </p:txBody>
      </p:sp>
      <p:sp>
        <p:nvSpPr>
          <p:cNvPr id="18" name="Curved Left Arrow 17"/>
          <p:cNvSpPr/>
          <p:nvPr/>
        </p:nvSpPr>
        <p:spPr>
          <a:xfrm rot="10800000">
            <a:off x="7239000" y="1981200"/>
            <a:ext cx="609600" cy="1524000"/>
          </a:xfrm>
          <a:prstGeom prst="curved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639" name="TextBox 18"/>
          <p:cNvSpPr txBox="1">
            <a:spLocks noChangeArrowheads="1"/>
          </p:cNvSpPr>
          <p:nvPr/>
        </p:nvSpPr>
        <p:spPr bwMode="auto">
          <a:xfrm>
            <a:off x="6705600" y="38862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70C0"/>
                </a:solidFill>
              </a:rPr>
              <a:t>Light Independent Reaction</a:t>
            </a:r>
          </a:p>
        </p:txBody>
      </p:sp>
      <p:sp>
        <p:nvSpPr>
          <p:cNvPr id="26640" name="TextBox 20"/>
          <p:cNvSpPr txBox="1">
            <a:spLocks noChangeArrowheads="1"/>
          </p:cNvSpPr>
          <p:nvPr/>
        </p:nvSpPr>
        <p:spPr bwMode="auto">
          <a:xfrm>
            <a:off x="3962400" y="38862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C000"/>
                </a:solidFill>
              </a:rPr>
              <a:t>Light Dependent Reaction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676400"/>
            <a:ext cx="30480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" y="762000"/>
            <a:ext cx="8001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A. Step 1: The Light Dependent Reaction: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B: Step 2:  The Light-Independent Reaction: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44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0010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B.  The Light Independent Reaction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733800" y="1676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C</a:t>
            </a:r>
            <a:r>
              <a:rPr lang="en-US" altLang="en-US" sz="2400" b="1" baseline="-25000"/>
              <a:t>5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429000" y="2209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RuBP</a:t>
            </a:r>
          </a:p>
        </p:txBody>
      </p:sp>
      <p:sp>
        <p:nvSpPr>
          <p:cNvPr id="7" name="Circular Arrow 6"/>
          <p:cNvSpPr/>
          <p:nvPr/>
        </p:nvSpPr>
        <p:spPr>
          <a:xfrm rot="17714196">
            <a:off x="3778250" y="735013"/>
            <a:ext cx="3124200" cy="3429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56669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rot="17714196" flipH="1">
            <a:off x="5116512" y="-400050"/>
            <a:ext cx="1770063" cy="23256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798638"/>
              <a:gd name="adj5" fmla="val 125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4572000" y="3048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CO</a:t>
            </a:r>
            <a:r>
              <a:rPr lang="en-US" altLang="en-US" sz="2400" b="1" baseline="-25000"/>
              <a:t>2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6019800" y="1143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C</a:t>
            </a:r>
            <a:r>
              <a:rPr lang="en-US" altLang="en-US" sz="2400" b="1" baseline="-25000"/>
              <a:t>6</a:t>
            </a:r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1447800" y="38100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A molecule of CO</a:t>
            </a:r>
            <a:r>
              <a:rPr lang="en-US" altLang="en-US" sz="2400" b="1" baseline="-25000">
                <a:solidFill>
                  <a:srgbClr val="FF0000"/>
                </a:solidFill>
              </a:rPr>
              <a:t>2</a:t>
            </a:r>
            <a:r>
              <a:rPr lang="en-US" altLang="en-US" sz="2400" b="1">
                <a:solidFill>
                  <a:srgbClr val="FF0000"/>
                </a:solidFill>
              </a:rPr>
              <a:t> binds to Ribulose biphosphate, making a 6-carbon molecule.  This molecule is unstable, and splits into 2 3-carbon molecules of phosphoglycerate (PGA)</a:t>
            </a:r>
          </a:p>
        </p:txBody>
      </p:sp>
      <p:sp>
        <p:nvSpPr>
          <p:cNvPr id="13" name="Circular Arrow 12"/>
          <p:cNvSpPr/>
          <p:nvPr/>
        </p:nvSpPr>
        <p:spPr>
          <a:xfrm rot="21329024">
            <a:off x="3930650" y="887413"/>
            <a:ext cx="3124200" cy="3429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922547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6324600" y="2590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2 C</a:t>
            </a:r>
            <a:r>
              <a:rPr lang="en-US" altLang="en-US" sz="2400" b="1" baseline="-25000"/>
              <a:t>3</a:t>
            </a:r>
            <a:r>
              <a:rPr lang="en-US" altLang="en-US" sz="2400" b="1"/>
              <a:t>  (PGA)</a:t>
            </a:r>
            <a:endParaRPr lang="en-US" altLang="en-US" sz="2400" b="1" baseline="-25000"/>
          </a:p>
        </p:txBody>
      </p:sp>
    </p:spTree>
    <p:extLst>
      <p:ext uri="{BB962C8B-B14F-4D97-AF65-F5344CB8AC3E}">
        <p14:creationId xmlns:p14="http://schemas.microsoft.com/office/powerpoint/2010/main" val="30035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0010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B.  The Light Independent Reaction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657600" y="1676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6</a:t>
            </a:r>
            <a:r>
              <a:rPr lang="en-US" altLang="en-US" sz="2400" b="1"/>
              <a:t>C</a:t>
            </a:r>
            <a:r>
              <a:rPr lang="en-US" altLang="en-US" sz="2400" b="1" baseline="-25000"/>
              <a:t>5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429000" y="2209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RuBP</a:t>
            </a:r>
          </a:p>
        </p:txBody>
      </p:sp>
      <p:sp>
        <p:nvSpPr>
          <p:cNvPr id="7" name="Circular Arrow 6"/>
          <p:cNvSpPr/>
          <p:nvPr/>
        </p:nvSpPr>
        <p:spPr>
          <a:xfrm rot="17714196">
            <a:off x="3778250" y="735013"/>
            <a:ext cx="3124200" cy="3429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56669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rot="17714196" flipH="1">
            <a:off x="5116512" y="-400050"/>
            <a:ext cx="1770063" cy="23256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798638"/>
              <a:gd name="adj5" fmla="val 125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4572000" y="3048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6</a:t>
            </a:r>
            <a:r>
              <a:rPr lang="en-US" altLang="en-US" sz="2400" b="1"/>
              <a:t>CO</a:t>
            </a:r>
            <a:r>
              <a:rPr lang="en-US" altLang="en-US" sz="2400" b="1" baseline="-25000"/>
              <a:t>2</a:t>
            </a: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5867400" y="1143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6</a:t>
            </a:r>
            <a:r>
              <a:rPr lang="en-US" altLang="en-US" sz="2400" b="1"/>
              <a:t>C</a:t>
            </a:r>
            <a:r>
              <a:rPr lang="en-US" altLang="en-US" sz="2400" b="1" baseline="-25000"/>
              <a:t>6</a:t>
            </a: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1447800" y="3810000"/>
            <a:ext cx="662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Now, it is easier to understand these reactions if we watch the simultaneous reactions involving 6 CO2 molecules</a:t>
            </a:r>
          </a:p>
        </p:txBody>
      </p:sp>
      <p:sp>
        <p:nvSpPr>
          <p:cNvPr id="13" name="Circular Arrow 12"/>
          <p:cNvSpPr/>
          <p:nvPr/>
        </p:nvSpPr>
        <p:spPr>
          <a:xfrm rot="21329024">
            <a:off x="3930650" y="887413"/>
            <a:ext cx="3124200" cy="3429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922547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6248400" y="25908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12</a:t>
            </a:r>
            <a:r>
              <a:rPr lang="en-US" altLang="en-US" sz="2400" b="1"/>
              <a:t> C</a:t>
            </a:r>
            <a:r>
              <a:rPr lang="en-US" altLang="en-US" sz="2400" b="1" baseline="-25000"/>
              <a:t>3</a:t>
            </a:r>
            <a:r>
              <a:rPr lang="en-US" altLang="en-US" sz="2400" b="1"/>
              <a:t>  (PGA)</a:t>
            </a:r>
            <a:endParaRPr lang="en-US" altLang="en-US" sz="2400" b="1" baseline="-25000"/>
          </a:p>
        </p:txBody>
      </p:sp>
    </p:spTree>
    <p:extLst>
      <p:ext uri="{BB962C8B-B14F-4D97-AF65-F5344CB8AC3E}">
        <p14:creationId xmlns:p14="http://schemas.microsoft.com/office/powerpoint/2010/main" val="22239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0010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B.  The Light Independent Reaction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3657600" y="1676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6</a:t>
            </a:r>
            <a:r>
              <a:rPr lang="en-US" altLang="en-US" sz="2400" b="1"/>
              <a:t>C</a:t>
            </a:r>
            <a:r>
              <a:rPr lang="en-US" altLang="en-US" sz="2400" b="1" baseline="-25000"/>
              <a:t>5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3429000" y="2209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RuBP</a:t>
            </a:r>
          </a:p>
        </p:txBody>
      </p:sp>
      <p:sp>
        <p:nvSpPr>
          <p:cNvPr id="7" name="Circular Arrow 6"/>
          <p:cNvSpPr/>
          <p:nvPr/>
        </p:nvSpPr>
        <p:spPr>
          <a:xfrm rot="17714196">
            <a:off x="3778250" y="735013"/>
            <a:ext cx="3124200" cy="3429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56669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rot="17714196" flipH="1">
            <a:off x="5116512" y="-400050"/>
            <a:ext cx="1770063" cy="23256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798638"/>
              <a:gd name="adj5" fmla="val 125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4572000" y="3048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6</a:t>
            </a:r>
            <a:r>
              <a:rPr lang="en-US" altLang="en-US" sz="2400" b="1"/>
              <a:t>CO</a:t>
            </a:r>
            <a:r>
              <a:rPr lang="en-US" altLang="en-US" sz="2400" b="1" baseline="-25000"/>
              <a:t>2</a:t>
            </a: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5867400" y="1143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6</a:t>
            </a:r>
            <a:r>
              <a:rPr lang="en-US" altLang="en-US" sz="2400" b="1"/>
              <a:t>C</a:t>
            </a:r>
            <a:r>
              <a:rPr lang="en-US" altLang="en-US" sz="2400" b="1" baseline="-25000"/>
              <a:t>6</a:t>
            </a:r>
          </a:p>
        </p:txBody>
      </p:sp>
      <p:sp>
        <p:nvSpPr>
          <p:cNvPr id="13" name="Circular Arrow 12"/>
          <p:cNvSpPr/>
          <p:nvPr/>
        </p:nvSpPr>
        <p:spPr>
          <a:xfrm rot="21329024">
            <a:off x="3930650" y="887413"/>
            <a:ext cx="3124200" cy="3429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922547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06" name="TextBox 14"/>
          <p:cNvSpPr txBox="1">
            <a:spLocks noChangeArrowheads="1"/>
          </p:cNvSpPr>
          <p:nvPr/>
        </p:nvSpPr>
        <p:spPr bwMode="auto">
          <a:xfrm>
            <a:off x="6248400" y="25908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12</a:t>
            </a:r>
            <a:r>
              <a:rPr lang="en-US" altLang="en-US" sz="2400" b="1"/>
              <a:t> C</a:t>
            </a:r>
            <a:r>
              <a:rPr lang="en-US" altLang="en-US" sz="2400" b="1" baseline="-25000"/>
              <a:t>3</a:t>
            </a:r>
          </a:p>
        </p:txBody>
      </p:sp>
      <p:sp>
        <p:nvSpPr>
          <p:cNvPr id="14" name="Circular Arrow 13"/>
          <p:cNvSpPr/>
          <p:nvPr/>
        </p:nvSpPr>
        <p:spPr>
          <a:xfrm rot="8134091">
            <a:off x="3649663" y="984250"/>
            <a:ext cx="3124200" cy="3429000"/>
          </a:xfrm>
          <a:prstGeom prst="circularArrow">
            <a:avLst>
              <a:gd name="adj1" fmla="val 12286"/>
              <a:gd name="adj2" fmla="val 1166328"/>
              <a:gd name="adj3" fmla="val 17362411"/>
              <a:gd name="adj4" fmla="val 14742036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 rot="19299428" flipH="1">
            <a:off x="6243638" y="2368550"/>
            <a:ext cx="1817687" cy="2336800"/>
          </a:xfrm>
          <a:prstGeom prst="circularArrow">
            <a:avLst>
              <a:gd name="adj1" fmla="val 11859"/>
              <a:gd name="adj2" fmla="val 1872707"/>
              <a:gd name="adj3" fmla="val 20420408"/>
              <a:gd name="adj4" fmla="val 17798638"/>
              <a:gd name="adj5" fmla="val 124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09" name="TextBox 17"/>
          <p:cNvSpPr txBox="1">
            <a:spLocks noChangeArrowheads="1"/>
          </p:cNvSpPr>
          <p:nvPr/>
        </p:nvSpPr>
        <p:spPr bwMode="auto">
          <a:xfrm>
            <a:off x="6781800" y="3810000"/>
            <a:ext cx="2362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2</a:t>
            </a:r>
            <a:r>
              <a:rPr lang="en-US" altLang="en-US" sz="2400" b="1"/>
              <a:t> C</a:t>
            </a:r>
            <a:r>
              <a:rPr lang="en-US" altLang="en-US" sz="2400" b="1" baseline="-25000"/>
              <a:t>3       </a:t>
            </a:r>
          </a:p>
          <a:p>
            <a:pPr eaLnBrk="1" hangingPunct="1"/>
            <a:endParaRPr lang="en-US" altLang="en-US" sz="2000" b="1" baseline="-25000"/>
          </a:p>
          <a:p>
            <a:pPr eaLnBrk="1" hangingPunct="1"/>
            <a:endParaRPr lang="en-US" altLang="en-US" sz="2000" b="1" baseline="-25000"/>
          </a:p>
          <a:p>
            <a:pPr eaLnBrk="1" hangingPunct="1"/>
            <a:r>
              <a:rPr lang="en-US" altLang="en-US" sz="2000" b="1" baseline="-25000"/>
              <a:t>	</a:t>
            </a:r>
            <a:r>
              <a:rPr lang="en-US" altLang="en-US" sz="2400" b="1"/>
              <a:t>C</a:t>
            </a:r>
            <a:r>
              <a:rPr lang="en-US" altLang="en-US" sz="2400" b="1" baseline="-25000"/>
              <a:t>6 </a:t>
            </a:r>
          </a:p>
          <a:p>
            <a:pPr eaLnBrk="1" hangingPunct="1"/>
            <a:endParaRPr lang="en-US" altLang="en-US" sz="2000" b="1" baseline="-25000"/>
          </a:p>
          <a:p>
            <a:pPr eaLnBrk="1" hangingPunct="1"/>
            <a:r>
              <a:rPr lang="en-US" altLang="en-US" sz="2000" b="1" baseline="-25000"/>
              <a:t>	</a:t>
            </a:r>
            <a:r>
              <a:rPr lang="en-US" altLang="en-US" sz="2000" b="1"/>
              <a:t>(Glucose)        </a:t>
            </a:r>
          </a:p>
        </p:txBody>
      </p:sp>
      <p:sp>
        <p:nvSpPr>
          <p:cNvPr id="19" name="Right Arrow 18"/>
          <p:cNvSpPr/>
          <p:nvPr/>
        </p:nvSpPr>
        <p:spPr>
          <a:xfrm rot="2466321">
            <a:off x="7145338" y="4319588"/>
            <a:ext cx="533400" cy="381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11" name="TextBox 19"/>
          <p:cNvSpPr txBox="1">
            <a:spLocks noChangeArrowheads="1"/>
          </p:cNvSpPr>
          <p:nvPr/>
        </p:nvSpPr>
        <p:spPr bwMode="auto">
          <a:xfrm>
            <a:off x="4419600" y="3733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10</a:t>
            </a:r>
            <a:r>
              <a:rPr lang="en-US" altLang="en-US" sz="2400" b="1"/>
              <a:t> C</a:t>
            </a:r>
            <a:r>
              <a:rPr lang="en-US" altLang="en-US" sz="2400" b="1" baseline="-25000"/>
              <a:t>3</a:t>
            </a:r>
          </a:p>
        </p:txBody>
      </p:sp>
      <p:sp>
        <p:nvSpPr>
          <p:cNvPr id="21" name="Curved Right Arrow 20"/>
          <p:cNvSpPr/>
          <p:nvPr/>
        </p:nvSpPr>
        <p:spPr>
          <a:xfrm rot="19182945">
            <a:off x="7558088" y="3502025"/>
            <a:ext cx="577850" cy="96202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13" name="TextBox 21"/>
          <p:cNvSpPr txBox="1">
            <a:spLocks noChangeArrowheads="1"/>
          </p:cNvSpPr>
          <p:nvPr/>
        </p:nvSpPr>
        <p:spPr bwMode="auto">
          <a:xfrm>
            <a:off x="7696200" y="32004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  ATP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     ADP+P</a:t>
            </a:r>
          </a:p>
        </p:txBody>
      </p:sp>
      <p:sp>
        <p:nvSpPr>
          <p:cNvPr id="23" name="Curved Right Arrow 22"/>
          <p:cNvSpPr/>
          <p:nvPr/>
        </p:nvSpPr>
        <p:spPr>
          <a:xfrm rot="19182945" flipH="1">
            <a:off x="6654800" y="4310063"/>
            <a:ext cx="484188" cy="962025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15" name="TextBox 23"/>
          <p:cNvSpPr txBox="1">
            <a:spLocks noChangeArrowheads="1"/>
          </p:cNvSpPr>
          <p:nvPr/>
        </p:nvSpPr>
        <p:spPr bwMode="auto">
          <a:xfrm>
            <a:off x="5410200" y="4648200"/>
            <a:ext cx="160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NADPH</a:t>
            </a:r>
          </a:p>
          <a:p>
            <a:pPr eaLnBrk="1" hangingPunct="1"/>
            <a:endParaRPr lang="en-US" altLang="en-US" b="1">
              <a:solidFill>
                <a:srgbClr val="00B05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            NADP</a:t>
            </a:r>
          </a:p>
        </p:txBody>
      </p:sp>
      <p:sp>
        <p:nvSpPr>
          <p:cNvPr id="29716" name="TextBox 24"/>
          <p:cNvSpPr txBox="1">
            <a:spLocks noChangeArrowheads="1"/>
          </p:cNvSpPr>
          <p:nvPr/>
        </p:nvSpPr>
        <p:spPr bwMode="auto">
          <a:xfrm>
            <a:off x="228600" y="4800600"/>
            <a:ext cx="403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2 of the 12 PGA are used to make glucose, using energy from ATP and the reduction potential of NADPH… essentially, the H is transferred to the PGA, making carbohydrate from carbon dioxide.</a:t>
            </a:r>
          </a:p>
        </p:txBody>
      </p:sp>
      <p:sp>
        <p:nvSpPr>
          <p:cNvPr id="26" name="Oval 25"/>
          <p:cNvSpPr/>
          <p:nvPr/>
        </p:nvSpPr>
        <p:spPr>
          <a:xfrm>
            <a:off x="4114800" y="2514600"/>
            <a:ext cx="5029200" cy="434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0010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B.  The Light Independent Reaction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30723" name="Group 29"/>
          <p:cNvGrpSpPr>
            <a:grpSpLocks/>
          </p:cNvGrpSpPr>
          <p:nvPr/>
        </p:nvGrpSpPr>
        <p:grpSpPr bwMode="auto">
          <a:xfrm>
            <a:off x="3649663" y="887413"/>
            <a:ext cx="3405187" cy="3525837"/>
            <a:chOff x="3649663" y="887413"/>
            <a:chExt cx="3405187" cy="3525837"/>
          </a:xfrm>
        </p:grpSpPr>
        <p:sp>
          <p:nvSpPr>
            <p:cNvPr id="13" name="Circular Arrow 12"/>
            <p:cNvSpPr/>
            <p:nvPr/>
          </p:nvSpPr>
          <p:spPr>
            <a:xfrm rot="21329024">
              <a:off x="3930650" y="887413"/>
              <a:ext cx="3124200" cy="34290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225471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ircular Arrow 13"/>
            <p:cNvSpPr/>
            <p:nvPr/>
          </p:nvSpPr>
          <p:spPr>
            <a:xfrm rot="8134091">
              <a:off x="3649663" y="984250"/>
              <a:ext cx="3124200" cy="3429000"/>
            </a:xfrm>
            <a:prstGeom prst="circularArrow">
              <a:avLst>
                <a:gd name="adj1" fmla="val 12286"/>
                <a:gd name="adj2" fmla="val 1166328"/>
                <a:gd name="adj3" fmla="val 17362411"/>
                <a:gd name="adj4" fmla="val 14742036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724" name="TextBox 24"/>
          <p:cNvSpPr txBox="1">
            <a:spLocks noChangeArrowheads="1"/>
          </p:cNvSpPr>
          <p:nvPr/>
        </p:nvSpPr>
        <p:spPr bwMode="auto">
          <a:xfrm>
            <a:off x="228600" y="4800600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More energy is used to rearrange the 10 C</a:t>
            </a:r>
            <a:r>
              <a:rPr lang="en-US" altLang="en-US" b="1" baseline="-25000">
                <a:solidFill>
                  <a:srgbClr val="FF0000"/>
                </a:solidFill>
              </a:rPr>
              <a:t>3</a:t>
            </a:r>
            <a:r>
              <a:rPr lang="en-US" altLang="en-US" b="1">
                <a:solidFill>
                  <a:srgbClr val="FF0000"/>
                </a:solidFill>
              </a:rPr>
              <a:t> molecules (30 carbons) into 6 C</a:t>
            </a:r>
            <a:r>
              <a:rPr lang="en-US" altLang="en-US" b="1" baseline="-25000">
                <a:solidFill>
                  <a:srgbClr val="FF0000"/>
                </a:solidFill>
              </a:rPr>
              <a:t>5</a:t>
            </a:r>
            <a:r>
              <a:rPr lang="en-US" altLang="en-US" b="1">
                <a:solidFill>
                  <a:srgbClr val="FF0000"/>
                </a:solidFill>
              </a:rPr>
              <a:t> molecules (30 carbons); regenerating the 6 RuBP.</a:t>
            </a:r>
          </a:p>
        </p:txBody>
      </p:sp>
      <p:grpSp>
        <p:nvGrpSpPr>
          <p:cNvPr id="30725" name="Group 27"/>
          <p:cNvGrpSpPr>
            <a:grpSpLocks/>
          </p:cNvGrpSpPr>
          <p:nvPr/>
        </p:nvGrpSpPr>
        <p:grpSpPr bwMode="auto">
          <a:xfrm>
            <a:off x="2424113" y="-122238"/>
            <a:ext cx="6719887" cy="5694363"/>
            <a:chOff x="2424113" y="-122238"/>
            <a:chExt cx="6719887" cy="5694363"/>
          </a:xfrm>
        </p:grpSpPr>
        <p:sp>
          <p:nvSpPr>
            <p:cNvPr id="30727" name="TextBox 4"/>
            <p:cNvSpPr txBox="1">
              <a:spLocks noChangeArrowheads="1"/>
            </p:cNvSpPr>
            <p:nvPr/>
          </p:nvSpPr>
          <p:spPr bwMode="auto">
            <a:xfrm>
              <a:off x="3657600" y="16764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</a:rPr>
                <a:t>6</a:t>
              </a:r>
              <a:r>
                <a:rPr lang="en-US" altLang="en-US" sz="2400" b="1"/>
                <a:t>C</a:t>
              </a:r>
              <a:r>
                <a:rPr lang="en-US" altLang="en-US" sz="2400" b="1" baseline="-25000"/>
                <a:t>5</a:t>
              </a:r>
            </a:p>
          </p:txBody>
        </p:sp>
        <p:sp>
          <p:nvSpPr>
            <p:cNvPr id="30728" name="TextBox 5"/>
            <p:cNvSpPr txBox="1">
              <a:spLocks noChangeArrowheads="1"/>
            </p:cNvSpPr>
            <p:nvPr/>
          </p:nvSpPr>
          <p:spPr bwMode="auto">
            <a:xfrm>
              <a:off x="3429000" y="2209800"/>
              <a:ext cx="1524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RuBP</a:t>
              </a:r>
            </a:p>
          </p:txBody>
        </p:sp>
        <p:sp>
          <p:nvSpPr>
            <p:cNvPr id="7" name="Circular Arrow 6"/>
            <p:cNvSpPr/>
            <p:nvPr/>
          </p:nvSpPr>
          <p:spPr>
            <a:xfrm rot="17714196">
              <a:off x="3778250" y="735013"/>
              <a:ext cx="3124200" cy="34290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566699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ircular Arrow 7"/>
            <p:cNvSpPr/>
            <p:nvPr/>
          </p:nvSpPr>
          <p:spPr>
            <a:xfrm rot="17714196" flipH="1">
              <a:off x="5116512" y="-400050"/>
              <a:ext cx="1770063" cy="232568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798638"/>
                <a:gd name="adj5" fmla="val 1250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731" name="TextBox 8"/>
            <p:cNvSpPr txBox="1">
              <a:spLocks noChangeArrowheads="1"/>
            </p:cNvSpPr>
            <p:nvPr/>
          </p:nvSpPr>
          <p:spPr bwMode="auto">
            <a:xfrm>
              <a:off x="4572000" y="3048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</a:rPr>
                <a:t>6</a:t>
              </a:r>
              <a:r>
                <a:rPr lang="en-US" altLang="en-US" sz="2400" b="1"/>
                <a:t>CO</a:t>
              </a:r>
              <a:r>
                <a:rPr lang="en-US" altLang="en-US" sz="2400" b="1" baseline="-25000"/>
                <a:t>2</a:t>
              </a:r>
            </a:p>
          </p:txBody>
        </p:sp>
        <p:sp>
          <p:nvSpPr>
            <p:cNvPr id="30732" name="TextBox 9"/>
            <p:cNvSpPr txBox="1">
              <a:spLocks noChangeArrowheads="1"/>
            </p:cNvSpPr>
            <p:nvPr/>
          </p:nvSpPr>
          <p:spPr bwMode="auto">
            <a:xfrm>
              <a:off x="5867400" y="1143000"/>
              <a:ext cx="1295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</a:rPr>
                <a:t>6</a:t>
              </a:r>
              <a:r>
                <a:rPr lang="en-US" altLang="en-US" sz="2400" b="1"/>
                <a:t>C</a:t>
              </a:r>
              <a:r>
                <a:rPr lang="en-US" altLang="en-US" sz="2400" b="1" baseline="-25000"/>
                <a:t>6</a:t>
              </a:r>
            </a:p>
          </p:txBody>
        </p:sp>
        <p:sp>
          <p:nvSpPr>
            <p:cNvPr id="30733" name="TextBox 14"/>
            <p:cNvSpPr txBox="1">
              <a:spLocks noChangeArrowheads="1"/>
            </p:cNvSpPr>
            <p:nvPr/>
          </p:nvSpPr>
          <p:spPr bwMode="auto">
            <a:xfrm>
              <a:off x="6248400" y="2590800"/>
              <a:ext cx="251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</a:rPr>
                <a:t>12</a:t>
              </a:r>
              <a:r>
                <a:rPr lang="en-US" altLang="en-US" sz="2400" b="1"/>
                <a:t> C</a:t>
              </a:r>
              <a:r>
                <a:rPr lang="en-US" altLang="en-US" sz="2400" b="1" baseline="-25000"/>
                <a:t>3</a:t>
              </a:r>
            </a:p>
          </p:txBody>
        </p:sp>
        <p:sp>
          <p:nvSpPr>
            <p:cNvPr id="16" name="Circular Arrow 15"/>
            <p:cNvSpPr/>
            <p:nvPr/>
          </p:nvSpPr>
          <p:spPr>
            <a:xfrm rot="19299428" flipH="1">
              <a:off x="6243638" y="2368550"/>
              <a:ext cx="1817687" cy="2336800"/>
            </a:xfrm>
            <a:prstGeom prst="circularArrow">
              <a:avLst>
                <a:gd name="adj1" fmla="val 11859"/>
                <a:gd name="adj2" fmla="val 1872707"/>
                <a:gd name="adj3" fmla="val 20420408"/>
                <a:gd name="adj4" fmla="val 17798638"/>
                <a:gd name="adj5" fmla="val 12469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735" name="TextBox 17"/>
            <p:cNvSpPr txBox="1">
              <a:spLocks noChangeArrowheads="1"/>
            </p:cNvSpPr>
            <p:nvPr/>
          </p:nvSpPr>
          <p:spPr bwMode="auto">
            <a:xfrm>
              <a:off x="6781800" y="3810000"/>
              <a:ext cx="2362200" cy="175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</a:rPr>
                <a:t>2</a:t>
              </a:r>
              <a:r>
                <a:rPr lang="en-US" altLang="en-US" sz="2400" b="1"/>
                <a:t> C</a:t>
              </a:r>
              <a:r>
                <a:rPr lang="en-US" altLang="en-US" sz="2400" b="1" baseline="-25000"/>
                <a:t>3       </a:t>
              </a:r>
            </a:p>
            <a:p>
              <a:pPr eaLnBrk="1" hangingPunct="1"/>
              <a:endParaRPr lang="en-US" altLang="en-US" sz="2000" b="1" baseline="-25000"/>
            </a:p>
            <a:p>
              <a:pPr eaLnBrk="1" hangingPunct="1"/>
              <a:endParaRPr lang="en-US" altLang="en-US" sz="2000" b="1" baseline="-25000"/>
            </a:p>
            <a:p>
              <a:pPr eaLnBrk="1" hangingPunct="1"/>
              <a:r>
                <a:rPr lang="en-US" altLang="en-US" sz="2000" b="1" baseline="-25000"/>
                <a:t>	</a:t>
              </a:r>
              <a:r>
                <a:rPr lang="en-US" altLang="en-US" sz="2400" b="1"/>
                <a:t>C</a:t>
              </a:r>
              <a:r>
                <a:rPr lang="en-US" altLang="en-US" sz="2400" b="1" baseline="-25000"/>
                <a:t>6 </a:t>
              </a:r>
            </a:p>
            <a:p>
              <a:pPr eaLnBrk="1" hangingPunct="1"/>
              <a:endParaRPr lang="en-US" altLang="en-US" sz="2000" b="1" baseline="-25000"/>
            </a:p>
            <a:p>
              <a:pPr eaLnBrk="1" hangingPunct="1"/>
              <a:r>
                <a:rPr lang="en-US" altLang="en-US" sz="2000" b="1" baseline="-25000"/>
                <a:t>	</a:t>
              </a:r>
              <a:r>
                <a:rPr lang="en-US" altLang="en-US" sz="2000" b="1"/>
                <a:t>(Glucose)        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 rot="2466321">
              <a:off x="7145338" y="4319588"/>
              <a:ext cx="533400" cy="38100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7" name="TextBox 19"/>
            <p:cNvSpPr txBox="1">
              <a:spLocks noChangeArrowheads="1"/>
            </p:cNvSpPr>
            <p:nvPr/>
          </p:nvSpPr>
          <p:spPr bwMode="auto">
            <a:xfrm>
              <a:off x="4419600" y="3733800"/>
              <a:ext cx="1828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</a:rPr>
                <a:t>10</a:t>
              </a:r>
              <a:r>
                <a:rPr lang="en-US" altLang="en-US" sz="2400" b="1"/>
                <a:t> C</a:t>
              </a:r>
              <a:r>
                <a:rPr lang="en-US" altLang="en-US" sz="2400" b="1" baseline="-25000"/>
                <a:t>3</a:t>
              </a:r>
            </a:p>
          </p:txBody>
        </p:sp>
        <p:grpSp>
          <p:nvGrpSpPr>
            <p:cNvPr id="30738" name="Group 26"/>
            <p:cNvGrpSpPr>
              <a:grpSpLocks/>
            </p:cNvGrpSpPr>
            <p:nvPr/>
          </p:nvGrpSpPr>
          <p:grpSpPr bwMode="auto">
            <a:xfrm>
              <a:off x="7558088" y="3200400"/>
              <a:ext cx="1585912" cy="1263650"/>
              <a:chOff x="7557866" y="3200400"/>
              <a:chExt cx="1586134" cy="1263612"/>
            </a:xfrm>
          </p:grpSpPr>
          <p:sp>
            <p:nvSpPr>
              <p:cNvPr id="21" name="Curved Right Arrow 20"/>
              <p:cNvSpPr/>
              <p:nvPr/>
            </p:nvSpPr>
            <p:spPr>
              <a:xfrm rot="19182945">
                <a:off x="7557866" y="3502016"/>
                <a:ext cx="577931" cy="961996"/>
              </a:xfrm>
              <a:prstGeom prst="curved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47" name="TextBox 21"/>
              <p:cNvSpPr txBox="1">
                <a:spLocks noChangeArrowheads="1"/>
              </p:cNvSpPr>
              <p:nvPr/>
            </p:nvSpPr>
            <p:spPr bwMode="auto">
              <a:xfrm>
                <a:off x="7696200" y="3200400"/>
                <a:ext cx="14478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/>
                  <a:t>  ATP</a:t>
                </a:r>
              </a:p>
              <a:p>
                <a:pPr eaLnBrk="1" hangingPunct="1"/>
                <a:endParaRPr lang="en-US" altLang="en-US" b="1"/>
              </a:p>
              <a:p>
                <a:pPr eaLnBrk="1" hangingPunct="1"/>
                <a:r>
                  <a:rPr lang="en-US" altLang="en-US" b="1"/>
                  <a:t>     ADP+P</a:t>
                </a:r>
              </a:p>
            </p:txBody>
          </p:sp>
        </p:grpSp>
        <p:grpSp>
          <p:nvGrpSpPr>
            <p:cNvPr id="30739" name="Group 30"/>
            <p:cNvGrpSpPr>
              <a:grpSpLocks/>
            </p:cNvGrpSpPr>
            <p:nvPr/>
          </p:nvGrpSpPr>
          <p:grpSpPr bwMode="auto">
            <a:xfrm>
              <a:off x="5410200" y="4310063"/>
              <a:ext cx="1728788" cy="1262062"/>
              <a:chOff x="5410200" y="4309478"/>
              <a:chExt cx="1728155" cy="1262052"/>
            </a:xfrm>
          </p:grpSpPr>
          <p:sp>
            <p:nvSpPr>
              <p:cNvPr id="23" name="Curved Right Arrow 22"/>
              <p:cNvSpPr/>
              <p:nvPr/>
            </p:nvSpPr>
            <p:spPr>
              <a:xfrm rot="19182945" flipH="1">
                <a:off x="6654344" y="4309478"/>
                <a:ext cx="484011" cy="962017"/>
              </a:xfrm>
              <a:prstGeom prst="curved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45" name="TextBox 23"/>
              <p:cNvSpPr txBox="1">
                <a:spLocks noChangeArrowheads="1"/>
              </p:cNvSpPr>
              <p:nvPr/>
            </p:nvSpPr>
            <p:spPr bwMode="auto">
              <a:xfrm>
                <a:off x="5410200" y="4648200"/>
                <a:ext cx="16002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00B050"/>
                    </a:solidFill>
                  </a:rPr>
                  <a:t>NADPH</a:t>
                </a:r>
              </a:p>
              <a:p>
                <a:pPr eaLnBrk="1" hangingPunct="1"/>
                <a:endParaRPr lang="en-US" altLang="en-US" b="1">
                  <a:solidFill>
                    <a:srgbClr val="00B050"/>
                  </a:solidFill>
                </a:endParaRPr>
              </a:p>
              <a:p>
                <a:pPr eaLnBrk="1" hangingPunct="1"/>
                <a:r>
                  <a:rPr lang="en-US" altLang="en-US" b="1">
                    <a:solidFill>
                      <a:srgbClr val="00B050"/>
                    </a:solidFill>
                  </a:rPr>
                  <a:t>            NADP</a:t>
                </a:r>
              </a:p>
            </p:txBody>
          </p:sp>
        </p:grpSp>
        <p:sp>
          <p:nvSpPr>
            <p:cNvPr id="26" name="Circular Arrow 25"/>
            <p:cNvSpPr/>
            <p:nvPr/>
          </p:nvSpPr>
          <p:spPr>
            <a:xfrm rot="13901194">
              <a:off x="3646488" y="1031875"/>
              <a:ext cx="3124200" cy="3429000"/>
            </a:xfrm>
            <a:prstGeom prst="circularArrow">
              <a:avLst>
                <a:gd name="adj1" fmla="val 12286"/>
                <a:gd name="adj2" fmla="val 1166328"/>
                <a:gd name="adj3" fmla="val 17362411"/>
                <a:gd name="adj4" fmla="val 15357240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741" name="Group 27"/>
            <p:cNvGrpSpPr>
              <a:grpSpLocks/>
            </p:cNvGrpSpPr>
            <p:nvPr/>
          </p:nvGrpSpPr>
          <p:grpSpPr bwMode="auto">
            <a:xfrm>
              <a:off x="2424113" y="3100388"/>
              <a:ext cx="1447800" cy="1176337"/>
              <a:chOff x="7696200" y="2948116"/>
              <a:chExt cx="1447800" cy="1175614"/>
            </a:xfrm>
          </p:grpSpPr>
          <p:sp>
            <p:nvSpPr>
              <p:cNvPr id="29" name="Curved Right Arrow 28"/>
              <p:cNvSpPr/>
              <p:nvPr/>
            </p:nvSpPr>
            <p:spPr>
              <a:xfrm rot="19182945" flipH="1">
                <a:off x="8620125" y="2948116"/>
                <a:ext cx="490537" cy="894800"/>
              </a:xfrm>
              <a:prstGeom prst="curved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43" name="TextBox 29"/>
              <p:cNvSpPr txBox="1">
                <a:spLocks noChangeArrowheads="1"/>
              </p:cNvSpPr>
              <p:nvPr/>
            </p:nvSpPr>
            <p:spPr bwMode="auto">
              <a:xfrm>
                <a:off x="7696200" y="3200400"/>
                <a:ext cx="14478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/>
                  <a:t>  ATP</a:t>
                </a:r>
              </a:p>
              <a:p>
                <a:pPr eaLnBrk="1" hangingPunct="1"/>
                <a:endParaRPr lang="en-US" altLang="en-US" b="1"/>
              </a:p>
              <a:p>
                <a:pPr eaLnBrk="1" hangingPunct="1"/>
                <a:r>
                  <a:rPr lang="en-US" altLang="en-US" b="1"/>
                  <a:t>     ADP+P</a:t>
                </a:r>
              </a:p>
            </p:txBody>
          </p:sp>
        </p:grpSp>
      </p:grpSp>
      <p:sp>
        <p:nvSpPr>
          <p:cNvPr id="35" name="Oval 34"/>
          <p:cNvSpPr/>
          <p:nvPr/>
        </p:nvSpPr>
        <p:spPr>
          <a:xfrm>
            <a:off x="1600200" y="1371600"/>
            <a:ext cx="4343400" cy="3429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0_05PhotosynthOverview_4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5533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80010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  Review</a:t>
            </a: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1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8001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C. Photorespiration</a:t>
            </a:r>
          </a:p>
        </p:txBody>
      </p:sp>
      <p:pic>
        <p:nvPicPr>
          <p:cNvPr id="32771" name="Picture 4" descr="10_03aChloroplas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703888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6096000" y="533400"/>
            <a:ext cx="266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Gas exchange occurs through the stomata – pores in the underside of the leaf.  However, water vapor is LOST through these pores when they are open to gas exchange….</a:t>
            </a:r>
          </a:p>
        </p:txBody>
      </p:sp>
    </p:spTree>
    <p:extLst>
      <p:ext uri="{BB962C8B-B14F-4D97-AF65-F5344CB8AC3E}">
        <p14:creationId xmlns:p14="http://schemas.microsoft.com/office/powerpoint/2010/main" val="29722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80010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C. Photorespiration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</a:rPr>
              <a:t>	1. Problem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2000" b="1" dirty="0">
                <a:latin typeface="+mn-lt"/>
              </a:rPr>
              <a:t> - In hot, dry environments, the </a:t>
            </a:r>
            <a:r>
              <a:rPr lang="en-US" sz="2000" b="1" dirty="0" err="1">
                <a:latin typeface="+mn-lt"/>
              </a:rPr>
              <a:t>stomates</a:t>
            </a:r>
            <a:r>
              <a:rPr lang="en-US" sz="2000" b="1" dirty="0">
                <a:latin typeface="+mn-lt"/>
              </a:rPr>
              <a:t> will close early in the day to prevent too much water loss.</a:t>
            </a: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33795" name="Picture 2" descr="http://www.colorado.edu/geography/class_homepages/geog_3251_sum08/01_stom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9719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4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8001000" cy="283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C. Photorespiration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</a:rPr>
              <a:t>	1. Problem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2000" b="1" dirty="0">
                <a:latin typeface="+mn-lt"/>
              </a:rPr>
              <a:t> - In hot, dry environments, the </a:t>
            </a:r>
            <a:r>
              <a:rPr lang="en-US" sz="2000" b="1" dirty="0" err="1">
                <a:latin typeface="+mn-lt"/>
              </a:rPr>
              <a:t>stomates</a:t>
            </a:r>
            <a:r>
              <a:rPr lang="en-US" sz="2000" b="1" dirty="0">
                <a:latin typeface="+mn-lt"/>
              </a:rPr>
              <a:t> will close early in the day to prevent too much water loss.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 - photosynthesis will continue in the leaf, so [CO2] will decline and [O2] will increase… this will lead to photorespiration where RUBP is broken down… BAD… photosynthesis stops.</a:t>
            </a: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34819" name="Picture 2" descr="http://www.emc.maricopa.edu/faculty/farabee/BIOBK/photres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400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8001000" cy="375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C. Photorespiration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</a:rPr>
              <a:t>	1. Problem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 - In hot, dry environments, the </a:t>
            </a:r>
            <a:r>
              <a:rPr lang="en-US" sz="2000" b="1" dirty="0" err="1">
                <a:latin typeface="+mn-lt"/>
              </a:rPr>
              <a:t>stomates</a:t>
            </a:r>
            <a:r>
              <a:rPr lang="en-US" sz="2000" b="1" dirty="0">
                <a:latin typeface="+mn-lt"/>
              </a:rPr>
              <a:t> will close early in the day to prevent too much water loss.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 - photosynthesis will continue in the leaf, so [CO2] will decline and [O2] will increase… this will lead to photorespiration where RUBP is broken down… BAD… photosynthesis stops.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 plants that live in these habitats have evolved two modifications to their photosynthetic processes… “C4” and “CAM” metabolism.</a:t>
            </a: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22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09_20Catabolism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638"/>
            <a:ext cx="402907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228600" y="304800"/>
            <a:ext cx="457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III. Cellular Respiration 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Overview:</a:t>
            </a:r>
            <a:endParaRPr lang="en-US" altLang="en-US" sz="24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en-US" altLang="en-US" sz="2400">
                <a:latin typeface="Calibri" panose="020F0502020204030204" pitchFamily="34" charset="0"/>
              </a:rPr>
              <a:t>Focus on core process…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		</a:t>
            </a:r>
            <a:r>
              <a:rPr lang="en-US" altLang="en-US" sz="2400" b="1">
                <a:latin typeface="Calibri" panose="020F0502020204030204" pitchFamily="34" charset="0"/>
              </a:rPr>
              <a:t>Glucose metabolism</a:t>
            </a:r>
          </a:p>
          <a:p>
            <a:pPr eaLnBrk="1" hangingPunct="1"/>
            <a:endParaRPr lang="en-US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		       GLYCOLYSIS 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914400"/>
            <a:ext cx="1828800" cy="5791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001000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C. Photorespiration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</a:rPr>
              <a:t>	1. Problem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</a:rPr>
              <a:t>	2. Solutions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	a. C4 Metabolism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 - Spatial separation of carbon fixation and the Calvin Cycle.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 - common in grasses (dominate in dry grasslands).</a:t>
            </a: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36867" name="Picture 2" descr="10_19-C4Pathway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617855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705600" y="2438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Carbon Fixation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6629400" y="4648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Calvin Cycle</a:t>
            </a:r>
          </a:p>
        </p:txBody>
      </p:sp>
    </p:spTree>
    <p:extLst>
      <p:ext uri="{BB962C8B-B14F-4D97-AF65-F5344CB8AC3E}">
        <p14:creationId xmlns:p14="http://schemas.microsoft.com/office/powerpoint/2010/main" val="12347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4419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a.  C4 Metabolism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 1. When the leaf closes, the relative [CO2] starts to drop…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2. In C4 plants, the </a:t>
            </a:r>
            <a:r>
              <a:rPr lang="en-US" sz="2000" b="1" dirty="0" err="1">
                <a:latin typeface="+mn-lt"/>
              </a:rPr>
              <a:t>mesophyll</a:t>
            </a:r>
            <a:r>
              <a:rPr lang="en-US" sz="2000" b="1" dirty="0">
                <a:latin typeface="+mn-lt"/>
              </a:rPr>
              <a:t> cells absorb the CO2 and bind it to PEP (C3).  PEP has a greater affinity for CO2 at low [CO2] than </a:t>
            </a:r>
            <a:r>
              <a:rPr lang="en-US" sz="2000" b="1" dirty="0" err="1">
                <a:latin typeface="+mn-lt"/>
              </a:rPr>
              <a:t>RuBP</a:t>
            </a:r>
            <a:r>
              <a:rPr lang="en-US" sz="2000" b="1" dirty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pic>
        <p:nvPicPr>
          <p:cNvPr id="37891" name="Picture 6" descr="10_19bC4Pathway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322763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 rot="2517825">
            <a:off x="7554913" y="412750"/>
            <a:ext cx="990600" cy="2087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44196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66FF"/>
                </a:solidFill>
                <a:latin typeface="+mn-lt"/>
              </a:rPr>
              <a:t>	a. C4 Metabolism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 1. When the leaf closes, the relative [CO2] starts to drop…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2. In C4 plants, the </a:t>
            </a:r>
            <a:r>
              <a:rPr lang="en-US" sz="2000" b="1" dirty="0" err="1">
                <a:latin typeface="+mn-lt"/>
              </a:rPr>
              <a:t>mesophyll</a:t>
            </a:r>
            <a:r>
              <a:rPr lang="en-US" sz="2000" b="1" dirty="0">
                <a:latin typeface="+mn-lt"/>
              </a:rPr>
              <a:t> cells absorb the CO2 and bind it to PEP (C3).  PEP has a greater affinity for CO2 at low [CO2] than </a:t>
            </a:r>
            <a:r>
              <a:rPr lang="en-US" sz="2000" b="1" dirty="0" err="1">
                <a:latin typeface="+mn-lt"/>
              </a:rPr>
              <a:t>RuBP</a:t>
            </a:r>
            <a:r>
              <a:rPr lang="en-US" sz="2000" b="1" dirty="0">
                <a:latin typeface="+mn-lt"/>
              </a:rPr>
              <a:t>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       3. The C4 product is passed to the bundle </a:t>
            </a:r>
            <a:r>
              <a:rPr lang="en-US" sz="2000" b="1" dirty="0" err="1">
                <a:latin typeface="+mn-lt"/>
              </a:rPr>
              <a:t>shealth</a:t>
            </a:r>
            <a:r>
              <a:rPr lang="en-US" sz="2000" b="1" dirty="0">
                <a:latin typeface="+mn-lt"/>
              </a:rPr>
              <a:t> cells, where the CO2 is broken off.  This keeps [CO2] high enough for </a:t>
            </a:r>
            <a:r>
              <a:rPr lang="en-US" sz="2000" b="1" dirty="0" err="1">
                <a:latin typeface="+mn-lt"/>
              </a:rPr>
              <a:t>RuBP</a:t>
            </a:r>
            <a:r>
              <a:rPr lang="en-US" sz="2000" b="1" dirty="0">
                <a:latin typeface="+mn-lt"/>
              </a:rPr>
              <a:t> to keep working, making glucose long after the leaf closed because of the PEP pump.</a:t>
            </a:r>
            <a:endParaRPr lang="en-US" dirty="0">
              <a:latin typeface="+mn-lt"/>
            </a:endParaRPr>
          </a:p>
        </p:txBody>
      </p:sp>
      <p:pic>
        <p:nvPicPr>
          <p:cNvPr id="38915" name="Picture 6" descr="10_19bC4Pathway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322763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 rot="18668820">
            <a:off x="6153944" y="2050257"/>
            <a:ext cx="1335087" cy="2978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botany.hawaii.edu/faculty/webb/BOT311/bot311-00/PSyn/Image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7966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295400" y="6248400"/>
            <a:ext cx="662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http://www.botany.hawaii.edu/faculty/webb/BOT311/bot311-00/PSyn/PsynDark4.htm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8229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So, C4 plants do better in high light and warm environments than typical “C3” plants.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C3 refers to PGA  -the first stable product of carbon dioxide fixation.</a:t>
            </a:r>
          </a:p>
          <a:p>
            <a:pPr eaLnBrk="1" hangingPunct="1"/>
            <a:r>
              <a:rPr lang="en-US" altLang="en-US" b="1"/>
              <a:t>C4 refers to oxaloacetate – the first stable product of carbon fixation.</a:t>
            </a:r>
          </a:p>
        </p:txBody>
      </p:sp>
    </p:spTree>
    <p:extLst>
      <p:ext uri="{BB962C8B-B14F-4D97-AF65-F5344CB8AC3E}">
        <p14:creationId xmlns:p14="http://schemas.microsoft.com/office/powerpoint/2010/main" val="30768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4953000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C. Photorespiration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</a:rPr>
              <a:t>	1. Problem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</a:rPr>
              <a:t>	2. Solutions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a. C4 Metabolism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b.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Crassulacean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 Acid Metabolism (CAM)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2000" b="1" dirty="0">
                <a:latin typeface="+mn-lt"/>
              </a:rPr>
              <a:t> 1. In cacti and stone plants that live in the driest areas.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        2. The habitat is SO dry that </a:t>
            </a:r>
            <a:r>
              <a:rPr lang="en-US" sz="2000" b="1" dirty="0" err="1">
                <a:latin typeface="+mn-lt"/>
              </a:rPr>
              <a:t>stomates</a:t>
            </a:r>
            <a:r>
              <a:rPr lang="en-US" sz="2000" b="1" dirty="0">
                <a:latin typeface="+mn-lt"/>
              </a:rPr>
              <a:t> can’t be open AT ALL during the day, or too much water will be lost.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        3. So how can gas exchange and photosynthesis occur if </a:t>
            </a:r>
            <a:r>
              <a:rPr lang="en-US" sz="2000" b="1" dirty="0" err="1">
                <a:latin typeface="+mn-lt"/>
              </a:rPr>
              <a:t>stomates</a:t>
            </a:r>
            <a:r>
              <a:rPr lang="en-US" sz="2000" b="1" dirty="0">
                <a:latin typeface="+mn-lt"/>
              </a:rPr>
              <a:t> are closed???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       4. There is TEMPORAL separation of CO2 fixation and the </a:t>
            </a:r>
            <a:r>
              <a:rPr lang="en-US" sz="2000" b="1" dirty="0" err="1">
                <a:latin typeface="+mn-lt"/>
              </a:rPr>
              <a:t>calvin</a:t>
            </a:r>
            <a:r>
              <a:rPr lang="en-US" sz="2000" b="1" dirty="0">
                <a:latin typeface="+mn-lt"/>
              </a:rPr>
              <a:t> cycle….</a:t>
            </a:r>
            <a:endParaRPr lang="en-US" dirty="0">
              <a:latin typeface="+mn-lt"/>
            </a:endParaRPr>
          </a:p>
        </p:txBody>
      </p:sp>
      <p:pic>
        <p:nvPicPr>
          <p:cNvPr id="40963" name="Picture 2" descr="http://www.mygarden.net.au/template_images/cac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528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9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66FF"/>
                </a:solidFill>
                <a:latin typeface="+mn-lt"/>
              </a:rPr>
              <a:t>b.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Crassulacean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 Acid Metabolism (CAM)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2000" b="1" dirty="0">
                <a:latin typeface="+mn-lt"/>
              </a:rPr>
              <a:t> 4.   AT NIGHT, </a:t>
            </a:r>
            <a:r>
              <a:rPr lang="en-US" sz="2000" b="1" dirty="0" err="1">
                <a:latin typeface="+mn-lt"/>
              </a:rPr>
              <a:t>stomates</a:t>
            </a:r>
            <a:r>
              <a:rPr lang="en-US" sz="2000" b="1" dirty="0">
                <a:latin typeface="+mn-lt"/>
              </a:rPr>
              <a:t> are open and CO2 is fixed by PEP (C3) into </a:t>
            </a:r>
            <a:r>
              <a:rPr lang="en-US" sz="2000" b="1" dirty="0" err="1">
                <a:latin typeface="+mn-lt"/>
              </a:rPr>
              <a:t>malate</a:t>
            </a:r>
            <a:r>
              <a:rPr lang="en-US" sz="2000" b="1" dirty="0">
                <a:latin typeface="+mn-lt"/>
              </a:rPr>
              <a:t> (C4)</a:t>
            </a:r>
            <a:endParaRPr lang="en-US" dirty="0">
              <a:latin typeface="+mn-lt"/>
            </a:endParaRPr>
          </a:p>
        </p:txBody>
      </p:sp>
      <p:pic>
        <p:nvPicPr>
          <p:cNvPr id="41987" name="Picture 2" descr="http://www.ag.unr.edu/cam/images/Education/CAMDay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105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rot="20387600">
            <a:off x="993775" y="1817688"/>
            <a:ext cx="3221038" cy="4692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66FF"/>
                </a:solidFill>
                <a:latin typeface="+mn-lt"/>
              </a:rPr>
              <a:t>b. </a:t>
            </a:r>
            <a:r>
              <a:rPr lang="en-US" sz="2000" b="1" dirty="0" err="1">
                <a:solidFill>
                  <a:srgbClr val="FF66FF"/>
                </a:solidFill>
                <a:latin typeface="+mn-lt"/>
              </a:rPr>
              <a:t>Crassulacean</a:t>
            </a:r>
            <a:r>
              <a:rPr lang="en-US" sz="2000" b="1" dirty="0">
                <a:solidFill>
                  <a:srgbClr val="FF66FF"/>
                </a:solidFill>
                <a:latin typeface="+mn-lt"/>
              </a:rPr>
              <a:t> Acid Metabolism (CAM)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 4.   IN DAY, </a:t>
            </a:r>
            <a:r>
              <a:rPr lang="en-US" sz="2000" b="1" dirty="0" err="1">
                <a:latin typeface="+mn-lt"/>
              </a:rPr>
              <a:t>malate</a:t>
            </a:r>
            <a:r>
              <a:rPr lang="en-US" sz="2000" b="1" dirty="0">
                <a:latin typeface="+mn-lt"/>
              </a:rPr>
              <a:t> is mobilized and split; the CO2 is run through the Calvin Cycle with the ATP and NADPH made in the sunlight….</a:t>
            </a:r>
            <a:endParaRPr lang="en-US" dirty="0">
              <a:latin typeface="+mn-lt"/>
            </a:endParaRPr>
          </a:p>
        </p:txBody>
      </p:sp>
      <p:pic>
        <p:nvPicPr>
          <p:cNvPr id="43011" name="Picture 2" descr="http://www.ag.unr.edu/cam/images/Education/CAMDay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105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rot="16200000">
            <a:off x="5245894" y="2655094"/>
            <a:ext cx="1905000" cy="3910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 History of Photosynthesis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44035" name="Picture 2" descr="http://ircamera.as.arizona.edu/NatSci102/NatSci102/images/atmosg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http://paleontology.edwardtbabinski.us/vendian/stromatoli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18573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 descr="http://z.about.com/d/geology/1/0/j/U/stromatol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2057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Proterozoic Stromatoli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5715000" y="4114800"/>
            <a:ext cx="3276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Photosynthesis evolved early; at least 3.8 bya – bacterial mats like these stromatolites date to that age, and earlier microfossils exist that look like cyanobacteria.  Also, CO2 levels drop (Calvin cycle + dissolved in rain)</a:t>
            </a:r>
          </a:p>
        </p:txBody>
      </p:sp>
      <p:sp>
        <p:nvSpPr>
          <p:cNvPr id="10" name="Oval 9"/>
          <p:cNvSpPr/>
          <p:nvPr/>
        </p:nvSpPr>
        <p:spPr>
          <a:xfrm>
            <a:off x="3429000" y="2819400"/>
            <a:ext cx="2438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 History of Photosynthesis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45059" name="Picture 2" descr="http://ircamera.as.arizona.edu/NatSci102/NatSci102/images/atmosg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http://paleontology.edwardtbabinski.us/vendian/stromatoli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18573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http://z.about.com/d/geology/1/0/j/U/stromatol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2057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 descr="Proterozoic Stromatoli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8"/>
          <p:cNvSpPr txBox="1">
            <a:spLocks noChangeArrowheads="1"/>
          </p:cNvSpPr>
          <p:nvPr/>
        </p:nvSpPr>
        <p:spPr bwMode="auto">
          <a:xfrm>
            <a:off x="5715000" y="41148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What kind of photosynthesis was this???</a:t>
            </a:r>
          </a:p>
        </p:txBody>
      </p:sp>
      <p:sp>
        <p:nvSpPr>
          <p:cNvPr id="10" name="Oval 9"/>
          <p:cNvSpPr/>
          <p:nvPr/>
        </p:nvSpPr>
        <p:spPr>
          <a:xfrm>
            <a:off x="3429000" y="2819400"/>
            <a:ext cx="2438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 History of Photosynthesis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46083" name="Picture 2" descr="http://ircamera.as.arizona.edu/NatSci102/NatSci102/images/atmosg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http://paleontology.edwardtbabinski.us/vendian/stromatoli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18573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http://z.about.com/d/geology/1/0/j/U/stromatol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2057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 descr="Proterozoic Stromatoli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5715000" y="4114800"/>
            <a:ext cx="3276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What kind of photosynthesis was this???</a:t>
            </a:r>
          </a:p>
          <a:p>
            <a:pPr eaLnBrk="1" hangingPunct="1"/>
            <a:endParaRPr lang="en-US" altLang="en-US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Cyclic phosphorylation and Sulphur photosynthesis, because it was non-oxygenic.</a:t>
            </a:r>
          </a:p>
        </p:txBody>
      </p:sp>
      <p:sp>
        <p:nvSpPr>
          <p:cNvPr id="10" name="Oval 9"/>
          <p:cNvSpPr/>
          <p:nvPr/>
        </p:nvSpPr>
        <p:spPr>
          <a:xfrm>
            <a:off x="3429000" y="2819400"/>
            <a:ext cx="2438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3726</Words>
  <Application>Microsoft Office PowerPoint</Application>
  <PresentationFormat>On-screen Show (4:3)</PresentationFormat>
  <Paragraphs>1136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9-8</vt:lpstr>
      <vt:lpstr>LE 9-8</vt:lpstr>
      <vt:lpstr>LE 9-8</vt:lpstr>
      <vt:lpstr>LE 9-8</vt:lpstr>
      <vt:lpstr>LE 9-8</vt:lpstr>
      <vt:lpstr>LE 9-8</vt:lpstr>
      <vt:lpstr>LE 9-8</vt:lpstr>
      <vt:lpstr>LE 9-18</vt:lpstr>
      <vt:lpstr>PowerPoint Presentation</vt:lpstr>
      <vt:lpstr>LE 9-17a</vt:lpstr>
      <vt:lpstr>LE 9-17b</vt:lpstr>
      <vt:lpstr>PowerPoint Presentation</vt:lpstr>
      <vt:lpstr>PowerPoint Presentation</vt:lpstr>
      <vt:lpstr>LE 9-10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9-13</vt:lpstr>
      <vt:lpstr>LE 9-13</vt:lpstr>
      <vt:lpstr>LE 9-15</vt:lpstr>
      <vt:lpstr>LE 9-15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Furman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Furman User</dc:creator>
  <cp:lastModifiedBy>Wade Worthen</cp:lastModifiedBy>
  <cp:revision>83</cp:revision>
  <dcterms:created xsi:type="dcterms:W3CDTF">2009-09-05T14:33:44Z</dcterms:created>
  <dcterms:modified xsi:type="dcterms:W3CDTF">2016-05-30T20:19:04Z</dcterms:modified>
</cp:coreProperties>
</file>