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  <p:sldId id="279" r:id="rId51"/>
    <p:sldId id="280" r:id="rId52"/>
    <p:sldId id="281" r:id="rId53"/>
    <p:sldId id="282" r:id="rId54"/>
    <p:sldId id="283" r:id="rId55"/>
    <p:sldId id="284" r:id="rId56"/>
    <p:sldId id="285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79" autoAdjust="0"/>
  </p:normalViewPr>
  <p:slideViewPr>
    <p:cSldViewPr>
      <p:cViewPr varScale="1">
        <p:scale>
          <a:sx n="72" d="100"/>
          <a:sy n="72" d="100"/>
        </p:scale>
        <p:origin x="113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2B8C-2C1D-473E-893F-62E0689BFCEF}" type="datetimeFigureOut">
              <a:rPr lang="en-US"/>
              <a:pPr>
                <a:defRPr/>
              </a:pPr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5C4F7-1493-45C1-BC7D-DBA82B107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2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0AB8-6153-4BDB-B675-C19E93930599}" type="datetimeFigureOut">
              <a:rPr lang="en-US"/>
              <a:pPr>
                <a:defRPr/>
              </a:pPr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AB589-243E-4D8D-9F24-EF219B3612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8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5CA5-FD0F-486E-9DA9-5B79B67EB23A}" type="datetimeFigureOut">
              <a:rPr lang="en-US"/>
              <a:pPr>
                <a:defRPr/>
              </a:pPr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A22FA-041A-4FA5-BDB5-76CA07657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17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C6C6-8F8D-45E0-94FF-020C4C898C6D}" type="datetimeFigureOut">
              <a:rPr lang="en-US"/>
              <a:pPr>
                <a:defRPr/>
              </a:pPr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C116F-2E8D-4B13-8601-FAE9541F9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8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B2B23-CCA6-4D41-B2B6-C876A50727BE}" type="datetimeFigureOut">
              <a:rPr lang="en-US"/>
              <a:pPr>
                <a:defRPr/>
              </a:pPr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E7893-EF4F-4576-856E-414AF06C9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28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74FE-46D5-4BE5-9D03-3BB2328099C9}" type="datetimeFigureOut">
              <a:rPr lang="en-US"/>
              <a:pPr>
                <a:defRPr/>
              </a:pPr>
              <a:t>6/18/2016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85CE1-344C-403D-83C1-14CDF44E8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682C-9F83-4306-AF7E-498A15EB1C9C}" type="datetimeFigureOut">
              <a:rPr lang="en-US"/>
              <a:pPr>
                <a:defRPr/>
              </a:pPr>
              <a:t>6/18/2016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ABF70-9200-4160-ACE1-28C44D73B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66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F7D5-E3ED-4DEC-8A9D-AB0857EEFF84}" type="datetimeFigureOut">
              <a:rPr lang="en-US"/>
              <a:pPr>
                <a:defRPr/>
              </a:pPr>
              <a:t>6/18/2016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8EC47-308B-4179-8F5A-F79347354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82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82BF-6AD0-4B1C-ACE3-CDEB16873212}" type="datetimeFigureOut">
              <a:rPr lang="en-US"/>
              <a:pPr>
                <a:defRPr/>
              </a:pPr>
              <a:t>6/18/2016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3BB82-A40B-4E5D-8F0B-FC624452B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8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F007-32A7-4DE8-9570-56D4374EFD16}" type="datetimeFigureOut">
              <a:rPr lang="en-US"/>
              <a:pPr>
                <a:defRPr/>
              </a:pPr>
              <a:t>6/18/2016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2E3AD-F82F-468C-8AFC-78F38EFDE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4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7059-34F9-4B30-9FA0-013A421F006A}" type="datetimeFigureOut">
              <a:rPr lang="en-US"/>
              <a:pPr>
                <a:defRPr/>
              </a:pPr>
              <a:t>6/18/2016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75A2B-F73A-48EE-AF6E-E4EDC069D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95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3542C3-CEE5-417D-A222-FF24EDCF28E2}" type="datetimeFigureOut">
              <a:rPr lang="en-US"/>
              <a:pPr>
                <a:defRPr/>
              </a:pPr>
              <a:t>6/18/2016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EF0C12D-6DE6-42E7-834F-1288312FB0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4582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9900"/>
                </a:solidFill>
                <a:latin typeface="Calibri" panose="020F0502020204030204" pitchFamily="34" charset="0"/>
              </a:rPr>
              <a:t>CLIMATE and BIOMES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An Abrupt Climate Change Scenario and Its Implications for United States National Security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 (Pentagon Report, 2003). Global warming “should be elevated beyond a scientific debate to a US national security concern... future wars will be fought over the issue of survival rather than religion, ideology or national honour.”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Calibri" panose="020F0502020204030204" pitchFamily="34" charset="0"/>
              </a:rPr>
              <a:t>Understanding climate matters...</a:t>
            </a:r>
            <a:r>
              <a:rPr lang="en-US" altLang="en-US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051" name="Picture 3" descr="EARTH_FROM_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193925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63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rc 3"/>
          <p:cNvSpPr>
            <a:spLocks/>
          </p:cNvSpPr>
          <p:nvPr/>
        </p:nvSpPr>
        <p:spPr bwMode="auto">
          <a:xfrm rot="18893836" flipH="1">
            <a:off x="6572250" y="1270000"/>
            <a:ext cx="3886200" cy="403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AutoShape 5"/>
          <p:cNvSpPr>
            <a:spLocks noChangeArrowheads="1"/>
          </p:cNvSpPr>
          <p:nvPr/>
        </p:nvSpPr>
        <p:spPr bwMode="auto">
          <a:xfrm>
            <a:off x="7315200" y="3886200"/>
            <a:ext cx="762000" cy="76200"/>
          </a:xfrm>
          <a:prstGeom prst="lef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7239000" y="2667000"/>
            <a:ext cx="762000" cy="76200"/>
          </a:xfrm>
          <a:prstGeom prst="lef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9" name="AutoShape 7"/>
          <p:cNvSpPr>
            <a:spLocks noChangeArrowheads="1"/>
          </p:cNvSpPr>
          <p:nvPr/>
        </p:nvSpPr>
        <p:spPr bwMode="auto">
          <a:xfrm>
            <a:off x="7162800" y="2971800"/>
            <a:ext cx="762000" cy="76200"/>
          </a:xfrm>
          <a:prstGeom prst="lef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7162800" y="3276600"/>
            <a:ext cx="762000" cy="76200"/>
          </a:xfrm>
          <a:prstGeom prst="lef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7162800" y="3581400"/>
            <a:ext cx="762000" cy="76200"/>
          </a:xfrm>
          <a:prstGeom prst="leftArrow">
            <a:avLst>
              <a:gd name="adj1" fmla="val 50000"/>
              <a:gd name="adj2" fmla="val 2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72" name="Oval 10"/>
          <p:cNvSpPr>
            <a:spLocks noChangeArrowheads="1"/>
          </p:cNvSpPr>
          <p:nvPr/>
        </p:nvSpPr>
        <p:spPr bwMode="auto">
          <a:xfrm>
            <a:off x="7086600" y="2438400"/>
            <a:ext cx="533400" cy="1600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58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rc 3"/>
          <p:cNvSpPr>
            <a:spLocks/>
          </p:cNvSpPr>
          <p:nvPr/>
        </p:nvSpPr>
        <p:spPr bwMode="auto">
          <a:xfrm rot="18893836" flipH="1">
            <a:off x="6572250" y="1270000"/>
            <a:ext cx="3886200" cy="403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7086600" y="2438400"/>
            <a:ext cx="533400" cy="1600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2" name="AutoShape 5"/>
          <p:cNvSpPr>
            <a:spLocks noChangeArrowheads="1"/>
          </p:cNvSpPr>
          <p:nvPr/>
        </p:nvSpPr>
        <p:spPr bwMode="auto">
          <a:xfrm>
            <a:off x="5943600" y="3048000"/>
            <a:ext cx="1371600" cy="3048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6400800" y="2209800"/>
            <a:ext cx="533400" cy="2133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5638800" y="1600200"/>
            <a:ext cx="533400" cy="3352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685800" y="457200"/>
            <a:ext cx="4419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As air rises:</a:t>
            </a:r>
          </a:p>
          <a:p>
            <a:pPr eaLnBrk="1" hangingPunct="1"/>
            <a:r>
              <a:rPr lang="en-US" altLang="en-US"/>
              <a:t> - decrease pressure</a:t>
            </a:r>
          </a:p>
          <a:p>
            <a:pPr eaLnBrk="1" hangingPunct="1"/>
            <a:r>
              <a:rPr lang="en-US" altLang="en-US"/>
              <a:t> - increase volume</a:t>
            </a:r>
          </a:p>
          <a:p>
            <a:pPr eaLnBrk="1" hangingPunct="1"/>
            <a:r>
              <a:rPr lang="en-US" altLang="en-US"/>
              <a:t> - decrease energy/unit volume</a:t>
            </a:r>
          </a:p>
          <a:p>
            <a:pPr eaLnBrk="1" hangingPunct="1"/>
            <a:r>
              <a:rPr lang="en-US" altLang="en-US"/>
              <a:t> - decrease temperature</a:t>
            </a:r>
          </a:p>
        </p:txBody>
      </p:sp>
    </p:spTree>
    <p:extLst>
      <p:ext uri="{BB962C8B-B14F-4D97-AF65-F5344CB8AC3E}">
        <p14:creationId xmlns:p14="http://schemas.microsoft.com/office/powerpoint/2010/main" val="32474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rc 3"/>
          <p:cNvSpPr>
            <a:spLocks/>
          </p:cNvSpPr>
          <p:nvPr/>
        </p:nvSpPr>
        <p:spPr bwMode="auto">
          <a:xfrm rot="18893836" flipH="1">
            <a:off x="6572250" y="1270000"/>
            <a:ext cx="3886200" cy="403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Oval 4"/>
          <p:cNvSpPr>
            <a:spLocks noChangeArrowheads="1"/>
          </p:cNvSpPr>
          <p:nvPr/>
        </p:nvSpPr>
        <p:spPr bwMode="auto">
          <a:xfrm>
            <a:off x="7086600" y="2438400"/>
            <a:ext cx="533400" cy="1600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auto">
          <a:xfrm>
            <a:off x="5943600" y="3048000"/>
            <a:ext cx="1371600" cy="304800"/>
          </a:xfrm>
          <a:prstGeom prst="lef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17" name="Oval 6"/>
          <p:cNvSpPr>
            <a:spLocks noChangeArrowheads="1"/>
          </p:cNvSpPr>
          <p:nvPr/>
        </p:nvSpPr>
        <p:spPr bwMode="auto">
          <a:xfrm>
            <a:off x="6400800" y="2209800"/>
            <a:ext cx="533400" cy="2133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13318" name="Oval 7"/>
          <p:cNvSpPr>
            <a:spLocks noChangeArrowheads="1"/>
          </p:cNvSpPr>
          <p:nvPr/>
        </p:nvSpPr>
        <p:spPr bwMode="auto">
          <a:xfrm>
            <a:off x="5638800" y="1600200"/>
            <a:ext cx="533400" cy="33528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13319" name="Picture 1" descr="figure_04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4038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685800" y="457200"/>
            <a:ext cx="4419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As air rises:</a:t>
            </a:r>
          </a:p>
          <a:p>
            <a:pPr eaLnBrk="1" hangingPunct="1"/>
            <a:r>
              <a:rPr lang="en-US" altLang="en-US"/>
              <a:t> - decrease pressure</a:t>
            </a:r>
          </a:p>
          <a:p>
            <a:pPr eaLnBrk="1" hangingPunct="1"/>
            <a:r>
              <a:rPr lang="en-US" altLang="en-US"/>
              <a:t> - increase volume</a:t>
            </a:r>
          </a:p>
          <a:p>
            <a:pPr eaLnBrk="1" hangingPunct="1"/>
            <a:r>
              <a:rPr lang="en-US" altLang="en-US"/>
              <a:t> - decrease energy/unit volume</a:t>
            </a:r>
          </a:p>
          <a:p>
            <a:pPr eaLnBrk="1" hangingPunct="1"/>
            <a:r>
              <a:rPr lang="en-US" altLang="en-US"/>
              <a:t> - decrease temperature</a:t>
            </a:r>
          </a:p>
        </p:txBody>
      </p:sp>
      <p:sp>
        <p:nvSpPr>
          <p:cNvPr id="11" name="Right Arrow 10"/>
          <p:cNvSpPr/>
          <p:nvPr/>
        </p:nvSpPr>
        <p:spPr>
          <a:xfrm rot="10800000">
            <a:off x="1981200" y="4648200"/>
            <a:ext cx="2286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1219200" y="2590800"/>
            <a:ext cx="365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Decrease temp, increase tendancy of water vapor to condense</a:t>
            </a:r>
          </a:p>
        </p:txBody>
      </p:sp>
    </p:spTree>
    <p:extLst>
      <p:ext uri="{BB962C8B-B14F-4D97-AF65-F5344CB8AC3E}">
        <p14:creationId xmlns:p14="http://schemas.microsoft.com/office/powerpoint/2010/main" val="405333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Figure_04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6638"/>
            <a:ext cx="85344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00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figure_04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61925"/>
            <a:ext cx="619442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9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figure_04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61925"/>
            <a:ext cx="726757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741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figure_04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088"/>
            <a:ext cx="8534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87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ulf-Strea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7340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363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00263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136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65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figure_04_13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344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figure_04_14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284956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03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50292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9900"/>
                </a:solidFill>
                <a:latin typeface="Calibri" panose="020F0502020204030204" pitchFamily="34" charset="0"/>
              </a:rPr>
              <a:t>CLIMATE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9900"/>
                </a:solidFill>
                <a:latin typeface="Calibri" panose="020F0502020204030204" pitchFamily="34" charset="0"/>
              </a:rPr>
              <a:t>I. Large Scale Determinants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9900"/>
                </a:solidFill>
                <a:latin typeface="Calibri" panose="020F0502020204030204" pitchFamily="34" charset="0"/>
              </a:rPr>
              <a:t>   A. Solar Radiation</a:t>
            </a: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	1. Average Radiation Budget </a:t>
            </a:r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- Solar Constant = 2 calories/cm</a:t>
            </a:r>
            <a:r>
              <a:rPr lang="en-US" altLang="en-US" b="1" baseline="30000">
                <a:latin typeface="Calibri" panose="020F0502020204030204" pitchFamily="34" charset="0"/>
              </a:rPr>
              <a:t>2</a:t>
            </a:r>
            <a:r>
              <a:rPr lang="en-US" altLang="en-US" b="1">
                <a:latin typeface="Calibri" panose="020F0502020204030204" pitchFamily="34" charset="0"/>
              </a:rPr>
              <a:t>/min </a:t>
            </a: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>
                <a:solidFill>
                  <a:srgbClr val="FF3300"/>
                </a:solidFill>
                <a:latin typeface="Calibri" panose="020F0502020204030204" pitchFamily="34" charset="0"/>
              </a:rPr>
              <a:t>- 50% is </a:t>
            </a:r>
            <a:r>
              <a:rPr lang="en-US" altLang="en-US" b="1">
                <a:solidFill>
                  <a:schemeClr val="hlink"/>
                </a:solidFill>
                <a:latin typeface="Calibri" panose="020F0502020204030204" pitchFamily="34" charset="0"/>
              </a:rPr>
              <a:t>reflected</a:t>
            </a:r>
            <a:r>
              <a:rPr lang="en-US" altLang="en-US" b="1">
                <a:solidFill>
                  <a:srgbClr val="FF33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b="1">
                <a:solidFill>
                  <a:srgbClr val="00B0F0"/>
                </a:solidFill>
                <a:latin typeface="Calibri" panose="020F0502020204030204" pitchFamily="34" charset="0"/>
              </a:rPr>
              <a:t>absorbed</a:t>
            </a:r>
            <a:r>
              <a:rPr lang="en-US" altLang="en-US" b="1">
                <a:solidFill>
                  <a:srgbClr val="FF33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b="1">
                <a:solidFill>
                  <a:srgbClr val="FFC000"/>
                </a:solidFill>
                <a:latin typeface="Calibri" panose="020F0502020204030204" pitchFamily="34" charset="0"/>
              </a:rPr>
              <a:t>reradiated</a:t>
            </a:r>
            <a:r>
              <a:rPr lang="en-US" altLang="en-US" b="1">
                <a:solidFill>
                  <a:srgbClr val="FF3300"/>
                </a:solidFill>
                <a:latin typeface="Calibri" panose="020F0502020204030204" pitchFamily="34" charset="0"/>
              </a:rPr>
              <a:t> (Most ultraviolet light is reflected/absorbed) by the atmosphere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3075" name="Arc 5"/>
          <p:cNvSpPr>
            <a:spLocks/>
          </p:cNvSpPr>
          <p:nvPr/>
        </p:nvSpPr>
        <p:spPr bwMode="auto">
          <a:xfrm rot="19236249" flipH="1">
            <a:off x="7010400" y="1524000"/>
            <a:ext cx="3217863" cy="3517900"/>
          </a:xfrm>
          <a:custGeom>
            <a:avLst/>
            <a:gdLst>
              <a:gd name="T0" fmla="*/ 2147483647 w 21600"/>
              <a:gd name="T1" fmla="*/ 0 h 23771"/>
              <a:gd name="T2" fmla="*/ 2147483647 w 21600"/>
              <a:gd name="T3" fmla="*/ 2147483647 h 23771"/>
              <a:gd name="T4" fmla="*/ 0 w 21600"/>
              <a:gd name="T5" fmla="*/ 2147483647 h 23771"/>
              <a:gd name="T6" fmla="*/ 0 60000 65536"/>
              <a:gd name="T7" fmla="*/ 0 60000 65536"/>
              <a:gd name="T8" fmla="*/ 0 60000 65536"/>
              <a:gd name="T9" fmla="*/ 0 w 21600"/>
              <a:gd name="T10" fmla="*/ 0 h 23771"/>
              <a:gd name="T11" fmla="*/ 21600 w 21600"/>
              <a:gd name="T12" fmla="*/ 23771 h 23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771" fill="none" extrusionOk="0">
                <a:moveTo>
                  <a:pt x="646" y="-1"/>
                </a:moveTo>
                <a:cubicBezTo>
                  <a:pt x="12318" y="348"/>
                  <a:pt x="21600" y="9912"/>
                  <a:pt x="21600" y="21590"/>
                </a:cubicBezTo>
                <a:cubicBezTo>
                  <a:pt x="21600" y="22318"/>
                  <a:pt x="21563" y="23046"/>
                  <a:pt x="21489" y="23770"/>
                </a:cubicBezTo>
              </a:path>
              <a:path w="21600" h="23771" stroke="0" extrusionOk="0">
                <a:moveTo>
                  <a:pt x="646" y="-1"/>
                </a:moveTo>
                <a:cubicBezTo>
                  <a:pt x="12318" y="348"/>
                  <a:pt x="21600" y="9912"/>
                  <a:pt x="21600" y="21590"/>
                </a:cubicBezTo>
                <a:cubicBezTo>
                  <a:pt x="21600" y="22318"/>
                  <a:pt x="21563" y="23046"/>
                  <a:pt x="21489" y="23770"/>
                </a:cubicBezTo>
                <a:lnTo>
                  <a:pt x="0" y="21590"/>
                </a:lnTo>
                <a:lnTo>
                  <a:pt x="646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rc 6"/>
          <p:cNvSpPr>
            <a:spLocks/>
          </p:cNvSpPr>
          <p:nvPr/>
        </p:nvSpPr>
        <p:spPr bwMode="auto">
          <a:xfrm rot="19236249" flipH="1">
            <a:off x="6324600" y="1371600"/>
            <a:ext cx="3425825" cy="3921125"/>
          </a:xfrm>
          <a:custGeom>
            <a:avLst/>
            <a:gdLst>
              <a:gd name="T0" fmla="*/ 2147483647 w 21600"/>
              <a:gd name="T1" fmla="*/ 0 h 24869"/>
              <a:gd name="T2" fmla="*/ 2147483647 w 21600"/>
              <a:gd name="T3" fmla="*/ 2147483647 h 24869"/>
              <a:gd name="T4" fmla="*/ 0 w 21600"/>
              <a:gd name="T5" fmla="*/ 2147483647 h 24869"/>
              <a:gd name="T6" fmla="*/ 0 60000 65536"/>
              <a:gd name="T7" fmla="*/ 0 60000 65536"/>
              <a:gd name="T8" fmla="*/ 0 60000 65536"/>
              <a:gd name="T9" fmla="*/ 0 w 21600"/>
              <a:gd name="T10" fmla="*/ 0 h 24869"/>
              <a:gd name="T11" fmla="*/ 21600 w 21600"/>
              <a:gd name="T12" fmla="*/ 24869 h 248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869" fill="none" extrusionOk="0">
                <a:moveTo>
                  <a:pt x="646" y="-1"/>
                </a:moveTo>
                <a:cubicBezTo>
                  <a:pt x="12318" y="348"/>
                  <a:pt x="21600" y="9912"/>
                  <a:pt x="21600" y="21590"/>
                </a:cubicBezTo>
                <a:cubicBezTo>
                  <a:pt x="21600" y="22687"/>
                  <a:pt x="21516" y="23783"/>
                  <a:pt x="21349" y="24868"/>
                </a:cubicBezTo>
              </a:path>
              <a:path w="21600" h="24869" stroke="0" extrusionOk="0">
                <a:moveTo>
                  <a:pt x="646" y="-1"/>
                </a:moveTo>
                <a:cubicBezTo>
                  <a:pt x="12318" y="348"/>
                  <a:pt x="21600" y="9912"/>
                  <a:pt x="21600" y="21590"/>
                </a:cubicBezTo>
                <a:cubicBezTo>
                  <a:pt x="21600" y="22687"/>
                  <a:pt x="21516" y="23783"/>
                  <a:pt x="21349" y="24868"/>
                </a:cubicBezTo>
                <a:lnTo>
                  <a:pt x="0" y="21590"/>
                </a:lnTo>
                <a:lnTo>
                  <a:pt x="646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7"/>
          <p:cNvSpPr>
            <a:spLocks noChangeArrowheads="1"/>
          </p:cNvSpPr>
          <p:nvPr/>
        </p:nvSpPr>
        <p:spPr bwMode="auto">
          <a:xfrm>
            <a:off x="5181600" y="32004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78" name="AutoShape 8"/>
          <p:cNvSpPr>
            <a:spLocks noChangeArrowheads="1"/>
          </p:cNvSpPr>
          <p:nvPr/>
        </p:nvSpPr>
        <p:spPr bwMode="auto">
          <a:xfrm>
            <a:off x="7086600" y="4038600"/>
            <a:ext cx="457200" cy="1600200"/>
          </a:xfrm>
          <a:prstGeom prst="curvedLeftArrow">
            <a:avLst>
              <a:gd name="adj1" fmla="val 26801"/>
              <a:gd name="adj2" fmla="val 140000"/>
              <a:gd name="adj3" fmla="val 35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079" name="Oval 9"/>
          <p:cNvSpPr>
            <a:spLocks noChangeArrowheads="1"/>
          </p:cNvSpPr>
          <p:nvPr/>
        </p:nvSpPr>
        <p:spPr bwMode="auto">
          <a:xfrm>
            <a:off x="7010400" y="3200400"/>
            <a:ext cx="457200" cy="7620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080" name="AutoShape 10"/>
          <p:cNvSpPr>
            <a:spLocks noChangeArrowheads="1"/>
          </p:cNvSpPr>
          <p:nvPr/>
        </p:nvSpPr>
        <p:spPr bwMode="auto">
          <a:xfrm rot="1743277">
            <a:off x="5867400" y="2590800"/>
            <a:ext cx="1066800" cy="4572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1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homepage.mac.com/uriarte/mantonorteamerican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46863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568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fig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6152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2362200" y="2819400"/>
            <a:ext cx="609600" cy="213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erma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49434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Perma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25146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336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fig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6152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10800000">
            <a:off x="4876800" y="4038600"/>
            <a:ext cx="6096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5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762000" y="381000"/>
            <a:ext cx="6096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Climate and Biomes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II. Determinants of Local Climates</a:t>
            </a:r>
          </a:p>
          <a:p>
            <a:pPr eaLnBrk="1" hangingPunct="1"/>
            <a:endParaRPr lang="en-US" altLang="en-US" b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A. Topography</a:t>
            </a:r>
            <a:endParaRPr lang="en-US" altLang="en-US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68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latitude_altit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70743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33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wworthen\My Documents\My Pictures\Courses\ecology\New Folder\ch04\figure_04_2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0"/>
            <a:ext cx="213201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:\Documents and Settings\wworthen\My Documents\My Pictures\Courses\ecology\New Folder\ch04\figure_04_20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19796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Documents and Settings\wworthen\My Documents\My Pictures\Courses\ecology\New Folder\ch04\figure_04_20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19050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:\Documents and Settings\wworthen\My Documents\My Pictures\Courses\ecology\New Folder\ch04\figure_04_20_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97225"/>
            <a:ext cx="1752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:\Documents and Settings\wworthen\My Documents\My Pictures\Courses\ecology\New Folder\ch04\figure_04_20_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198913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C:\Documents and Settings\wworthen\My Documents\My Pictures\Courses\ecology\New Folder\ch04\figure_04_20_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95897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685800" y="11430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Merriam’s Life Zones in the southwestern U.S.</a:t>
            </a:r>
          </a:p>
        </p:txBody>
      </p:sp>
    </p:spTree>
    <p:extLst>
      <p:ext uri="{BB962C8B-B14F-4D97-AF65-F5344CB8AC3E}">
        <p14:creationId xmlns:p14="http://schemas.microsoft.com/office/powerpoint/2010/main" val="3953356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:\Documents and Settings\wworthen\My Documents\My Pictures\Courses\ecology\New Folder\ch04\figure_04_1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6248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C:\Documents and Settings\wworthen\My Documents\My Pictures\Courses\ecology\New Folder\ch04\figure_04_1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9050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400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rc 3"/>
          <p:cNvSpPr>
            <a:spLocks/>
          </p:cNvSpPr>
          <p:nvPr/>
        </p:nvSpPr>
        <p:spPr bwMode="auto">
          <a:xfrm flipV="1">
            <a:off x="5105400" y="3505200"/>
            <a:ext cx="2971800" cy="1214438"/>
          </a:xfrm>
          <a:custGeom>
            <a:avLst/>
            <a:gdLst>
              <a:gd name="T0" fmla="*/ 2147483647 w 43200"/>
              <a:gd name="T1" fmla="*/ 2147483647 h 22963"/>
              <a:gd name="T2" fmla="*/ 2147483647 w 43200"/>
              <a:gd name="T3" fmla="*/ 2147483647 h 22963"/>
              <a:gd name="T4" fmla="*/ 2147483647 w 43200"/>
              <a:gd name="T5" fmla="*/ 2147483647 h 22963"/>
              <a:gd name="T6" fmla="*/ 0 60000 65536"/>
              <a:gd name="T7" fmla="*/ 0 60000 65536"/>
              <a:gd name="T8" fmla="*/ 0 60000 65536"/>
              <a:gd name="T9" fmla="*/ 0 w 43200"/>
              <a:gd name="T10" fmla="*/ 0 h 22963"/>
              <a:gd name="T11" fmla="*/ 43200 w 43200"/>
              <a:gd name="T12" fmla="*/ 22963 h 22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963" fill="none" extrusionOk="0">
                <a:moveTo>
                  <a:pt x="43" y="22962"/>
                </a:moveTo>
                <a:cubicBezTo>
                  <a:pt x="14" y="22509"/>
                  <a:pt x="0" y="220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963" stroke="0" extrusionOk="0">
                <a:moveTo>
                  <a:pt x="43" y="22962"/>
                </a:moveTo>
                <a:cubicBezTo>
                  <a:pt x="14" y="22509"/>
                  <a:pt x="0" y="220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43" y="2296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5791200" y="2590800"/>
            <a:ext cx="19050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 flipH="1">
            <a:off x="5638800" y="4267200"/>
            <a:ext cx="1828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838200" y="1219200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Calibri" panose="020F0502020204030204" pitchFamily="34" charset="0"/>
              </a:rPr>
              <a:t>Valleys - Day</a:t>
            </a:r>
          </a:p>
        </p:txBody>
      </p:sp>
    </p:spTree>
    <p:extLst>
      <p:ext uri="{BB962C8B-B14F-4D97-AF65-F5344CB8AC3E}">
        <p14:creationId xmlns:p14="http://schemas.microsoft.com/office/powerpoint/2010/main" val="1959953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rc 3"/>
          <p:cNvSpPr>
            <a:spLocks/>
          </p:cNvSpPr>
          <p:nvPr/>
        </p:nvSpPr>
        <p:spPr bwMode="auto">
          <a:xfrm flipV="1">
            <a:off x="5105400" y="3505200"/>
            <a:ext cx="2971800" cy="1214438"/>
          </a:xfrm>
          <a:custGeom>
            <a:avLst/>
            <a:gdLst>
              <a:gd name="T0" fmla="*/ 2147483647 w 43200"/>
              <a:gd name="T1" fmla="*/ 2147483647 h 22963"/>
              <a:gd name="T2" fmla="*/ 2147483647 w 43200"/>
              <a:gd name="T3" fmla="*/ 2147483647 h 22963"/>
              <a:gd name="T4" fmla="*/ 2147483647 w 43200"/>
              <a:gd name="T5" fmla="*/ 2147483647 h 22963"/>
              <a:gd name="T6" fmla="*/ 0 60000 65536"/>
              <a:gd name="T7" fmla="*/ 0 60000 65536"/>
              <a:gd name="T8" fmla="*/ 0 60000 65536"/>
              <a:gd name="T9" fmla="*/ 0 w 43200"/>
              <a:gd name="T10" fmla="*/ 0 h 22963"/>
              <a:gd name="T11" fmla="*/ 43200 w 43200"/>
              <a:gd name="T12" fmla="*/ 22963 h 22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2963" fill="none" extrusionOk="0">
                <a:moveTo>
                  <a:pt x="43" y="22962"/>
                </a:moveTo>
                <a:cubicBezTo>
                  <a:pt x="14" y="22509"/>
                  <a:pt x="0" y="220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963" stroke="0" extrusionOk="0">
                <a:moveTo>
                  <a:pt x="43" y="22962"/>
                </a:moveTo>
                <a:cubicBezTo>
                  <a:pt x="14" y="22509"/>
                  <a:pt x="0" y="220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lnTo>
                  <a:pt x="43" y="2296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Oval 4"/>
          <p:cNvSpPr>
            <a:spLocks noChangeArrowheads="1"/>
          </p:cNvSpPr>
          <p:nvPr/>
        </p:nvSpPr>
        <p:spPr bwMode="auto">
          <a:xfrm>
            <a:off x="5715000" y="4267200"/>
            <a:ext cx="1752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" name="Bent-Up Arrow 4"/>
          <p:cNvSpPr/>
          <p:nvPr/>
        </p:nvSpPr>
        <p:spPr>
          <a:xfrm rot="10800000">
            <a:off x="7239000" y="2819400"/>
            <a:ext cx="1143000" cy="1295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Bent-Up Arrow 5"/>
          <p:cNvSpPr/>
          <p:nvPr/>
        </p:nvSpPr>
        <p:spPr>
          <a:xfrm rot="10800000" flipH="1">
            <a:off x="4648200" y="2819400"/>
            <a:ext cx="1295400" cy="1295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838200" y="1219200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latin typeface="Calibri" panose="020F0502020204030204" pitchFamily="34" charset="0"/>
              </a:rPr>
              <a:t>Valleys - Night</a:t>
            </a:r>
          </a:p>
        </p:txBody>
      </p:sp>
    </p:spTree>
    <p:extLst>
      <p:ext uri="{BB962C8B-B14F-4D97-AF65-F5344CB8AC3E}">
        <p14:creationId xmlns:p14="http://schemas.microsoft.com/office/powerpoint/2010/main" val="299962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5344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3300"/>
                </a:solidFill>
                <a:latin typeface="Calibri" panose="020F0502020204030204" pitchFamily="34" charset="0"/>
              </a:rPr>
              <a:t>- 50% is reflected, absorbed, reradiated (Most ultraviolet light is reflected/absorbed)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</p:txBody>
      </p:sp>
      <p:pic>
        <p:nvPicPr>
          <p:cNvPr id="4099" name="Picture 5" descr="http://img.search.com/thumb/4/4c/Solar_Spectrum.png/400px-Solar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866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396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Documents and Settings\wworthen\My Documents\My Pictures\Courses\ecology\New Folder\ch04\figure_04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8484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838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1628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B. Water Bodies - act as heat sink/source as temp changes more slowly than air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altLang="en-US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609600" y="2514600"/>
            <a:ext cx="2895600" cy="1066800"/>
          </a:xfrm>
          <a:prstGeom prst="triangle">
            <a:avLst>
              <a:gd name="adj" fmla="val 50000"/>
            </a:avLst>
          </a:prstGeom>
          <a:solidFill>
            <a:srgbClr val="6855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10800000">
            <a:off x="3352800" y="3505200"/>
            <a:ext cx="3657600" cy="60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SPRING to SUMMER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819400" y="2743200"/>
            <a:ext cx="2133600" cy="685800"/>
          </a:xfrm>
          <a:prstGeom prst="rightArrow">
            <a:avLst>
              <a:gd name="adj1" fmla="val 50000"/>
              <a:gd name="adj2" fmla="val 777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85800" y="4953000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Land warms more rapidly than water body; heat transfers to cold water...increase in temp is buffered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1628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B. Water Bodies - act as heat sink/source as temp changes more slowly than air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altLang="en-US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609600" y="2514600"/>
            <a:ext cx="2895600" cy="1066800"/>
          </a:xfrm>
          <a:prstGeom prst="triangle">
            <a:avLst>
              <a:gd name="adj" fmla="val 50000"/>
            </a:avLst>
          </a:prstGeom>
          <a:solidFill>
            <a:srgbClr val="6855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 rot="10800000">
            <a:off x="3352800" y="3505200"/>
            <a:ext cx="3657600" cy="60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FALL to WINTER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 rot="10800000">
            <a:off x="2438400" y="2743200"/>
            <a:ext cx="2133600" cy="685800"/>
          </a:xfrm>
          <a:prstGeom prst="rightArrow">
            <a:avLst>
              <a:gd name="adj1" fmla="val 50000"/>
              <a:gd name="adj2" fmla="val 777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85800" y="4953000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Land cools more rapidly than water body; heat transfers to cold land...decrease in temp is buffered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162800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B. Water Bodies - act as heat sink/source as temp changes more slowly than air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altLang="en-US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</p:txBody>
      </p:sp>
      <p:pic>
        <p:nvPicPr>
          <p:cNvPr id="4099" name="Picture 9" descr="vancou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6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1" descr="re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2672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1143000" y="5029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Continental climate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5791200" y="5029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Maritime climate</a:t>
            </a:r>
          </a:p>
        </p:txBody>
      </p:sp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1981200" y="56388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focus on temp (red) and NOTE scales differ!!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1066800" y="13716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/>
              <a:t>CONTINENTAL CLIMATE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5562600" y="1447800"/>
            <a:ext cx="3352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/>
              <a:t>MARITIME CLIMATE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1628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B. Water Bodies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- also a source of moisture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altLang="en-US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</p:txBody>
      </p:sp>
      <p:pic>
        <p:nvPicPr>
          <p:cNvPr id="5123" name="Picture 5" descr="lakeeffect_seawifs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9244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1628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B. Water Bodies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- also a source of moisture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altLang="en-US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5791200" y="5029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Maritime climate</a:t>
            </a:r>
          </a:p>
        </p:txBody>
      </p:sp>
      <p:pic>
        <p:nvPicPr>
          <p:cNvPr id="6148" name="Picture 8" descr="LAke%20Effec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6250"/>
            <a:ext cx="4792663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1628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B. Water Bodies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also a source of moisture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altLang="en-US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</p:txBody>
      </p:sp>
      <p:pic>
        <p:nvPicPr>
          <p:cNvPr id="7171" name="Picture 3" descr="vancou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26720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re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2672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143000" y="5029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Continental climate</a:t>
            </a:r>
            <a:r>
              <a:rPr lang="en-US" altLang="en-US">
                <a:solidFill>
                  <a:srgbClr val="0070C0"/>
                </a:solidFill>
              </a:rPr>
              <a:t> (max 100)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91200" y="5029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Maritime climate </a:t>
            </a:r>
            <a:r>
              <a:rPr lang="en-US" altLang="en-US">
                <a:solidFill>
                  <a:srgbClr val="0070C0"/>
                </a:solidFill>
              </a:rPr>
              <a:t>(max 160)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981200" y="56388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70C0"/>
                </a:solidFill>
              </a:rPr>
              <a:t>focus on precip (blue)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1628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B. Water Bodies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also a source of moisture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depends on onshore vs. offshore winds/currents</a:t>
            </a:r>
          </a:p>
          <a:p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  <a:p>
            <a:endParaRPr lang="en-US" altLang="en-US" b="1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  <a:p>
            <a:pPr>
              <a:spcBef>
                <a:spcPct val="50000"/>
              </a:spcBef>
            </a:pPr>
            <a:endParaRPr lang="en-US" altLang="en-US" b="1"/>
          </a:p>
        </p:txBody>
      </p:sp>
      <p:pic>
        <p:nvPicPr>
          <p:cNvPr id="8195" name="Picture 2" descr="Graphical bar chart showing Boston's average weather conditions for a year (Jan - Dec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5242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Graphical bar chart showing Vancouver's average weather conditions for a year (Jan - Dec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35242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905000" y="22098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Vancouver, 49N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6400800" y="2286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Boston, 42 N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3429000" y="52578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Note differences in scale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Atacama%20Desert%20views%20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2004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seeingchi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48768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685800" y="6096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Atacama Desert:Additive Effects</a:t>
            </a:r>
          </a:p>
        </p:txBody>
      </p:sp>
      <p:pic>
        <p:nvPicPr>
          <p:cNvPr id="9221" name="Picture 2" descr="http://newsimg.bbc.co.uk/media/images/41100000/gif/_41100214_atacama_desert2_map20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7066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bio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69975"/>
            <a:ext cx="8442325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Biomes: </a:t>
            </a:r>
            <a:r>
              <a:rPr lang="en-US" altLang="en-US"/>
              <a:t>Classifications of ecosystems based on climate and dominant plant growth forms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unwindsolar.com/a_images/co2_water_vapou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781800" cy="6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7772400" y="3200400"/>
            <a:ext cx="381000" cy="2133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 rot="5400000">
            <a:off x="7157244" y="4425156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Greenhouse effect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 rot="-5400000">
            <a:off x="-919956" y="2139156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 ABSORBANCE</a:t>
            </a:r>
          </a:p>
        </p:txBody>
      </p:sp>
    </p:spTree>
    <p:extLst>
      <p:ext uri="{BB962C8B-B14F-4D97-AF65-F5344CB8AC3E}">
        <p14:creationId xmlns:p14="http://schemas.microsoft.com/office/powerpoint/2010/main" val="4072704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whitt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472363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hitt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472363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2057400" y="3886200"/>
            <a:ext cx="4800600" cy="1676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057400" y="2590800"/>
            <a:ext cx="32004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057400" y="5105400"/>
            <a:ext cx="44958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066800" y="5029200"/>
            <a:ext cx="1295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DESERTS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1905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GRASSLANDS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371600" y="1447800"/>
            <a:ext cx="114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RAIN FOREST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38200" y="2971800"/>
            <a:ext cx="152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SEASONAL FOREST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hitt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472363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286000" y="3962400"/>
            <a:ext cx="449580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057400" y="2590800"/>
            <a:ext cx="32004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057400" y="5105400"/>
            <a:ext cx="44958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66800" y="5029200"/>
            <a:ext cx="1295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DESERTS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7200" y="4114800"/>
            <a:ext cx="1905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GRASSLANDS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371600" y="1447800"/>
            <a:ext cx="114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RAIN FOREST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38200" y="2971800"/>
            <a:ext cx="152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SEASONAL FOREST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4343400" y="6400800"/>
            <a:ext cx="297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28600" y="6216650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as temp increases, more water is needed by plants...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 flipV="1">
            <a:off x="3733800" y="4495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 flipV="1">
            <a:off x="5638800" y="51816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3505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</a:rPr>
              <a:t>The Tropics:  </a:t>
            </a:r>
            <a:r>
              <a:rPr lang="en-US" altLang="en-US">
                <a:solidFill>
                  <a:srgbClr val="FF0000"/>
                </a:solidFill>
              </a:rPr>
              <a:t>BIOMES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17411" name="Picture 2" descr="http://allscienceconsidered.files.wordpress.com/2009/12/bio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3820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209800" y="6096000"/>
            <a:ext cx="1828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7200" y="5181600"/>
            <a:ext cx="1828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48400" y="5105400"/>
            <a:ext cx="2286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2895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</a:rPr>
              <a:t>The Tropics: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BIOMES</a:t>
            </a:r>
          </a:p>
          <a:p>
            <a:r>
              <a:rPr lang="en-US" altLang="en-US">
                <a:solidFill>
                  <a:srgbClr val="FF0000"/>
                </a:solidFill>
              </a:rPr>
              <a:t>Differences in tropical biomes are driven by differences in rainfall.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18435" name="Picture 2" descr="whitt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568642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114800" y="838200"/>
            <a:ext cx="1371600" cy="518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Documents and Settings\wworthen\My Documents\My Pictures\Courses\ecology\New Folder\ch05\figure_05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Graphical bar chart showing Manaus's average weather conditions for a year (Jan - Dec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657600"/>
            <a:ext cx="2822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685800" y="3276600"/>
            <a:ext cx="2438400" cy="4000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b="1">
                <a:solidFill>
                  <a:schemeClr val="bg1"/>
                </a:solidFill>
              </a:rPr>
              <a:t>Manaus, Brazil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p showing the location of the Tropical dry forest habi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75866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33400" y="228600"/>
            <a:ext cx="2209800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Tropical Dry Forest</a:t>
            </a:r>
          </a:p>
        </p:txBody>
      </p:sp>
      <p:pic>
        <p:nvPicPr>
          <p:cNvPr id="20484" name="Picture 4" descr="http://www.marietta.edu/~biol/biomes/images/tropseas/a80_cr_02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286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p showing the location of the Tropical grassland habi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994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1219200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Savannah</a:t>
            </a:r>
          </a:p>
        </p:txBody>
      </p:sp>
      <p:pic>
        <p:nvPicPr>
          <p:cNvPr id="21508" name="Picture 3" descr="savann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143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2895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>
                <a:solidFill>
                  <a:srgbClr val="FF0000"/>
                </a:solidFill>
              </a:rPr>
              <a:t>The Temperate Zone: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>
                <a:solidFill>
                  <a:srgbClr val="FF0000"/>
                </a:solidFill>
              </a:rPr>
              <a:t>BIOMES</a:t>
            </a:r>
          </a:p>
          <a:p>
            <a:r>
              <a:rPr lang="en-US" altLang="en-US">
                <a:solidFill>
                  <a:srgbClr val="FF0000"/>
                </a:solidFill>
              </a:rPr>
              <a:t>Differences in temperate zone biomes are driven by a combination of temp and rainfall.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22531" name="Picture 2" descr="whitt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568642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5105400" y="1828800"/>
            <a:ext cx="1676400" cy="3581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5181600" y="4114800"/>
            <a:ext cx="14478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ure_05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038"/>
            <a:ext cx="8534400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620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9900"/>
                </a:solidFill>
                <a:latin typeface="Calibri" panose="020F0502020204030204" pitchFamily="34" charset="0"/>
              </a:rPr>
              <a:t>A. Solar Radiation</a:t>
            </a: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	1. Average Radiation Budget </a:t>
            </a:r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	</a:t>
            </a:r>
            <a:r>
              <a:rPr lang="en-US" altLang="en-US" b="1">
                <a:latin typeface="Calibri" panose="020F0502020204030204" pitchFamily="34" charset="0"/>
              </a:rPr>
              <a:t>2. Local Radiation Budget – Angle of incidence (latitude and season)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</p:txBody>
      </p:sp>
      <p:pic>
        <p:nvPicPr>
          <p:cNvPr id="6147" name="Picture 2" descr="figure_0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98613"/>
            <a:ext cx="5029200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inten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151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figure_05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61925"/>
            <a:ext cx="830262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figure_05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61925"/>
            <a:ext cx="846772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figure_05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950"/>
            <a:ext cx="85344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http://www.marietta.edu/~biol/biomes/images/grassland/grassland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2672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American Bis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1600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2286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indiana.edu/~g103/G103/Week8/desd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7785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index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33528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04800" y="304800"/>
            <a:ext cx="1447800" cy="381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Deserts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ure_05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900"/>
            <a:ext cx="85344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figure_05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4950"/>
            <a:ext cx="85344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he blue shaded areas show the Alpine Tundr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6342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457200" y="304800"/>
            <a:ext cx="1752600" cy="3698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</a:rPr>
              <a:t>Alpine Tundra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wworthen\My Documents\My Pictures\Courses\ecology\New Folder\ch04\figure_04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752600"/>
            <a:ext cx="85836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7620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9900"/>
                </a:solidFill>
                <a:latin typeface="Calibri" panose="020F0502020204030204" pitchFamily="34" charset="0"/>
              </a:rPr>
              <a:t>A. Solar Radiation</a:t>
            </a:r>
          </a:p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	1. Average Radiation Budget </a:t>
            </a:r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	</a:t>
            </a:r>
            <a:r>
              <a:rPr lang="en-US" altLang="en-US" b="1">
                <a:latin typeface="Calibri" panose="020F0502020204030204" pitchFamily="34" charset="0"/>
              </a:rPr>
              <a:t>2. Local Radiation Budget – Angle of incidence (latitude and season)</a:t>
            </a: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343400" y="2362200"/>
            <a:ext cx="5334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7200" y="5486400"/>
            <a:ext cx="762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51054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33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solidFill>
                <a:srgbClr val="FF33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</p:txBody>
      </p:sp>
      <p:sp>
        <p:nvSpPr>
          <p:cNvPr id="8195" name="Oval 6"/>
          <p:cNvSpPr>
            <a:spLocks noChangeArrowheads="1"/>
          </p:cNvSpPr>
          <p:nvPr/>
        </p:nvSpPr>
        <p:spPr bwMode="auto">
          <a:xfrm>
            <a:off x="4114800" y="1371600"/>
            <a:ext cx="4267200" cy="403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 rot="-5400000">
            <a:off x="3048000" y="2971800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  <a:latin typeface="Calibri" panose="020F0502020204030204" pitchFamily="34" charset="0"/>
              </a:rPr>
              <a:t>HIGH ENERGY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 rot="-5400000">
            <a:off x="1752600" y="2971800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alibri" panose="020F0502020204030204" pitchFamily="34" charset="0"/>
              </a:rPr>
              <a:t>LOW ENERGY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5486400" y="762000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alibri" panose="020F0502020204030204" pitchFamily="34" charset="0"/>
              </a:rPr>
              <a:t>LOW ENERGY</a:t>
            </a:r>
          </a:p>
        </p:txBody>
      </p:sp>
    </p:spTree>
    <p:extLst>
      <p:ext uri="{BB962C8B-B14F-4D97-AF65-F5344CB8AC3E}">
        <p14:creationId xmlns:p14="http://schemas.microsoft.com/office/powerpoint/2010/main" val="85994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51054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1">
              <a:solidFill>
                <a:srgbClr val="FF33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b="1">
              <a:solidFill>
                <a:srgbClr val="FF33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alibri" panose="020F0502020204030204" pitchFamily="34" charset="0"/>
            </a:endParaRPr>
          </a:p>
        </p:txBody>
      </p:sp>
      <p:grpSp>
        <p:nvGrpSpPr>
          <p:cNvPr id="9219" name="Group 10"/>
          <p:cNvGrpSpPr>
            <a:grpSpLocks/>
          </p:cNvGrpSpPr>
          <p:nvPr/>
        </p:nvGrpSpPr>
        <p:grpSpPr bwMode="auto">
          <a:xfrm>
            <a:off x="2209800" y="762000"/>
            <a:ext cx="6172200" cy="4648200"/>
            <a:chOff x="2209800" y="762000"/>
            <a:chExt cx="6172200" cy="4648200"/>
          </a:xfrm>
        </p:grpSpPr>
        <p:sp>
          <p:nvSpPr>
            <p:cNvPr id="9220" name="Oval 3"/>
            <p:cNvSpPr>
              <a:spLocks noChangeArrowheads="1"/>
            </p:cNvSpPr>
            <p:nvPr/>
          </p:nvSpPr>
          <p:spPr bwMode="auto">
            <a:xfrm>
              <a:off x="4114800" y="1371600"/>
              <a:ext cx="4267200" cy="403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9221" name="Text Box 4"/>
            <p:cNvSpPr txBox="1">
              <a:spLocks noChangeArrowheads="1"/>
            </p:cNvSpPr>
            <p:nvPr/>
          </p:nvSpPr>
          <p:spPr bwMode="auto">
            <a:xfrm rot="-5400000">
              <a:off x="3048000" y="2926071"/>
              <a:ext cx="1555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3300"/>
                  </a:solidFill>
                  <a:latin typeface="Calibri" panose="020F0502020204030204" pitchFamily="34" charset="0"/>
                </a:rPr>
                <a:t>HIGH ENERGY</a:t>
              </a:r>
            </a:p>
          </p:txBody>
        </p:sp>
        <p:sp>
          <p:nvSpPr>
            <p:cNvPr id="9222" name="Text Box 5"/>
            <p:cNvSpPr txBox="1">
              <a:spLocks noChangeArrowheads="1"/>
            </p:cNvSpPr>
            <p:nvPr/>
          </p:nvSpPr>
          <p:spPr bwMode="auto">
            <a:xfrm rot="-5400000">
              <a:off x="1752600" y="2926071"/>
              <a:ext cx="1555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accent2"/>
                  </a:solidFill>
                  <a:latin typeface="Calibri" panose="020F0502020204030204" pitchFamily="34" charset="0"/>
                </a:rPr>
                <a:t>LOW ENERGY</a:t>
              </a:r>
            </a:p>
          </p:txBody>
        </p:sp>
        <p:sp>
          <p:nvSpPr>
            <p:cNvPr id="9223" name="Text Box 6"/>
            <p:cNvSpPr txBox="1">
              <a:spLocks noChangeArrowheads="1"/>
            </p:cNvSpPr>
            <p:nvPr/>
          </p:nvSpPr>
          <p:spPr bwMode="auto">
            <a:xfrm>
              <a:off x="5486400" y="762000"/>
              <a:ext cx="1555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chemeClr val="accent2"/>
                  </a:solidFill>
                  <a:latin typeface="Calibri" panose="020F0502020204030204" pitchFamily="34" charset="0"/>
                </a:rPr>
                <a:t>LOW ENERGY</a:t>
              </a:r>
            </a:p>
          </p:txBody>
        </p:sp>
        <p:sp>
          <p:nvSpPr>
            <p:cNvPr id="9224" name="AutoShape 7"/>
            <p:cNvSpPr>
              <a:spLocks noChangeArrowheads="1"/>
            </p:cNvSpPr>
            <p:nvPr/>
          </p:nvSpPr>
          <p:spPr bwMode="auto">
            <a:xfrm>
              <a:off x="2819400" y="2926071"/>
              <a:ext cx="762000" cy="609600"/>
            </a:xfrm>
            <a:prstGeom prst="leftArrow">
              <a:avLst>
                <a:gd name="adj1" fmla="val 50000"/>
                <a:gd name="adj2" fmla="val 312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9225" name="AutoShape 8"/>
            <p:cNvSpPr>
              <a:spLocks noChangeArrowheads="1"/>
            </p:cNvSpPr>
            <p:nvPr/>
          </p:nvSpPr>
          <p:spPr bwMode="auto">
            <a:xfrm rot="6865149">
              <a:off x="3733800" y="2011671"/>
              <a:ext cx="762000" cy="609600"/>
            </a:xfrm>
            <a:prstGeom prst="leftArrow">
              <a:avLst>
                <a:gd name="adj1" fmla="val 50000"/>
                <a:gd name="adj2" fmla="val 312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9226" name="AutoShape 9"/>
            <p:cNvSpPr>
              <a:spLocks noChangeArrowheads="1"/>
            </p:cNvSpPr>
            <p:nvPr/>
          </p:nvSpPr>
          <p:spPr bwMode="auto">
            <a:xfrm rot="7829270">
              <a:off x="4191000" y="1325871"/>
              <a:ext cx="762000" cy="609600"/>
            </a:xfrm>
            <a:prstGeom prst="leftArrow">
              <a:avLst>
                <a:gd name="adj1" fmla="val 50000"/>
                <a:gd name="adj2" fmla="val 312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9227" name="AutoShape 10"/>
            <p:cNvSpPr>
              <a:spLocks noChangeArrowheads="1"/>
            </p:cNvSpPr>
            <p:nvPr/>
          </p:nvSpPr>
          <p:spPr bwMode="auto">
            <a:xfrm rot="8889836">
              <a:off x="4876800" y="914400"/>
              <a:ext cx="762000" cy="609600"/>
            </a:xfrm>
            <a:prstGeom prst="leftArrow">
              <a:avLst>
                <a:gd name="adj1" fmla="val 50000"/>
                <a:gd name="adj2" fmla="val 312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6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rc 3"/>
          <p:cNvSpPr>
            <a:spLocks/>
          </p:cNvSpPr>
          <p:nvPr/>
        </p:nvSpPr>
        <p:spPr bwMode="auto">
          <a:xfrm rot="18893836" flipH="1">
            <a:off x="6572250" y="1270000"/>
            <a:ext cx="3886200" cy="4038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6781800" y="32004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7391400" y="2667000"/>
            <a:ext cx="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5334000" y="28956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72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474</Words>
  <Application>Microsoft Office PowerPoint</Application>
  <PresentationFormat>On-screen Show (4:3)</PresentationFormat>
  <Paragraphs>170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Furman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Wade Worthen</cp:lastModifiedBy>
  <cp:revision>8</cp:revision>
  <dcterms:created xsi:type="dcterms:W3CDTF">2012-08-01T14:36:01Z</dcterms:created>
  <dcterms:modified xsi:type="dcterms:W3CDTF">2016-06-18T15:16:19Z</dcterms:modified>
</cp:coreProperties>
</file>