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9" r:id="rId2"/>
    <p:sldId id="380" r:id="rId3"/>
    <p:sldId id="381" r:id="rId4"/>
    <p:sldId id="382" r:id="rId5"/>
    <p:sldId id="383" r:id="rId6"/>
    <p:sldId id="384" r:id="rId7"/>
    <p:sldId id="385" r:id="rId8"/>
    <p:sldId id="386" r:id="rId9"/>
    <p:sldId id="387" r:id="rId10"/>
    <p:sldId id="388" r:id="rId11"/>
    <p:sldId id="389" r:id="rId12"/>
    <p:sldId id="390" r:id="rId13"/>
    <p:sldId id="257" r:id="rId14"/>
    <p:sldId id="258" r:id="rId15"/>
    <p:sldId id="260" r:id="rId16"/>
    <p:sldId id="263" r:id="rId17"/>
    <p:sldId id="267" r:id="rId18"/>
    <p:sldId id="268" r:id="rId19"/>
    <p:sldId id="269" r:id="rId20"/>
    <p:sldId id="302" r:id="rId21"/>
    <p:sldId id="303" r:id="rId22"/>
    <p:sldId id="304" r:id="rId23"/>
    <p:sldId id="319" r:id="rId24"/>
    <p:sldId id="328"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68" r:id="rId45"/>
    <p:sldId id="369" r:id="rId46"/>
    <p:sldId id="371" r:id="rId47"/>
    <p:sldId id="372" r:id="rId48"/>
    <p:sldId id="373" r:id="rId49"/>
    <p:sldId id="374" r:id="rId50"/>
    <p:sldId id="375" r:id="rId51"/>
    <p:sldId id="376" r:id="rId52"/>
    <p:sldId id="377" r:id="rId53"/>
    <p:sldId id="378" r:id="rId54"/>
    <p:sldId id="392" r:id="rId55"/>
    <p:sldId id="393" r:id="rId56"/>
    <p:sldId id="394" r:id="rId57"/>
    <p:sldId id="395" r:id="rId58"/>
    <p:sldId id="403" r:id="rId59"/>
    <p:sldId id="404" r:id="rId60"/>
    <p:sldId id="405" r:id="rId61"/>
    <p:sldId id="406" r:id="rId62"/>
    <p:sldId id="407" r:id="rId63"/>
    <p:sldId id="408" r:id="rId64"/>
    <p:sldId id="409" r:id="rId65"/>
    <p:sldId id="410" r:id="rId66"/>
    <p:sldId id="411" r:id="rId67"/>
    <p:sldId id="412" r:id="rId68"/>
    <p:sldId id="413" r:id="rId69"/>
    <p:sldId id="414" r:id="rId70"/>
    <p:sldId id="415" r:id="rId71"/>
    <p:sldId id="416" r:id="rId72"/>
    <p:sldId id="417" r:id="rId73"/>
    <p:sldId id="418" r:id="rId74"/>
    <p:sldId id="419" r:id="rId75"/>
    <p:sldId id="420" r:id="rId76"/>
    <p:sldId id="422" r:id="rId77"/>
    <p:sldId id="427" r:id="rId78"/>
    <p:sldId id="428" r:id="rId79"/>
    <p:sldId id="429" r:id="rId80"/>
    <p:sldId id="430" r:id="rId81"/>
    <p:sldId id="431" r:id="rId82"/>
    <p:sldId id="432" r:id="rId83"/>
    <p:sldId id="433" r:id="rId84"/>
    <p:sldId id="434" r:id="rId85"/>
    <p:sldId id="435"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469" r:id="rId120"/>
    <p:sldId id="470" r:id="rId121"/>
    <p:sldId id="471" r:id="rId122"/>
    <p:sldId id="472" r:id="rId123"/>
    <p:sldId id="473" r:id="rId124"/>
    <p:sldId id="474" r:id="rId125"/>
    <p:sldId id="475" r:id="rId126"/>
    <p:sldId id="491" r:id="rId1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391" autoAdjust="0"/>
  </p:normalViewPr>
  <p:slideViewPr>
    <p:cSldViewPr>
      <p:cViewPr varScale="1">
        <p:scale>
          <a:sx n="72" d="100"/>
          <a:sy n="72" d="100"/>
        </p:scale>
        <p:origin x="1109" y="72"/>
      </p:cViewPr>
      <p:guideLst>
        <p:guide orient="horz" pos="2160"/>
        <p:guide pos="2880"/>
      </p:guideLst>
    </p:cSldViewPr>
  </p:slideViewPr>
  <p:outlineViewPr>
    <p:cViewPr>
      <p:scale>
        <a:sx n="33" d="100"/>
        <a:sy n="33" d="100"/>
      </p:scale>
      <p:origin x="0" y="13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wworthen\My%20Documents\exceldat\dragonflies\Congaree%2008\summarywings%20vs%20height.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0"/>
          <c:invertIfNegative val="0"/>
          <c:val>
            <c:numRef>
              <c:f>Sheet1!$C$89:$C$94</c:f>
              <c:numCache>
                <c:formatCode>General</c:formatCode>
                <c:ptCount val="6"/>
                <c:pt idx="0">
                  <c:v>8.9600000000000026</c:v>
                </c:pt>
                <c:pt idx="1">
                  <c:v>23.17</c:v>
                </c:pt>
                <c:pt idx="2">
                  <c:v>61.720000000000013</c:v>
                </c:pt>
                <c:pt idx="3">
                  <c:v>79.72</c:v>
                </c:pt>
                <c:pt idx="4">
                  <c:v>104.64999999999999</c:v>
                </c:pt>
                <c:pt idx="5">
                  <c:v>122.32</c:v>
                </c:pt>
              </c:numCache>
            </c:numRef>
          </c:val>
          <c:extLst>
            <c:ext xmlns:c16="http://schemas.microsoft.com/office/drawing/2014/chart" uri="{C3380CC4-5D6E-409C-BE32-E72D297353CC}">
              <c16:uniqueId val="{00000000-CE1C-4B30-8406-B677101201C4}"/>
            </c:ext>
          </c:extLst>
        </c:ser>
        <c:dLbls>
          <c:showLegendKey val="0"/>
          <c:showVal val="0"/>
          <c:showCatName val="0"/>
          <c:showSerName val="0"/>
          <c:showPercent val="0"/>
          <c:showBubbleSize val="0"/>
        </c:dLbls>
        <c:gapWidth val="150"/>
        <c:axId val="175452928"/>
        <c:axId val="175454464"/>
      </c:barChart>
      <c:catAx>
        <c:axId val="175452928"/>
        <c:scaling>
          <c:orientation val="minMax"/>
        </c:scaling>
        <c:delete val="0"/>
        <c:axPos val="b"/>
        <c:majorTickMark val="out"/>
        <c:minorTickMark val="none"/>
        <c:tickLblPos val="nextTo"/>
        <c:spPr>
          <a:ln w="38100">
            <a:solidFill>
              <a:srgbClr val="000000"/>
            </a:solidFill>
          </a:ln>
        </c:spPr>
        <c:crossAx val="175454464"/>
        <c:crosses val="autoZero"/>
        <c:auto val="1"/>
        <c:lblAlgn val="ctr"/>
        <c:lblOffset val="100"/>
        <c:noMultiLvlLbl val="0"/>
      </c:catAx>
      <c:valAx>
        <c:axId val="175454464"/>
        <c:scaling>
          <c:orientation val="minMax"/>
        </c:scaling>
        <c:delete val="0"/>
        <c:axPos val="l"/>
        <c:majorGridlines>
          <c:spPr>
            <a:ln>
              <a:solidFill>
                <a:sysClr val="windowText" lastClr="000000"/>
              </a:solidFill>
            </a:ln>
          </c:spPr>
        </c:majorGridlines>
        <c:numFmt formatCode="General" sourceLinked="1"/>
        <c:majorTickMark val="out"/>
        <c:minorTickMark val="none"/>
        <c:tickLblPos val="nextTo"/>
        <c:spPr>
          <a:ln w="34925">
            <a:solidFill>
              <a:sysClr val="windowText" lastClr="000000"/>
            </a:solidFill>
          </a:ln>
        </c:spPr>
        <c:crossAx val="175452928"/>
        <c:crosses val="autoZero"/>
        <c:crossBetween val="between"/>
      </c:valAx>
    </c:plotArea>
    <c:plotVisOnly val="1"/>
    <c:dispBlanksAs val="gap"/>
    <c:showDLblsOverMax val="0"/>
  </c:chart>
  <c:spPr>
    <a:solidFill>
      <a:schemeClr val="bg1"/>
    </a:solidFill>
    <a:ln w="38100">
      <a:solidFill>
        <a:schemeClr val="bg2">
          <a:lumMod val="60000"/>
          <a:lumOff val="40000"/>
        </a:schemeClr>
      </a:solidFill>
    </a:ln>
  </c:spPr>
  <c:txPr>
    <a:bodyPr/>
    <a:lstStyle/>
    <a:p>
      <a:pPr>
        <a:defRPr sz="1600" baseline="0">
          <a:solidFill>
            <a:srgbClr val="000000"/>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6CCA127-21AE-40F8-A174-F5D57A459568}" type="datetimeFigureOut">
              <a:rPr lang="en-US"/>
              <a:pPr>
                <a:defRPr/>
              </a:pPr>
              <a:t>6/23/2016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8B1F55-57F5-4D54-8759-47CDD45492ED}" type="slidenum">
              <a:rPr lang="en-US" altLang="en-US"/>
              <a:pPr/>
              <a:t>‹#›</a:t>
            </a:fld>
            <a:endParaRPr lang="en-US" altLang="en-US"/>
          </a:p>
        </p:txBody>
      </p:sp>
    </p:spTree>
    <p:extLst>
      <p:ext uri="{BB962C8B-B14F-4D97-AF65-F5344CB8AC3E}">
        <p14:creationId xmlns:p14="http://schemas.microsoft.com/office/powerpoint/2010/main" val="400631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AF4D15-FC89-464C-A37C-72EB87384F8F}" type="datetimeFigureOut">
              <a:rPr lang="en-US"/>
              <a:pPr>
                <a:defRPr/>
              </a:pPr>
              <a:t>6/23/2016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B0DB1D-28C2-47EC-A403-AD074C526A60}" type="slidenum">
              <a:rPr lang="en-US" altLang="en-US"/>
              <a:pPr/>
              <a:t>‹#›</a:t>
            </a:fld>
            <a:endParaRPr lang="en-US" altLang="en-US"/>
          </a:p>
        </p:txBody>
      </p:sp>
    </p:spTree>
    <p:extLst>
      <p:ext uri="{BB962C8B-B14F-4D97-AF65-F5344CB8AC3E}">
        <p14:creationId xmlns:p14="http://schemas.microsoft.com/office/powerpoint/2010/main" val="166250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72D92D-B20A-46D4-8223-57C22EB86268}" type="datetimeFigureOut">
              <a:rPr lang="en-US"/>
              <a:pPr>
                <a:defRPr/>
              </a:pPr>
              <a:t>6/23/2016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2A86B2-028F-44F5-8C2F-CDBAFC30A41E}" type="slidenum">
              <a:rPr lang="en-US" altLang="en-US"/>
              <a:pPr/>
              <a:t>‹#›</a:t>
            </a:fld>
            <a:endParaRPr lang="en-US" altLang="en-US"/>
          </a:p>
        </p:txBody>
      </p:sp>
    </p:spTree>
    <p:extLst>
      <p:ext uri="{BB962C8B-B14F-4D97-AF65-F5344CB8AC3E}">
        <p14:creationId xmlns:p14="http://schemas.microsoft.com/office/powerpoint/2010/main" val="35979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979137-FC16-451F-8862-B4B56438F6F4}" type="datetimeFigureOut">
              <a:rPr lang="en-US"/>
              <a:pPr>
                <a:defRPr/>
              </a:pPr>
              <a:t>6/23/2016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335692A-DCE5-45B5-9CE1-51E7091291D2}" type="slidenum">
              <a:rPr lang="en-US" altLang="en-US"/>
              <a:pPr/>
              <a:t>‹#›</a:t>
            </a:fld>
            <a:endParaRPr lang="en-US" altLang="en-US"/>
          </a:p>
        </p:txBody>
      </p:sp>
    </p:spTree>
    <p:extLst>
      <p:ext uri="{BB962C8B-B14F-4D97-AF65-F5344CB8AC3E}">
        <p14:creationId xmlns:p14="http://schemas.microsoft.com/office/powerpoint/2010/main" val="296958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B1E9C4-25A4-4855-9D82-BE9BD658B7BF}" type="datetimeFigureOut">
              <a:rPr lang="en-US"/>
              <a:pPr>
                <a:defRPr/>
              </a:pPr>
              <a:t>6/23/2016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BF3A6E-B2F0-4263-82C5-B96B32D777DF}" type="slidenum">
              <a:rPr lang="en-US" altLang="en-US"/>
              <a:pPr/>
              <a:t>‹#›</a:t>
            </a:fld>
            <a:endParaRPr lang="en-US" altLang="en-US"/>
          </a:p>
        </p:txBody>
      </p:sp>
    </p:spTree>
    <p:extLst>
      <p:ext uri="{BB962C8B-B14F-4D97-AF65-F5344CB8AC3E}">
        <p14:creationId xmlns:p14="http://schemas.microsoft.com/office/powerpoint/2010/main" val="368954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DDD3C-1B3F-418A-8ED9-9C703B34CE9C}" type="datetimeFigureOut">
              <a:rPr lang="en-US"/>
              <a:pPr>
                <a:defRPr/>
              </a:pPr>
              <a:t>6/23/2016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D8B1532-B61D-4686-9123-F32098AD262E}" type="slidenum">
              <a:rPr lang="en-US" altLang="en-US"/>
              <a:pPr/>
              <a:t>‹#›</a:t>
            </a:fld>
            <a:endParaRPr lang="en-US" altLang="en-US"/>
          </a:p>
        </p:txBody>
      </p:sp>
    </p:spTree>
    <p:extLst>
      <p:ext uri="{BB962C8B-B14F-4D97-AF65-F5344CB8AC3E}">
        <p14:creationId xmlns:p14="http://schemas.microsoft.com/office/powerpoint/2010/main" val="58744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7AAB4B-9EC5-4BBC-8A71-D5EE72F9307B}" type="datetimeFigureOut">
              <a:rPr lang="en-US"/>
              <a:pPr>
                <a:defRPr/>
              </a:pPr>
              <a:t>6/23/2016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3459BF8-64D9-467E-BE48-C39F664CA2B8}" type="slidenum">
              <a:rPr lang="en-US" altLang="en-US"/>
              <a:pPr/>
              <a:t>‹#›</a:t>
            </a:fld>
            <a:endParaRPr lang="en-US" altLang="en-US"/>
          </a:p>
        </p:txBody>
      </p:sp>
    </p:spTree>
    <p:extLst>
      <p:ext uri="{BB962C8B-B14F-4D97-AF65-F5344CB8AC3E}">
        <p14:creationId xmlns:p14="http://schemas.microsoft.com/office/powerpoint/2010/main" val="350202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9E52E5-9127-45DA-86D9-30E23F9B1E24}" type="datetimeFigureOut">
              <a:rPr lang="en-US"/>
              <a:pPr>
                <a:defRPr/>
              </a:pPr>
              <a:t>6/23/2016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F60C00E-0829-444A-AB0B-A47706A253ED}" type="slidenum">
              <a:rPr lang="en-US" altLang="en-US"/>
              <a:pPr/>
              <a:t>‹#›</a:t>
            </a:fld>
            <a:endParaRPr lang="en-US" altLang="en-US"/>
          </a:p>
        </p:txBody>
      </p:sp>
    </p:spTree>
    <p:extLst>
      <p:ext uri="{BB962C8B-B14F-4D97-AF65-F5344CB8AC3E}">
        <p14:creationId xmlns:p14="http://schemas.microsoft.com/office/powerpoint/2010/main" val="264173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DB4DDF-A51D-4D3A-BFC4-50511CC42E89}" type="datetimeFigureOut">
              <a:rPr lang="en-US"/>
              <a:pPr>
                <a:defRPr/>
              </a:pPr>
              <a:t>6/23/2016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EC1AFAC-E2C7-4828-8C8B-01EA5E7BE210}" type="slidenum">
              <a:rPr lang="en-US" altLang="en-US"/>
              <a:pPr/>
              <a:t>‹#›</a:t>
            </a:fld>
            <a:endParaRPr lang="en-US" altLang="en-US"/>
          </a:p>
        </p:txBody>
      </p:sp>
    </p:spTree>
    <p:extLst>
      <p:ext uri="{BB962C8B-B14F-4D97-AF65-F5344CB8AC3E}">
        <p14:creationId xmlns:p14="http://schemas.microsoft.com/office/powerpoint/2010/main" val="143073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BEA206D-9E49-4C1C-929B-0251DD9878DC}" type="datetimeFigureOut">
              <a:rPr lang="en-US"/>
              <a:pPr>
                <a:defRPr/>
              </a:pPr>
              <a:t>6/23/2016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8E78256-E26D-4BB4-8C04-3F585B656232}" type="slidenum">
              <a:rPr lang="en-US" altLang="en-US"/>
              <a:pPr/>
              <a:t>‹#›</a:t>
            </a:fld>
            <a:endParaRPr lang="en-US" altLang="en-US"/>
          </a:p>
        </p:txBody>
      </p:sp>
    </p:spTree>
    <p:extLst>
      <p:ext uri="{BB962C8B-B14F-4D97-AF65-F5344CB8AC3E}">
        <p14:creationId xmlns:p14="http://schemas.microsoft.com/office/powerpoint/2010/main" val="155528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C4DD3A-6398-4233-9DDF-71EDF1C5AA14}" type="datetimeFigureOut">
              <a:rPr lang="en-US"/>
              <a:pPr>
                <a:defRPr/>
              </a:pPr>
              <a:t>6/23/2016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E88F031-7D82-45A1-8555-7B352CDB8840}" type="slidenum">
              <a:rPr lang="en-US" altLang="en-US"/>
              <a:pPr/>
              <a:t>‹#›</a:t>
            </a:fld>
            <a:endParaRPr lang="en-US" altLang="en-US"/>
          </a:p>
        </p:txBody>
      </p:sp>
    </p:spTree>
    <p:extLst>
      <p:ext uri="{BB962C8B-B14F-4D97-AF65-F5344CB8AC3E}">
        <p14:creationId xmlns:p14="http://schemas.microsoft.com/office/powerpoint/2010/main" val="158703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6D413F-89B7-4129-A677-0C3859FBE875}" type="datetimeFigureOut">
              <a:rPr lang="en-US"/>
              <a:pPr>
                <a:defRPr/>
              </a:pPr>
              <a:t>6/23/2016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DC78C90-5EF4-4397-A3ED-95345B6D82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hyperlink" Target="http://images.enature.com/seashore/seashore_l/SC0023_1l.jpg" TargetMode="External"/><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0.jpeg"/></Relationships>
</file>

<file path=ppt/slides/_rels/slide1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www.clarku.edu/departments/biology/biol201/2004/dstehlik/large%20littorea.htm" TargetMode="External"/><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hawaii.edu/reefalgae/invasive_algae/chloro/enteromorpha3field.jpg" TargetMode="Externa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3.jpeg"/><Relationship Id="rId4" Type="http://schemas.openxmlformats.org/officeDocument/2006/relationships/image" Target="../media/image82.emf"/></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sciencemag.org/content/vol322/issue5899/images/large/322_261_F1.jpeg" TargetMode="External"/><Relationship Id="rId1" Type="http://schemas.openxmlformats.org/officeDocument/2006/relationships/slideLayout" Target="../slideLayouts/slideLayout7.xml"/><Relationship Id="rId4" Type="http://schemas.openxmlformats.org/officeDocument/2006/relationships/hyperlink" Target="#COR1"/></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ciencemag.org/content/vol322/issue5899/images/large/322_261_F2.jpeg" TargetMode="External"/><Relationship Id="rId1" Type="http://schemas.openxmlformats.org/officeDocument/2006/relationships/slideLayout" Target="../slideLayouts/slideLayout7.xml"/><Relationship Id="rId6" Type="http://schemas.openxmlformats.org/officeDocument/2006/relationships/hyperlink" Target="#COR1"/><Relationship Id="rId5" Type="http://schemas.openxmlformats.org/officeDocument/2006/relationships/image" Target="../media/image19.png"/><Relationship Id="rId4" Type="http://schemas.openxmlformats.org/officeDocument/2006/relationships/hyperlink" Target="http://www.sciencemag.org/content/vol322/issue5899/images/large/322_261_F3.jpe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artmouth.edu/~robertcox/costs_files/Cox%20%26%20Calsbeek%202010%20Evolution_1.pdf" TargetMode="Externa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google.com/url?sa=i&amp;rct=j&amp;q=&amp;esrc=s&amp;source=images&amp;cd=&amp;cad=rja&amp;uact=8&amp;docid=o9Zjzb-A-PyGZM&amp;tbnid=FTzVGioKsitZBM:&amp;ved=0CAUQjRw&amp;url=http://www.biologycorner.com/worksheets/foodweb.htm&amp;ei=RsAxU_HPM6ae2gXJ0oCQAw&amp;bvm=bv.63587204,d.b2I&amp;psig=AFQjCNG2-w_GbZAtearOv_bCpLKm-Pu9vg&amp;ust=1395855799242167"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7.jpeg"/><Relationship Id="rId3" Type="http://schemas.openxmlformats.org/officeDocument/2006/relationships/chart" Target="../charts/chart1.xml"/><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n.wikipedia.org/wiki/File:North_american_land_mammals_graph.png"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2616200"/>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smtClean="0">
                <a:latin typeface="+mn-lt"/>
              </a:rPr>
              <a:t>III. </a:t>
            </a:r>
            <a:r>
              <a:rPr lang="en-US" sz="2400" b="1" dirty="0">
                <a:latin typeface="+mn-lt"/>
              </a:rPr>
              <a:t>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buFontTx/>
              <a:buAutoNum type="arabicPeriod"/>
              <a:defRPr/>
            </a:pPr>
            <a:r>
              <a:rPr lang="en-US" sz="2000" b="1" dirty="0">
                <a:solidFill>
                  <a:srgbClr val="00B0F0"/>
                </a:solidFill>
                <a:latin typeface="+mn-lt"/>
              </a:rPr>
              <a:t>Components of fitness?</a:t>
            </a:r>
          </a:p>
          <a:p>
            <a:pPr marL="457200" indent="-457200" fontAlgn="auto">
              <a:spcBef>
                <a:spcPts val="0"/>
              </a:spcBef>
              <a:spcAft>
                <a:spcPts val="0"/>
              </a:spcAft>
              <a:defRPr/>
            </a:pPr>
            <a:r>
              <a:rPr lang="en-US" sz="2000" b="1" dirty="0">
                <a:latin typeface="+mn-lt"/>
              </a:rPr>
              <a:t>		 - probability of survival</a:t>
            </a:r>
          </a:p>
          <a:p>
            <a:pPr marL="457200" indent="-457200" fontAlgn="auto">
              <a:spcBef>
                <a:spcPts val="0"/>
              </a:spcBef>
              <a:spcAft>
                <a:spcPts val="0"/>
              </a:spcAft>
              <a:defRPr/>
            </a:pPr>
            <a:r>
              <a:rPr lang="en-US" sz="2000" b="1" dirty="0">
                <a:latin typeface="+mn-lt"/>
              </a:rPr>
              <a:t>		 - number of offspring</a:t>
            </a:r>
          </a:p>
          <a:p>
            <a:pPr marL="457200" indent="-457200" fontAlgn="auto">
              <a:spcBef>
                <a:spcPts val="0"/>
              </a:spcBef>
              <a:spcAft>
                <a:spcPts val="0"/>
              </a:spcAft>
              <a:defRPr/>
            </a:pPr>
            <a:r>
              <a:rPr lang="en-US" sz="2000" b="1" dirty="0">
                <a:latin typeface="+mn-lt"/>
              </a:rPr>
              <a:t>		 - probability that offspring survive</a:t>
            </a:r>
          </a:p>
          <a:p>
            <a:pPr fontAlgn="auto">
              <a:spcBef>
                <a:spcPct val="50000"/>
              </a:spcBef>
              <a:spcAft>
                <a:spcPts val="0"/>
              </a:spcAft>
              <a:defRPr/>
            </a:pPr>
            <a:r>
              <a:rPr lang="en-US" sz="2400" b="1" dirty="0">
                <a:solidFill>
                  <a:srgbClr val="FF0000"/>
                </a:solidFill>
                <a:latin typeface="+mn-lt"/>
              </a:rPr>
              <a:t>	</a:t>
            </a:r>
          </a:p>
        </p:txBody>
      </p:sp>
    </p:spTree>
    <p:extLst>
      <p:ext uri="{BB962C8B-B14F-4D97-AF65-F5344CB8AC3E}">
        <p14:creationId xmlns:p14="http://schemas.microsoft.com/office/powerpoint/2010/main" val="467259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4. Trade-offs Between # offspring and offspring survival – </a:t>
            </a:r>
            <a:r>
              <a:rPr lang="en-US" sz="2000" b="1" i="1" dirty="0">
                <a:solidFill>
                  <a:srgbClr val="00B0F0"/>
                </a:solidFill>
                <a:latin typeface="+mn-lt"/>
              </a:rPr>
              <a:t>Lack Hypothesis</a:t>
            </a:r>
          </a:p>
          <a:p>
            <a:pPr fontAlgn="auto">
              <a:spcBef>
                <a:spcPct val="50000"/>
              </a:spcBef>
              <a:spcAft>
                <a:spcPts val="0"/>
              </a:spcAft>
              <a:defRPr/>
            </a:pPr>
            <a:r>
              <a:rPr lang="en-US" sz="2400" b="1" dirty="0">
                <a:solidFill>
                  <a:srgbClr val="FF0000"/>
                </a:solidFill>
                <a:latin typeface="+mn-lt"/>
              </a:rPr>
              <a:t>	</a:t>
            </a:r>
          </a:p>
        </p:txBody>
      </p:sp>
      <p:pic>
        <p:nvPicPr>
          <p:cNvPr id="12291" name="Picture 2" descr="figure_07_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2332038"/>
            <a:ext cx="3881438"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2"/>
          <p:cNvSpPr txBox="1">
            <a:spLocks noChangeArrowheads="1"/>
          </p:cNvSpPr>
          <p:nvPr/>
        </p:nvSpPr>
        <p:spPr bwMode="auto">
          <a:xfrm>
            <a:off x="5029200" y="2590800"/>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Again, diminishing returns</a:t>
            </a:r>
          </a:p>
        </p:txBody>
      </p:sp>
    </p:spTree>
    <p:extLst>
      <p:ext uri="{BB962C8B-B14F-4D97-AF65-F5344CB8AC3E}">
        <p14:creationId xmlns:p14="http://schemas.microsoft.com/office/powerpoint/2010/main" val="14020352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
        <p:nvSpPr>
          <p:cNvPr id="29699"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1"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2"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6516813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
        <p:nvSpPr>
          <p:cNvPr id="30723"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6"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7"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5044748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
        <p:nvSpPr>
          <p:cNvPr id="31747"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51"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52"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267318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
        <p:nvSpPr>
          <p:cNvPr id="32771"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2"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4"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5"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6"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7"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18066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p>
          <a:p>
            <a:pPr eaLnBrk="1" hangingPunct="1">
              <a:spcBef>
                <a:spcPct val="0"/>
              </a:spcBef>
              <a:buFontTx/>
              <a:buNone/>
            </a:pPr>
            <a:endParaRPr lang="en-US" altLang="en-US" sz="2000" b="1">
              <a:solidFill>
                <a:srgbClr val="FF0000"/>
              </a:solidFill>
            </a:endParaRPr>
          </a:p>
        </p:txBody>
      </p:sp>
      <p:sp>
        <p:nvSpPr>
          <p:cNvPr id="33795"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6"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8"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9"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0"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1"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2" name="Rectangle 11"/>
          <p:cNvSpPr>
            <a:spLocks noChangeArrowheads="1"/>
          </p:cNvSpPr>
          <p:nvPr/>
        </p:nvSpPr>
        <p:spPr bwMode="auto">
          <a:xfrm>
            <a:off x="3505200" y="53340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0790658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04800" y="304800"/>
            <a:ext cx="8534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a:t>
            </a:r>
          </a:p>
          <a:p>
            <a:pPr eaLnBrk="1" hangingPunct="1">
              <a:spcBef>
                <a:spcPct val="0"/>
              </a:spcBef>
              <a:buFontTx/>
              <a:buNone/>
            </a:pPr>
            <a:endParaRPr lang="en-US" altLang="en-US" sz="2000" b="1">
              <a:solidFill>
                <a:schemeClr val="accent2"/>
              </a:solidFill>
            </a:endParaRPr>
          </a:p>
        </p:txBody>
      </p:sp>
      <p:sp>
        <p:nvSpPr>
          <p:cNvPr id="34819"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0"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2"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3"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4"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5"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6" name="Rectangle 10"/>
          <p:cNvSpPr>
            <a:spLocks noChangeArrowheads="1"/>
          </p:cNvSpPr>
          <p:nvPr/>
        </p:nvSpPr>
        <p:spPr bwMode="auto">
          <a:xfrm>
            <a:off x="3505200" y="53340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7" name="Rectangle 11"/>
          <p:cNvSpPr>
            <a:spLocks noChangeArrowheads="1"/>
          </p:cNvSpPr>
          <p:nvPr/>
        </p:nvSpPr>
        <p:spPr bwMode="auto">
          <a:xfrm>
            <a:off x="3505200" y="47244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5930336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304800"/>
            <a:ext cx="8534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a:t>
            </a:r>
          </a:p>
          <a:p>
            <a:pPr eaLnBrk="1" hangingPunct="1">
              <a:spcBef>
                <a:spcPct val="0"/>
              </a:spcBef>
              <a:buFontTx/>
              <a:buNone/>
            </a:pPr>
            <a:endParaRPr lang="en-US" altLang="en-US" sz="2000" b="1">
              <a:solidFill>
                <a:schemeClr val="accent2"/>
              </a:solidFill>
            </a:endParaRPr>
          </a:p>
        </p:txBody>
      </p:sp>
      <p:sp>
        <p:nvSpPr>
          <p:cNvPr id="35843"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4"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5"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6"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47"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48"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49"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0" name="Rectangle 10"/>
          <p:cNvSpPr>
            <a:spLocks noChangeArrowheads="1"/>
          </p:cNvSpPr>
          <p:nvPr/>
        </p:nvSpPr>
        <p:spPr bwMode="auto">
          <a:xfrm>
            <a:off x="3505200" y="53340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1" name="Rectangle 11"/>
          <p:cNvSpPr>
            <a:spLocks noChangeArrowheads="1"/>
          </p:cNvSpPr>
          <p:nvPr/>
        </p:nvSpPr>
        <p:spPr bwMode="auto">
          <a:xfrm>
            <a:off x="3505200" y="47244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2" name="Rectangle 12"/>
          <p:cNvSpPr>
            <a:spLocks noChangeArrowheads="1"/>
          </p:cNvSpPr>
          <p:nvPr/>
        </p:nvSpPr>
        <p:spPr bwMode="auto">
          <a:xfrm>
            <a:off x="3886200" y="5334000"/>
            <a:ext cx="381000" cy="6096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1619410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04800" y="304800"/>
            <a:ext cx="853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rapidly...small size is constrained... but large is not.....</a:t>
            </a:r>
          </a:p>
          <a:p>
            <a:pPr eaLnBrk="1" hangingPunct="1">
              <a:spcBef>
                <a:spcPct val="0"/>
              </a:spcBef>
              <a:buFontTx/>
              <a:buNone/>
            </a:pPr>
            <a:endParaRPr lang="en-US" altLang="en-US" sz="2000" b="1">
              <a:solidFill>
                <a:schemeClr val="accent2"/>
              </a:solidFill>
            </a:endParaRPr>
          </a:p>
        </p:txBody>
      </p:sp>
      <p:sp>
        <p:nvSpPr>
          <p:cNvPr id="36867"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8"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0"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1"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2"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3"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4" name="Rectangle 10"/>
          <p:cNvSpPr>
            <a:spLocks noChangeArrowheads="1"/>
          </p:cNvSpPr>
          <p:nvPr/>
        </p:nvSpPr>
        <p:spPr bwMode="auto">
          <a:xfrm>
            <a:off x="3505200" y="53340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5" name="Rectangle 11"/>
          <p:cNvSpPr>
            <a:spLocks noChangeArrowheads="1"/>
          </p:cNvSpPr>
          <p:nvPr/>
        </p:nvSpPr>
        <p:spPr bwMode="auto">
          <a:xfrm>
            <a:off x="3505200" y="47244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6" name="Rectangle 12"/>
          <p:cNvSpPr>
            <a:spLocks noChangeArrowheads="1"/>
          </p:cNvSpPr>
          <p:nvPr/>
        </p:nvSpPr>
        <p:spPr bwMode="auto">
          <a:xfrm>
            <a:off x="3886200" y="5334000"/>
            <a:ext cx="381000" cy="6096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7" name="Line 13"/>
          <p:cNvSpPr>
            <a:spLocks noChangeShapeType="1"/>
          </p:cNvSpPr>
          <p:nvPr/>
        </p:nvSpPr>
        <p:spPr bwMode="auto">
          <a:xfrm flipH="1">
            <a:off x="1219200" y="4800600"/>
            <a:ext cx="160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8" name="Line 14"/>
          <p:cNvSpPr>
            <a:spLocks noChangeShapeType="1"/>
          </p:cNvSpPr>
          <p:nvPr/>
        </p:nvSpPr>
        <p:spPr bwMode="auto">
          <a:xfrm>
            <a:off x="4191000" y="4800600"/>
            <a:ext cx="411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56391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04800" y="304800"/>
            <a:ext cx="853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rapidly...small size is constrained... but large is not.....</a:t>
            </a:r>
            <a:r>
              <a:rPr lang="en-US" altLang="en-US" sz="2000" b="1">
                <a:solidFill>
                  <a:srgbClr val="FF0000"/>
                </a:solidFill>
              </a:rPr>
              <a:t>RESULT: RIGHT SKEW</a:t>
            </a:r>
          </a:p>
          <a:p>
            <a:pPr eaLnBrk="1" hangingPunct="1">
              <a:spcBef>
                <a:spcPct val="0"/>
              </a:spcBef>
              <a:buFontTx/>
              <a:buNone/>
            </a:pPr>
            <a:endParaRPr lang="en-US" altLang="en-US" sz="2000" b="1">
              <a:solidFill>
                <a:srgbClr val="FF0000"/>
              </a:solidFill>
            </a:endParaRPr>
          </a:p>
        </p:txBody>
      </p:sp>
      <p:sp>
        <p:nvSpPr>
          <p:cNvPr id="37891"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Rectangle 6"/>
          <p:cNvSpPr>
            <a:spLocks noChangeArrowheads="1"/>
          </p:cNvSpPr>
          <p:nvPr/>
        </p:nvSpPr>
        <p:spPr bwMode="auto">
          <a:xfrm>
            <a:off x="3124200" y="53340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5" name="Rectangle 7"/>
          <p:cNvSpPr>
            <a:spLocks noChangeArrowheads="1"/>
          </p:cNvSpPr>
          <p:nvPr/>
        </p:nvSpPr>
        <p:spPr bwMode="auto">
          <a:xfrm>
            <a:off x="3124200" y="47244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6" name="Rectangle 8"/>
          <p:cNvSpPr>
            <a:spLocks noChangeArrowheads="1"/>
          </p:cNvSpPr>
          <p:nvPr/>
        </p:nvSpPr>
        <p:spPr bwMode="auto">
          <a:xfrm>
            <a:off x="3124200" y="41148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7" name="Rectangle 9"/>
          <p:cNvSpPr>
            <a:spLocks noChangeArrowheads="1"/>
          </p:cNvSpPr>
          <p:nvPr/>
        </p:nvSpPr>
        <p:spPr bwMode="auto">
          <a:xfrm>
            <a:off x="3124200" y="3505200"/>
            <a:ext cx="381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8" name="Rectangle 10"/>
          <p:cNvSpPr>
            <a:spLocks noChangeArrowheads="1"/>
          </p:cNvSpPr>
          <p:nvPr/>
        </p:nvSpPr>
        <p:spPr bwMode="auto">
          <a:xfrm>
            <a:off x="3505200" y="53340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9" name="Rectangle 11"/>
          <p:cNvSpPr>
            <a:spLocks noChangeArrowheads="1"/>
          </p:cNvSpPr>
          <p:nvPr/>
        </p:nvSpPr>
        <p:spPr bwMode="auto">
          <a:xfrm>
            <a:off x="3505200" y="4724400"/>
            <a:ext cx="3810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0" name="Rectangle 12"/>
          <p:cNvSpPr>
            <a:spLocks noChangeArrowheads="1"/>
          </p:cNvSpPr>
          <p:nvPr/>
        </p:nvSpPr>
        <p:spPr bwMode="auto">
          <a:xfrm>
            <a:off x="3886200" y="5334000"/>
            <a:ext cx="381000" cy="6096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1" name="Freeform 15"/>
          <p:cNvSpPr>
            <a:spLocks/>
          </p:cNvSpPr>
          <p:nvPr/>
        </p:nvSpPr>
        <p:spPr bwMode="auto">
          <a:xfrm>
            <a:off x="1143000" y="2692400"/>
            <a:ext cx="7315200" cy="3251200"/>
          </a:xfrm>
          <a:custGeom>
            <a:avLst/>
            <a:gdLst>
              <a:gd name="T0" fmla="*/ 0 w 4608"/>
              <a:gd name="T1" fmla="*/ 2147483647 h 2048"/>
              <a:gd name="T2" fmla="*/ 2147483647 w 4608"/>
              <a:gd name="T3" fmla="*/ 2147483647 h 2048"/>
              <a:gd name="T4" fmla="*/ 2147483647 w 4608"/>
              <a:gd name="T5" fmla="*/ 2147483647 h 2048"/>
              <a:gd name="T6" fmla="*/ 2147483647 w 4608"/>
              <a:gd name="T7" fmla="*/ 2147483647 h 2048"/>
              <a:gd name="T8" fmla="*/ 2147483647 w 4608"/>
              <a:gd name="T9" fmla="*/ 2147483647 h 2048"/>
              <a:gd name="T10" fmla="*/ 2147483647 w 4608"/>
              <a:gd name="T11" fmla="*/ 2147483647 h 2048"/>
              <a:gd name="T12" fmla="*/ 2147483647 w 4608"/>
              <a:gd name="T13" fmla="*/ 2147483647 h 2048"/>
              <a:gd name="T14" fmla="*/ 2147483647 w 4608"/>
              <a:gd name="T15" fmla="*/ 2147483647 h 2048"/>
              <a:gd name="T16" fmla="*/ 2147483647 w 4608"/>
              <a:gd name="T17" fmla="*/ 2147483647 h 2048"/>
              <a:gd name="T18" fmla="*/ 2147483647 w 4608"/>
              <a:gd name="T19" fmla="*/ 2147483647 h 2048"/>
              <a:gd name="T20" fmla="*/ 2147483647 w 4608"/>
              <a:gd name="T21" fmla="*/ 2147483647 h 20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08"/>
              <a:gd name="T34" fmla="*/ 0 h 2048"/>
              <a:gd name="T35" fmla="*/ 4608 w 4608"/>
              <a:gd name="T36" fmla="*/ 2048 h 20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08" h="2048">
                <a:moveTo>
                  <a:pt x="0" y="2048"/>
                </a:moveTo>
                <a:cubicBezTo>
                  <a:pt x="20" y="1948"/>
                  <a:pt x="40" y="1848"/>
                  <a:pt x="96" y="1664"/>
                </a:cubicBezTo>
                <a:cubicBezTo>
                  <a:pt x="152" y="1480"/>
                  <a:pt x="232" y="1176"/>
                  <a:pt x="336" y="944"/>
                </a:cubicBezTo>
                <a:cubicBezTo>
                  <a:pt x="440" y="712"/>
                  <a:pt x="600" y="416"/>
                  <a:pt x="720" y="272"/>
                </a:cubicBezTo>
                <a:cubicBezTo>
                  <a:pt x="840" y="128"/>
                  <a:pt x="952" y="120"/>
                  <a:pt x="1056" y="80"/>
                </a:cubicBezTo>
                <a:cubicBezTo>
                  <a:pt x="1160" y="40"/>
                  <a:pt x="1216" y="0"/>
                  <a:pt x="1344" y="32"/>
                </a:cubicBezTo>
                <a:cubicBezTo>
                  <a:pt x="1472" y="64"/>
                  <a:pt x="1664" y="136"/>
                  <a:pt x="1824" y="272"/>
                </a:cubicBezTo>
                <a:cubicBezTo>
                  <a:pt x="1984" y="408"/>
                  <a:pt x="2120" y="656"/>
                  <a:pt x="2304" y="848"/>
                </a:cubicBezTo>
                <a:cubicBezTo>
                  <a:pt x="2488" y="1040"/>
                  <a:pt x="2640" y="1256"/>
                  <a:pt x="2928" y="1424"/>
                </a:cubicBezTo>
                <a:cubicBezTo>
                  <a:pt x="3216" y="1592"/>
                  <a:pt x="3752" y="1752"/>
                  <a:pt x="4032" y="1856"/>
                </a:cubicBezTo>
                <a:cubicBezTo>
                  <a:pt x="4312" y="1960"/>
                  <a:pt x="4520" y="2016"/>
                  <a:pt x="4608" y="204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3297111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04800" y="304800"/>
            <a:ext cx="85344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rapidly...small size is constrained... but large is not.....</a:t>
            </a:r>
            <a:r>
              <a:rPr lang="en-US" altLang="en-US" sz="2000" b="1">
                <a:solidFill>
                  <a:srgbClr val="FF0000"/>
                </a:solidFill>
              </a:rPr>
              <a:t>RESULT: RIGHT SKEW</a:t>
            </a:r>
          </a:p>
          <a:p>
            <a:pPr eaLnBrk="1" hangingPunct="1">
              <a:spcBef>
                <a:spcPct val="0"/>
              </a:spcBef>
              <a:buFontTx/>
              <a:buNone/>
            </a:pPr>
            <a:endParaRPr lang="en-US" altLang="en-US" sz="2000" b="1">
              <a:solidFill>
                <a:srgbClr val="FF0000"/>
              </a:solidFill>
            </a:endParaRPr>
          </a:p>
          <a:p>
            <a:pPr eaLnBrk="1" hangingPunct="1">
              <a:spcBef>
                <a:spcPct val="0"/>
              </a:spcBef>
              <a:buFontTx/>
              <a:buNone/>
            </a:pPr>
            <a:r>
              <a:rPr lang="en-US" altLang="en-US" sz="2000" b="1">
                <a:solidFill>
                  <a:srgbClr val="FF0000"/>
                </a:solidFill>
              </a:rPr>
              <a:t>Think about the Fretwell-Lucas model of habitat selection... the optimum is used first, and when this "size niche" is full, less optimal niches are colonized.</a:t>
            </a:r>
          </a:p>
          <a:p>
            <a:pPr eaLnBrk="1" hangingPunct="1">
              <a:spcBef>
                <a:spcPct val="0"/>
              </a:spcBef>
              <a:buFontTx/>
              <a:buNone/>
            </a:pPr>
            <a:endParaRPr lang="en-US" altLang="en-US" sz="2000" b="1">
              <a:solidFill>
                <a:srgbClr val="FF0000"/>
              </a:solidFill>
            </a:endParaRPr>
          </a:p>
        </p:txBody>
      </p:sp>
    </p:spTree>
    <p:extLst>
      <p:ext uri="{BB962C8B-B14F-4D97-AF65-F5344CB8AC3E}">
        <p14:creationId xmlns:p14="http://schemas.microsoft.com/office/powerpoint/2010/main" val="301777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4. Trade-offs Between # offspring and offspring survival – </a:t>
            </a:r>
            <a:r>
              <a:rPr lang="en-US" sz="2000" b="1" i="1" dirty="0">
                <a:solidFill>
                  <a:srgbClr val="00B0F0"/>
                </a:solidFill>
                <a:latin typeface="+mn-lt"/>
              </a:rPr>
              <a:t>Lack Hypothesis</a:t>
            </a:r>
          </a:p>
          <a:p>
            <a:pPr fontAlgn="auto">
              <a:spcBef>
                <a:spcPct val="50000"/>
              </a:spcBef>
              <a:spcAft>
                <a:spcPts val="0"/>
              </a:spcAft>
              <a:defRPr/>
            </a:pPr>
            <a:r>
              <a:rPr lang="en-US" sz="2400" b="1" dirty="0">
                <a:solidFill>
                  <a:srgbClr val="FF0000"/>
                </a:solidFill>
                <a:latin typeface="+mn-lt"/>
              </a:rPr>
              <a:t>	</a:t>
            </a:r>
          </a:p>
        </p:txBody>
      </p:sp>
      <p:pic>
        <p:nvPicPr>
          <p:cNvPr id="13315" name="Picture 3" descr="figure_07_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200"/>
            <a:ext cx="85344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838200" y="17526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rPr>
              <a:t>Varies within a species under different environmental conditions: Guppies</a:t>
            </a:r>
          </a:p>
        </p:txBody>
      </p:sp>
      <p:sp>
        <p:nvSpPr>
          <p:cNvPr id="5" name="Rectangle 4"/>
          <p:cNvSpPr/>
          <p:nvPr/>
        </p:nvSpPr>
        <p:spPr>
          <a:xfrm>
            <a:off x="228600" y="2514600"/>
            <a:ext cx="4267200" cy="281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232849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304800"/>
            <a:ext cx="8534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a:r>
            <a:r>
              <a:rPr lang="en-US" altLang="en-US" sz="2000" b="1">
                <a:solidFill>
                  <a:srgbClr val="FF0000"/>
                </a:solidFill>
              </a:rPr>
              <a:t>at some point a species will do better "off the optimum", rather than competing with lots of species on the optimum</a:t>
            </a:r>
            <a:r>
              <a:rPr lang="en-US" altLang="en-US" sz="2000" b="1">
                <a:solidFill>
                  <a:schemeClr val="accent2"/>
                </a:solidFill>
              </a:rPr>
              <a:t>....this is not as great a size class, so species will move to new size class to avoid competition more rapidly...small size is constrained... but large is not.....</a:t>
            </a:r>
            <a:r>
              <a:rPr lang="en-US" altLang="en-US" sz="2000" b="1">
                <a:solidFill>
                  <a:srgbClr val="FF0000"/>
                </a:solidFill>
              </a:rPr>
              <a:t>RESULT: RIGHT SKEW</a:t>
            </a:r>
          </a:p>
          <a:p>
            <a:pPr eaLnBrk="1" hangingPunct="1">
              <a:spcBef>
                <a:spcPct val="0"/>
              </a:spcBef>
              <a:buFontTx/>
              <a:buNone/>
            </a:pPr>
            <a:endParaRPr lang="en-US" altLang="en-US" sz="2000" b="1">
              <a:solidFill>
                <a:srgbClr val="FF0000"/>
              </a:solidFill>
            </a:endParaRPr>
          </a:p>
          <a:p>
            <a:pPr eaLnBrk="1" hangingPunct="1">
              <a:spcBef>
                <a:spcPct val="0"/>
              </a:spcBef>
              <a:buFontTx/>
              <a:buNone/>
            </a:pPr>
            <a:r>
              <a:rPr lang="en-US" altLang="en-US" sz="2000" b="1">
                <a:solidFill>
                  <a:srgbClr val="FF0000"/>
                </a:solidFill>
              </a:rPr>
              <a:t>Think about the Fretwell-Lucas model of habitat selection... the optimum is used first, and when this "size niche" is full, less optimal niches are colonized.</a:t>
            </a:r>
          </a:p>
          <a:p>
            <a:pPr eaLnBrk="1" hangingPunct="1">
              <a:spcBef>
                <a:spcPct val="0"/>
              </a:spcBef>
              <a:buFontTx/>
              <a:buNone/>
            </a:pPr>
            <a:endParaRPr lang="en-US" altLang="en-US" sz="2000" b="1">
              <a:solidFill>
                <a:srgbClr val="FF0000"/>
              </a:solidFill>
            </a:endParaRPr>
          </a:p>
          <a:p>
            <a:pPr eaLnBrk="1" hangingPunct="1">
              <a:spcBef>
                <a:spcPct val="0"/>
              </a:spcBef>
              <a:buFontTx/>
              <a:buNone/>
            </a:pPr>
            <a:r>
              <a:rPr lang="en-US" altLang="en-US" sz="2000" b="1">
                <a:solidFill>
                  <a:srgbClr val="FF0000"/>
                </a:solidFill>
              </a:rPr>
              <a:t>Size correlates with so many patterns of resource use that it is a good generic proxy for niche use.</a:t>
            </a:r>
          </a:p>
          <a:p>
            <a:pPr eaLnBrk="1" hangingPunct="1">
              <a:spcBef>
                <a:spcPct val="0"/>
              </a:spcBef>
              <a:buFontTx/>
              <a:buNone/>
            </a:pPr>
            <a:endParaRPr lang="en-US" altLang="en-US" sz="2000" b="1">
              <a:solidFill>
                <a:srgbClr val="FF0000"/>
              </a:solidFill>
            </a:endParaRPr>
          </a:p>
        </p:txBody>
      </p:sp>
    </p:spTree>
    <p:extLst>
      <p:ext uri="{BB962C8B-B14F-4D97-AF65-F5344CB8AC3E}">
        <p14:creationId xmlns:p14="http://schemas.microsoft.com/office/powerpoint/2010/main" val="21034819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mussel-bed-with-sea-stars-t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8625"/>
            <a:ext cx="3703638"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1804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304800"/>
            <a:ext cx="85344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Calibri" panose="020F0502020204030204" pitchFamily="34" charset="0"/>
              </a:rPr>
              <a:t>Community Ecology</a:t>
            </a:r>
          </a:p>
          <a:p>
            <a:pPr eaLnBrk="1" hangingPunct="1">
              <a:spcBef>
                <a:spcPct val="50000"/>
              </a:spcBef>
              <a:buFontTx/>
              <a:buNone/>
            </a:pPr>
            <a:r>
              <a:rPr lang="en-US" altLang="en-US" sz="2000" b="1">
                <a:solidFill>
                  <a:srgbClr val="660066"/>
                </a:solidFill>
                <a:latin typeface="Calibri" panose="020F0502020204030204" pitchFamily="34" charset="0"/>
              </a:rPr>
              <a:t>I. Introduction</a:t>
            </a:r>
          </a:p>
          <a:p>
            <a:pPr eaLnBrk="1" hangingPunct="1">
              <a:spcBef>
                <a:spcPct val="50000"/>
              </a:spcBef>
              <a:buFontTx/>
              <a:buNone/>
            </a:pPr>
            <a:r>
              <a:rPr lang="en-US" altLang="en-US" sz="2000" b="1">
                <a:solidFill>
                  <a:srgbClr val="660066"/>
                </a:solidFill>
                <a:latin typeface="Calibri" panose="020F0502020204030204" pitchFamily="34" charset="0"/>
              </a:rPr>
              <a:t>II. Multispecies Interactions with a Trophic Level</a:t>
            </a:r>
          </a:p>
          <a:p>
            <a:pPr eaLnBrk="1" hangingPunct="1">
              <a:spcBef>
                <a:spcPct val="50000"/>
              </a:spcBef>
              <a:buFontTx/>
              <a:buNone/>
            </a:pPr>
            <a:r>
              <a:rPr lang="en-US" altLang="en-US" sz="2000" b="1">
                <a:solidFill>
                  <a:srgbClr val="FF0000"/>
                </a:solidFill>
                <a:latin typeface="Calibri" panose="020F0502020204030204" pitchFamily="34" charset="0"/>
              </a:rPr>
              <a:t>III. Multispecies Interactions across Trophic Levels</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spTree>
    <p:extLst>
      <p:ext uri="{BB962C8B-B14F-4D97-AF65-F5344CB8AC3E}">
        <p14:creationId xmlns:p14="http://schemas.microsoft.com/office/powerpoint/2010/main" val="1197788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304800"/>
            <a:ext cx="85344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Calibri" panose="020F0502020204030204" pitchFamily="34" charset="0"/>
              </a:rPr>
              <a:t>Community Ecology</a:t>
            </a:r>
          </a:p>
          <a:p>
            <a:pPr eaLnBrk="1" hangingPunct="1">
              <a:spcBef>
                <a:spcPct val="50000"/>
              </a:spcBef>
              <a:buFontTx/>
              <a:buNone/>
            </a:pPr>
            <a:r>
              <a:rPr lang="en-US" altLang="en-US" sz="2000" b="1">
                <a:solidFill>
                  <a:srgbClr val="660066"/>
                </a:solidFill>
                <a:latin typeface="Calibri" panose="020F0502020204030204" pitchFamily="34" charset="0"/>
              </a:rPr>
              <a:t>I. Introduction</a:t>
            </a:r>
          </a:p>
          <a:p>
            <a:pPr eaLnBrk="1" hangingPunct="1">
              <a:spcBef>
                <a:spcPct val="50000"/>
              </a:spcBef>
              <a:buFontTx/>
              <a:buNone/>
            </a:pPr>
            <a:r>
              <a:rPr lang="en-US" altLang="en-US" sz="2000" b="1">
                <a:solidFill>
                  <a:srgbClr val="660066"/>
                </a:solidFill>
                <a:latin typeface="Calibri" panose="020F0502020204030204" pitchFamily="34" charset="0"/>
              </a:rPr>
              <a:t>II. Multispecies Interactions with a Trophic Level</a:t>
            </a:r>
          </a:p>
          <a:p>
            <a:pPr eaLnBrk="1" hangingPunct="1">
              <a:spcBef>
                <a:spcPct val="50000"/>
              </a:spcBef>
              <a:buFontTx/>
              <a:buNone/>
            </a:pPr>
            <a:r>
              <a:rPr lang="en-US" altLang="en-US" sz="2000" b="1">
                <a:solidFill>
                  <a:srgbClr val="FF0000"/>
                </a:solidFill>
                <a:latin typeface="Calibri" panose="020F0502020204030204" pitchFamily="34" charset="0"/>
              </a:rPr>
              <a:t>III. Multispecies Interactions across Trophic Levels</a:t>
            </a:r>
          </a:p>
          <a:p>
            <a:pPr eaLnBrk="1" hangingPunct="1">
              <a:spcBef>
                <a:spcPct val="50000"/>
              </a:spcBef>
              <a:buFontTx/>
              <a:buNone/>
            </a:pPr>
            <a:r>
              <a:rPr lang="en-US" altLang="en-US" sz="2000" b="1">
                <a:solidFill>
                  <a:srgbClr val="FF0000"/>
                </a:solidFill>
                <a:latin typeface="Calibri" panose="020F0502020204030204" pitchFamily="34" charset="0"/>
              </a:rPr>
              <a:t>   A. Keystone Predators</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3011" name="Picture 3" descr="green_mus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67000"/>
            <a:ext cx="3600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Asteroid_-_Pisaster_ochrace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36957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531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3048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1. Paine (1966) - the rocky intertidal</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4035" name="Picture 3"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601027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pis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
            <a:ext cx="254317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Thais_orbi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14600"/>
            <a:ext cx="1485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Limpet%20&amp;%20Chi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724400"/>
            <a:ext cx="2362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muss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724400"/>
            <a:ext cx="129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acorn barna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724400"/>
            <a:ext cx="12001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SC0023_1l">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724400"/>
            <a:ext cx="236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Box 9"/>
          <p:cNvSpPr txBox="1">
            <a:spLocks noChangeArrowheads="1"/>
          </p:cNvSpPr>
          <p:nvPr/>
        </p:nvSpPr>
        <p:spPr bwMode="auto">
          <a:xfrm>
            <a:off x="6553200" y="22860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Arrows show energy flow; point to consumer.</a:t>
            </a:r>
          </a:p>
        </p:txBody>
      </p:sp>
    </p:spTree>
    <p:extLst>
      <p:ext uri="{BB962C8B-B14F-4D97-AF65-F5344CB8AC3E}">
        <p14:creationId xmlns:p14="http://schemas.microsoft.com/office/powerpoint/2010/main" val="25005944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04800" y="304800"/>
            <a:ext cx="85344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1. Paine (1966) - the rocky intertidal</a:t>
            </a:r>
          </a:p>
          <a:p>
            <a:pPr eaLnBrk="1" hangingPunct="1">
              <a:spcBef>
                <a:spcPct val="50000"/>
              </a:spcBef>
              <a:buFontTx/>
              <a:buNone/>
            </a:pPr>
            <a:r>
              <a:rPr lang="en-US" altLang="en-US" sz="2000" b="1">
                <a:solidFill>
                  <a:schemeClr val="accent2"/>
                </a:solidFill>
                <a:latin typeface="Calibri" panose="020F0502020204030204" pitchFamily="34" charset="0"/>
              </a:rPr>
              <a:t>	 - </a:t>
            </a:r>
            <a:r>
              <a:rPr lang="en-US" altLang="en-US" sz="2000" b="1" i="1">
                <a:solidFill>
                  <a:schemeClr val="accent2"/>
                </a:solidFill>
                <a:latin typeface="Calibri" panose="020F0502020204030204" pitchFamily="34" charset="0"/>
              </a:rPr>
              <a:t>Pisaster</a:t>
            </a:r>
            <a:r>
              <a:rPr lang="en-US" altLang="en-US" sz="2000" b="1">
                <a:solidFill>
                  <a:schemeClr val="accent2"/>
                </a:solidFill>
                <a:latin typeface="Calibri" panose="020F0502020204030204" pitchFamily="34" charset="0"/>
              </a:rPr>
              <a:t> prefers mussels</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5059" name="Picture 3" descr="tn_JMG00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447800"/>
            <a:ext cx="2724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769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04800" y="304800"/>
            <a:ext cx="85344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1. Paine (1966) - the rocky intertidal</a:t>
            </a:r>
          </a:p>
          <a:p>
            <a:pPr eaLnBrk="1" hangingPunct="1">
              <a:spcBef>
                <a:spcPct val="50000"/>
              </a:spcBef>
              <a:buFontTx/>
              <a:buNone/>
            </a:pPr>
            <a:r>
              <a:rPr lang="en-US" altLang="en-US" sz="2000" b="1">
                <a:solidFill>
                  <a:srgbClr val="FF0000"/>
                </a:solidFill>
                <a:latin typeface="Calibri" panose="020F0502020204030204" pitchFamily="34" charset="0"/>
              </a:rPr>
              <a:t>	 - </a:t>
            </a:r>
            <a:r>
              <a:rPr lang="en-US" altLang="en-US" sz="2000" b="1" i="1">
                <a:solidFill>
                  <a:srgbClr val="FF0000"/>
                </a:solidFill>
                <a:latin typeface="Calibri" panose="020F0502020204030204" pitchFamily="34" charset="0"/>
              </a:rPr>
              <a:t>Pisaster</a:t>
            </a:r>
            <a:r>
              <a:rPr lang="en-US" altLang="en-US" sz="2000" b="1">
                <a:solidFill>
                  <a:srgbClr val="FF0000"/>
                </a:solidFill>
                <a:latin typeface="Calibri" panose="020F0502020204030204" pitchFamily="34" charset="0"/>
              </a:rPr>
              <a:t> prefers mussels</a:t>
            </a:r>
          </a:p>
          <a:p>
            <a:pPr eaLnBrk="1" hangingPunct="1">
              <a:spcBef>
                <a:spcPct val="50000"/>
              </a:spcBef>
              <a:buFontTx/>
              <a:buNone/>
            </a:pPr>
            <a:r>
              <a:rPr lang="en-US" altLang="en-US" sz="2000" b="1">
                <a:solidFill>
                  <a:srgbClr val="FF0000"/>
                </a:solidFill>
                <a:latin typeface="Calibri" panose="020F0502020204030204" pitchFamily="34" charset="0"/>
              </a:rPr>
              <a:t>	 </a:t>
            </a:r>
            <a:r>
              <a:rPr lang="en-US" altLang="en-US" sz="2000" b="1">
                <a:solidFill>
                  <a:schemeClr val="accent2"/>
                </a:solidFill>
                <a:latin typeface="Calibri" panose="020F0502020204030204" pitchFamily="34" charset="0"/>
              </a:rPr>
              <a:t>- When predators are excluded,</a:t>
            </a:r>
          </a:p>
          <a:p>
            <a:pPr eaLnBrk="1" hangingPunct="1">
              <a:spcBef>
                <a:spcPct val="50000"/>
              </a:spcBef>
              <a:buFontTx/>
              <a:buNone/>
            </a:pPr>
            <a:r>
              <a:rPr lang="en-US" altLang="en-US" sz="2000" b="1">
                <a:solidFill>
                  <a:schemeClr val="accent2"/>
                </a:solidFill>
                <a:latin typeface="Calibri" panose="020F0502020204030204" pitchFamily="34" charset="0"/>
              </a:rPr>
              <a:t>mussels outcompete other species and</a:t>
            </a:r>
          </a:p>
          <a:p>
            <a:pPr eaLnBrk="1" hangingPunct="1">
              <a:spcBef>
                <a:spcPct val="50000"/>
              </a:spcBef>
              <a:buFontTx/>
              <a:buNone/>
            </a:pPr>
            <a:r>
              <a:rPr lang="en-US" altLang="en-US" sz="2000" b="1">
                <a:solidFill>
                  <a:schemeClr val="accent2"/>
                </a:solidFill>
                <a:latin typeface="Calibri" panose="020F0502020204030204" pitchFamily="34" charset="0"/>
              </a:rPr>
              <a:t>the diversity of the system crashes to a</a:t>
            </a:r>
          </a:p>
          <a:p>
            <a:pPr eaLnBrk="1" hangingPunct="1">
              <a:spcBef>
                <a:spcPct val="50000"/>
              </a:spcBef>
              <a:buFontTx/>
              <a:buNone/>
            </a:pPr>
            <a:r>
              <a:rPr lang="en-US" altLang="en-US" sz="2000" b="1">
                <a:solidFill>
                  <a:schemeClr val="accent2"/>
                </a:solidFill>
                <a:latin typeface="Calibri" panose="020F0502020204030204" pitchFamily="34" charset="0"/>
              </a:rPr>
              <a:t>single species - a mussel bed</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6083" name="Picture 3" descr="tn_JMG00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33400"/>
            <a:ext cx="2724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46482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5538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04800" y="304800"/>
            <a:ext cx="853440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1. Paine (1966) - the rocky intertidal</a:t>
            </a:r>
          </a:p>
          <a:p>
            <a:pPr eaLnBrk="1" hangingPunct="1">
              <a:spcBef>
                <a:spcPct val="50000"/>
              </a:spcBef>
              <a:buFontTx/>
              <a:buNone/>
            </a:pPr>
            <a:r>
              <a:rPr lang="en-US" altLang="en-US" sz="2000" b="1">
                <a:solidFill>
                  <a:srgbClr val="FF0000"/>
                </a:solidFill>
                <a:latin typeface="Calibri" panose="020F0502020204030204" pitchFamily="34" charset="0"/>
              </a:rPr>
              <a:t>	 - </a:t>
            </a:r>
            <a:r>
              <a:rPr lang="en-US" altLang="en-US" sz="2000" b="1" i="1">
                <a:solidFill>
                  <a:srgbClr val="FF0000"/>
                </a:solidFill>
                <a:latin typeface="Calibri" panose="020F0502020204030204" pitchFamily="34" charset="0"/>
              </a:rPr>
              <a:t>Pisaster</a:t>
            </a:r>
            <a:r>
              <a:rPr lang="en-US" altLang="en-US" sz="2000" b="1">
                <a:solidFill>
                  <a:srgbClr val="FF0000"/>
                </a:solidFill>
                <a:latin typeface="Calibri" panose="020F0502020204030204" pitchFamily="34" charset="0"/>
              </a:rPr>
              <a:t> prefers mussels</a:t>
            </a:r>
          </a:p>
          <a:p>
            <a:pPr eaLnBrk="1" hangingPunct="1">
              <a:spcBef>
                <a:spcPct val="50000"/>
              </a:spcBef>
              <a:buFontTx/>
              <a:buNone/>
            </a:pPr>
            <a:r>
              <a:rPr lang="en-US" altLang="en-US" sz="2000" b="1">
                <a:solidFill>
                  <a:srgbClr val="FF0000"/>
                </a:solidFill>
                <a:latin typeface="Calibri" panose="020F0502020204030204" pitchFamily="34" charset="0"/>
              </a:rPr>
              <a:t>	 - When predators are excluded,</a:t>
            </a:r>
          </a:p>
          <a:p>
            <a:pPr eaLnBrk="1" hangingPunct="1">
              <a:spcBef>
                <a:spcPct val="50000"/>
              </a:spcBef>
              <a:buFontTx/>
              <a:buNone/>
            </a:pPr>
            <a:r>
              <a:rPr lang="en-US" altLang="en-US" sz="2000" b="1">
                <a:solidFill>
                  <a:srgbClr val="FF0000"/>
                </a:solidFill>
                <a:latin typeface="Calibri" panose="020F0502020204030204" pitchFamily="34" charset="0"/>
              </a:rPr>
              <a:t>mussels outcompete other species and</a:t>
            </a:r>
          </a:p>
          <a:p>
            <a:pPr eaLnBrk="1" hangingPunct="1">
              <a:spcBef>
                <a:spcPct val="50000"/>
              </a:spcBef>
              <a:buFontTx/>
              <a:buNone/>
            </a:pPr>
            <a:r>
              <a:rPr lang="en-US" altLang="en-US" sz="2000" b="1">
                <a:solidFill>
                  <a:srgbClr val="FF0000"/>
                </a:solidFill>
                <a:latin typeface="Calibri" panose="020F0502020204030204" pitchFamily="34" charset="0"/>
              </a:rPr>
              <a:t>the diversity of the system crashed to a</a:t>
            </a:r>
          </a:p>
          <a:p>
            <a:pPr eaLnBrk="1" hangingPunct="1">
              <a:spcBef>
                <a:spcPct val="50000"/>
              </a:spcBef>
              <a:buFontTx/>
              <a:buNone/>
            </a:pPr>
            <a:r>
              <a:rPr lang="en-US" altLang="en-US" sz="2000" b="1">
                <a:solidFill>
                  <a:srgbClr val="FF0000"/>
                </a:solidFill>
                <a:latin typeface="Calibri" panose="020F0502020204030204" pitchFamily="34" charset="0"/>
              </a:rPr>
              <a:t>single species - a mussel bed</a:t>
            </a:r>
          </a:p>
          <a:p>
            <a:pPr eaLnBrk="1" hangingPunct="1">
              <a:spcBef>
                <a:spcPct val="50000"/>
              </a:spcBef>
              <a:buFontTx/>
              <a:buNone/>
            </a:pPr>
            <a:r>
              <a:rPr lang="en-US" altLang="en-US" sz="2000" b="1">
                <a:solidFill>
                  <a:schemeClr val="accent2"/>
                </a:solidFill>
                <a:latin typeface="Calibri" panose="020F0502020204030204" pitchFamily="34" charset="0"/>
              </a:rPr>
              <a:t>	 - When predators are present, the</a:t>
            </a:r>
          </a:p>
          <a:p>
            <a:pPr eaLnBrk="1" hangingPunct="1">
              <a:spcBef>
                <a:spcPct val="50000"/>
              </a:spcBef>
              <a:buFontTx/>
              <a:buNone/>
            </a:pPr>
            <a:r>
              <a:rPr lang="en-US" altLang="en-US" sz="2000" b="1">
                <a:solidFill>
                  <a:schemeClr val="accent2"/>
                </a:solidFill>
                <a:latin typeface="Calibri" panose="020F0502020204030204" pitchFamily="34" charset="0"/>
              </a:rPr>
              <a:t>abundance of mussels is reduced, space </a:t>
            </a:r>
          </a:p>
          <a:p>
            <a:pPr eaLnBrk="1" hangingPunct="1">
              <a:spcBef>
                <a:spcPct val="50000"/>
              </a:spcBef>
              <a:buFontTx/>
              <a:buNone/>
            </a:pPr>
            <a:r>
              <a:rPr lang="en-US" altLang="en-US" sz="2000" b="1">
                <a:solidFill>
                  <a:schemeClr val="accent2"/>
                </a:solidFill>
                <a:latin typeface="Calibri" panose="020F0502020204030204" pitchFamily="34" charset="0"/>
              </a:rPr>
              <a:t>is opened up, and other species can</a:t>
            </a:r>
          </a:p>
          <a:p>
            <a:pPr eaLnBrk="1" hangingPunct="1">
              <a:spcBef>
                <a:spcPct val="50000"/>
              </a:spcBef>
              <a:buFontTx/>
              <a:buNone/>
            </a:pPr>
            <a:r>
              <a:rPr lang="en-US" altLang="en-US" sz="2000" b="1">
                <a:solidFill>
                  <a:schemeClr val="accent2"/>
                </a:solidFill>
                <a:latin typeface="Calibri" panose="020F0502020204030204" pitchFamily="34" charset="0"/>
              </a:rPr>
              <a:t>colonize and persist.</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7107" name="Picture 3" descr="mussel-bed-with-sea-stars-t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513" y="304800"/>
            <a:ext cx="33988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0736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04800" y="304800"/>
            <a:ext cx="853440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1. Paine (1966) - the rocky intertidal</a:t>
            </a:r>
          </a:p>
          <a:p>
            <a:pPr eaLnBrk="1" hangingPunct="1">
              <a:spcBef>
                <a:spcPct val="50000"/>
              </a:spcBef>
              <a:buFontTx/>
              <a:buNone/>
            </a:pPr>
            <a:r>
              <a:rPr lang="en-US" altLang="en-US" sz="2000" b="1">
                <a:solidFill>
                  <a:srgbClr val="FF0000"/>
                </a:solidFill>
                <a:latin typeface="Calibri" panose="020F0502020204030204" pitchFamily="34" charset="0"/>
              </a:rPr>
              <a:t>	 - </a:t>
            </a:r>
            <a:r>
              <a:rPr lang="en-US" altLang="en-US" sz="2000" b="1" i="1">
                <a:solidFill>
                  <a:srgbClr val="FF0000"/>
                </a:solidFill>
                <a:latin typeface="Calibri" panose="020F0502020204030204" pitchFamily="34" charset="0"/>
              </a:rPr>
              <a:t>Pisaster</a:t>
            </a:r>
            <a:r>
              <a:rPr lang="en-US" altLang="en-US" sz="2000" b="1">
                <a:solidFill>
                  <a:srgbClr val="FF0000"/>
                </a:solidFill>
                <a:latin typeface="Calibri" panose="020F0502020204030204" pitchFamily="34" charset="0"/>
              </a:rPr>
              <a:t> prefers mussels</a:t>
            </a:r>
          </a:p>
          <a:p>
            <a:pPr eaLnBrk="1" hangingPunct="1">
              <a:spcBef>
                <a:spcPct val="50000"/>
              </a:spcBef>
              <a:buFontTx/>
              <a:buNone/>
            </a:pPr>
            <a:r>
              <a:rPr lang="en-US" altLang="en-US" sz="2000" b="1">
                <a:solidFill>
                  <a:srgbClr val="FF0000"/>
                </a:solidFill>
                <a:latin typeface="Calibri" panose="020F0502020204030204" pitchFamily="34" charset="0"/>
              </a:rPr>
              <a:t>	 - When predators are excluded,</a:t>
            </a:r>
          </a:p>
          <a:p>
            <a:pPr eaLnBrk="1" hangingPunct="1">
              <a:spcBef>
                <a:spcPct val="50000"/>
              </a:spcBef>
              <a:buFontTx/>
              <a:buNone/>
            </a:pPr>
            <a:r>
              <a:rPr lang="en-US" altLang="en-US" sz="2000" b="1">
                <a:solidFill>
                  <a:srgbClr val="FF0000"/>
                </a:solidFill>
                <a:latin typeface="Calibri" panose="020F0502020204030204" pitchFamily="34" charset="0"/>
              </a:rPr>
              <a:t>mussels outcompete other species and</a:t>
            </a:r>
          </a:p>
          <a:p>
            <a:pPr eaLnBrk="1" hangingPunct="1">
              <a:spcBef>
                <a:spcPct val="50000"/>
              </a:spcBef>
              <a:buFontTx/>
              <a:buNone/>
            </a:pPr>
            <a:r>
              <a:rPr lang="en-US" altLang="en-US" sz="2000" b="1">
                <a:solidFill>
                  <a:srgbClr val="FF0000"/>
                </a:solidFill>
                <a:latin typeface="Calibri" panose="020F0502020204030204" pitchFamily="34" charset="0"/>
              </a:rPr>
              <a:t>the diversity of the system crashed to a</a:t>
            </a:r>
          </a:p>
          <a:p>
            <a:pPr eaLnBrk="1" hangingPunct="1">
              <a:spcBef>
                <a:spcPct val="50000"/>
              </a:spcBef>
              <a:buFontTx/>
              <a:buNone/>
            </a:pPr>
            <a:r>
              <a:rPr lang="en-US" altLang="en-US" sz="2000" b="1">
                <a:solidFill>
                  <a:srgbClr val="FF0000"/>
                </a:solidFill>
                <a:latin typeface="Calibri" panose="020F0502020204030204" pitchFamily="34" charset="0"/>
              </a:rPr>
              <a:t>single species - a mussel bed</a:t>
            </a:r>
          </a:p>
          <a:p>
            <a:pPr eaLnBrk="1" hangingPunct="1">
              <a:spcBef>
                <a:spcPct val="50000"/>
              </a:spcBef>
              <a:buFontTx/>
              <a:buNone/>
            </a:pPr>
            <a:r>
              <a:rPr lang="en-US" altLang="en-US" sz="2000" b="1">
                <a:solidFill>
                  <a:schemeClr val="accent2"/>
                </a:solidFill>
                <a:latin typeface="Calibri" panose="020F0502020204030204" pitchFamily="34" charset="0"/>
              </a:rPr>
              <a:t>	 </a:t>
            </a:r>
            <a:r>
              <a:rPr lang="en-US" altLang="en-US" sz="2000" b="1">
                <a:solidFill>
                  <a:srgbClr val="FF0000"/>
                </a:solidFill>
                <a:latin typeface="Calibri" panose="020F0502020204030204" pitchFamily="34" charset="0"/>
              </a:rPr>
              <a:t>- When predator is present, the</a:t>
            </a:r>
          </a:p>
          <a:p>
            <a:pPr eaLnBrk="1" hangingPunct="1">
              <a:spcBef>
                <a:spcPct val="50000"/>
              </a:spcBef>
              <a:buFontTx/>
              <a:buNone/>
            </a:pPr>
            <a:r>
              <a:rPr lang="en-US" altLang="en-US" sz="2000" b="1">
                <a:solidFill>
                  <a:srgbClr val="FF0000"/>
                </a:solidFill>
                <a:latin typeface="Calibri" panose="020F0502020204030204" pitchFamily="34" charset="0"/>
              </a:rPr>
              <a:t>abundance of mussels is reduced, space </a:t>
            </a:r>
          </a:p>
          <a:p>
            <a:pPr eaLnBrk="1" hangingPunct="1">
              <a:spcBef>
                <a:spcPct val="50000"/>
              </a:spcBef>
              <a:buFontTx/>
              <a:buNone/>
            </a:pPr>
            <a:r>
              <a:rPr lang="en-US" altLang="en-US" sz="2000" b="1">
                <a:solidFill>
                  <a:srgbClr val="FF0000"/>
                </a:solidFill>
                <a:latin typeface="Calibri" panose="020F0502020204030204" pitchFamily="34" charset="0"/>
              </a:rPr>
              <a:t>is opened up, and other species can</a:t>
            </a:r>
          </a:p>
          <a:p>
            <a:pPr eaLnBrk="1" hangingPunct="1">
              <a:spcBef>
                <a:spcPct val="50000"/>
              </a:spcBef>
              <a:buFontTx/>
              <a:buNone/>
            </a:pPr>
            <a:r>
              <a:rPr lang="en-US" altLang="en-US" sz="2000" b="1">
                <a:solidFill>
                  <a:srgbClr val="FF0000"/>
                </a:solidFill>
                <a:latin typeface="Calibri" panose="020F0502020204030204" pitchFamily="34" charset="0"/>
              </a:rPr>
              <a:t>colonize and persist.</a:t>
            </a:r>
          </a:p>
          <a:p>
            <a:pPr eaLnBrk="1" hangingPunct="1">
              <a:spcBef>
                <a:spcPct val="50000"/>
              </a:spcBef>
              <a:buFontTx/>
              <a:buNone/>
            </a:pPr>
            <a:endParaRPr lang="en-US" altLang="en-US" sz="2000" b="1">
              <a:solidFill>
                <a:srgbClr val="FF0000"/>
              </a:solidFill>
              <a:latin typeface="Calibri" panose="020F0502020204030204" pitchFamily="34" charset="0"/>
            </a:endParaRPr>
          </a:p>
          <a:p>
            <a:pPr eaLnBrk="1" hangingPunct="1">
              <a:spcBef>
                <a:spcPct val="50000"/>
              </a:spcBef>
              <a:buFontTx/>
              <a:buNone/>
            </a:pPr>
            <a:r>
              <a:rPr lang="en-US" altLang="en-US" sz="2000" b="1">
                <a:solidFill>
                  <a:srgbClr val="FF0000"/>
                </a:solidFill>
                <a:latin typeface="Calibri" panose="020F0502020204030204" pitchFamily="34" charset="0"/>
              </a:rPr>
              <a:t>	</a:t>
            </a:r>
            <a:r>
              <a:rPr lang="en-US" altLang="en-US" sz="2000" b="1">
                <a:solidFill>
                  <a:schemeClr val="accent2"/>
                </a:solidFill>
                <a:latin typeface="Calibri" panose="020F0502020204030204" pitchFamily="34" charset="0"/>
              </a:rPr>
              <a:t>So, although </a:t>
            </a:r>
            <a:r>
              <a:rPr lang="en-US" altLang="en-US" sz="2000" b="1" i="1">
                <a:solidFill>
                  <a:schemeClr val="accent2"/>
                </a:solidFill>
                <a:latin typeface="Calibri" panose="020F0502020204030204" pitchFamily="34" charset="0"/>
              </a:rPr>
              <a:t>Pisaster</a:t>
            </a:r>
            <a:r>
              <a:rPr lang="en-US" altLang="en-US" sz="2000" b="1">
                <a:solidFill>
                  <a:schemeClr val="accent2"/>
                </a:solidFill>
                <a:latin typeface="Calibri" panose="020F0502020204030204" pitchFamily="34" charset="0"/>
              </a:rPr>
              <a:t> does eat the other species (negative effect) it exerts a bigger </a:t>
            </a:r>
            <a:r>
              <a:rPr lang="en-US" altLang="en-US" sz="2000" b="1" i="1">
                <a:solidFill>
                  <a:srgbClr val="00B0F0"/>
                </a:solidFill>
                <a:latin typeface="Calibri" panose="020F0502020204030204" pitchFamily="34" charset="0"/>
              </a:rPr>
              <a:t>indirect positive effect </a:t>
            </a:r>
            <a:r>
              <a:rPr lang="en-US" altLang="en-US" sz="2000" b="1">
                <a:solidFill>
                  <a:schemeClr val="accent2"/>
                </a:solidFill>
                <a:latin typeface="Calibri" panose="020F0502020204030204" pitchFamily="34" charset="0"/>
              </a:rPr>
              <a:t>by removing the dominant competitor</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8131" name="Picture 3" descr="mussel-bed-with-sea-stars-t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513" y="304800"/>
            <a:ext cx="33988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5679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04800" y="3048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2. Lubchenco (1978)</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49155" name="Picture 3" descr="lubchen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25241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DSCF001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44196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3352800" y="48006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latin typeface="Calibri" panose="020F0502020204030204" pitchFamily="34" charset="0"/>
              </a:rPr>
              <a:t>Littorina littorea</a:t>
            </a:r>
            <a:r>
              <a:rPr lang="en-US" altLang="en-US" sz="2400">
                <a:latin typeface="Calibri" panose="020F0502020204030204" pitchFamily="34" charset="0"/>
              </a:rPr>
              <a:t> feeding on algae</a:t>
            </a:r>
            <a:endParaRPr lang="en-US" altLang="en-US" sz="2400" i="1">
              <a:latin typeface="Calibri" panose="020F0502020204030204" pitchFamily="34" charset="0"/>
            </a:endParaRPr>
          </a:p>
        </p:txBody>
      </p:sp>
    </p:spTree>
    <p:extLst>
      <p:ext uri="{BB962C8B-B14F-4D97-AF65-F5344CB8AC3E}">
        <p14:creationId xmlns:p14="http://schemas.microsoft.com/office/powerpoint/2010/main" val="2192734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3662363"/>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III.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buFontTx/>
              <a:buAutoNum type="alphaUcPeriod" startAt="2"/>
              <a:defRPr/>
            </a:pPr>
            <a:r>
              <a:rPr lang="en-US" sz="2400" b="1" dirty="0">
                <a:solidFill>
                  <a:srgbClr val="FF0000"/>
                </a:solidFill>
                <a:latin typeface="+mn-lt"/>
              </a:rPr>
              <a:t>Timing</a:t>
            </a:r>
          </a:p>
          <a:p>
            <a:pPr marL="457200" indent="-457200" fontAlgn="auto">
              <a:spcBef>
                <a:spcPts val="0"/>
              </a:spcBef>
              <a:spcAft>
                <a:spcPts val="0"/>
              </a:spcAft>
              <a:buFontTx/>
              <a:buAutoNum type="alphaUcPeriod" startAt="3"/>
              <a:defRPr/>
            </a:pPr>
            <a:r>
              <a:rPr lang="en-US" sz="2400" b="1" dirty="0">
                <a:solidFill>
                  <a:srgbClr val="FF0000"/>
                </a:solidFill>
                <a:latin typeface="+mn-lt"/>
              </a:rPr>
              <a:t>Life History Strategies</a:t>
            </a:r>
          </a:p>
          <a:p>
            <a:pPr marL="457200" indent="-457200" fontAlgn="auto">
              <a:spcBef>
                <a:spcPts val="0"/>
              </a:spcBef>
              <a:spcAft>
                <a:spcPts val="0"/>
              </a:spcAft>
              <a:defRPr/>
            </a:pPr>
            <a:endParaRPr lang="en-US" b="1" dirty="0">
              <a:latin typeface="+mn-lt"/>
            </a:endParaRPr>
          </a:p>
          <a:p>
            <a:pPr marL="457200" indent="-457200" fontAlgn="auto">
              <a:spcBef>
                <a:spcPts val="0"/>
              </a:spcBef>
              <a:spcAft>
                <a:spcPts val="0"/>
              </a:spcAft>
              <a:defRPr/>
            </a:pPr>
            <a:endParaRPr lang="en-US" b="1" dirty="0">
              <a:latin typeface="+mn-lt"/>
            </a:endParaRPr>
          </a:p>
          <a:p>
            <a:pPr marL="457200" indent="-457200" fontAlgn="auto">
              <a:spcBef>
                <a:spcPts val="0"/>
              </a:spcBef>
              <a:spcAft>
                <a:spcPts val="0"/>
              </a:spcAft>
              <a:defRPr/>
            </a:pPr>
            <a:endParaRPr lang="en-US" sz="2400" b="1" dirty="0">
              <a:solidFill>
                <a:srgbClr val="FF0000"/>
              </a:solidFill>
              <a:latin typeface="+mn-lt"/>
            </a:endParaRPr>
          </a:p>
          <a:p>
            <a:pPr marL="457200" indent="-457200" fontAlgn="auto">
              <a:spcBef>
                <a:spcPts val="0"/>
              </a:spcBef>
              <a:spcAft>
                <a:spcPts val="0"/>
              </a:spcAft>
              <a:defRPr/>
            </a:pPr>
            <a:endParaRPr lang="en-US" sz="2000" b="1" dirty="0">
              <a:solidFill>
                <a:srgbClr val="0070C0"/>
              </a:solidFill>
              <a:latin typeface="+mn-lt"/>
            </a:endParaRPr>
          </a:p>
          <a:p>
            <a:pPr marL="457200" indent="-457200" fontAlgn="auto">
              <a:spcBef>
                <a:spcPts val="0"/>
              </a:spcBef>
              <a:spcAft>
                <a:spcPts val="0"/>
              </a:spcAft>
              <a:defRPr/>
            </a:pPr>
            <a:endParaRPr lang="en-US" sz="2000" b="1" dirty="0">
              <a:solidFill>
                <a:srgbClr val="00B0F0"/>
              </a:solidFill>
              <a:latin typeface="+mn-lt"/>
            </a:endParaRPr>
          </a:p>
          <a:p>
            <a:pPr fontAlgn="auto">
              <a:spcBef>
                <a:spcPct val="50000"/>
              </a:spcBef>
              <a:spcAft>
                <a:spcPts val="0"/>
              </a:spcAft>
              <a:defRPr/>
            </a:pPr>
            <a:r>
              <a:rPr lang="en-US" sz="2400" b="1" dirty="0">
                <a:solidFill>
                  <a:srgbClr val="FF0000"/>
                </a:solidFill>
                <a:latin typeface="+mn-lt"/>
              </a:rPr>
              <a:t>	</a:t>
            </a:r>
          </a:p>
        </p:txBody>
      </p:sp>
      <p:pic>
        <p:nvPicPr>
          <p:cNvPr id="18435" name="Picture 3" descr="table_07_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03438"/>
            <a:ext cx="79248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4870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04800" y="304800"/>
            <a:ext cx="85344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2. Lubchenco (1978)</a:t>
            </a:r>
          </a:p>
          <a:p>
            <a:pPr eaLnBrk="1" hangingPunct="1">
              <a:spcBef>
                <a:spcPct val="50000"/>
              </a:spcBef>
              <a:buFontTx/>
              <a:buNone/>
            </a:pPr>
            <a:r>
              <a:rPr lang="en-US" altLang="en-US" sz="2000" b="1">
                <a:solidFill>
                  <a:srgbClr val="FF0000"/>
                </a:solidFill>
                <a:latin typeface="Calibri" panose="020F0502020204030204" pitchFamily="34" charset="0"/>
              </a:rPr>
              <a:t> - Snails prefer </a:t>
            </a:r>
            <a:r>
              <a:rPr lang="en-US" altLang="en-US" sz="2000" b="1" i="1">
                <a:solidFill>
                  <a:srgbClr val="FF0000"/>
                </a:solidFill>
                <a:latin typeface="Calibri" panose="020F0502020204030204" pitchFamily="34" charset="0"/>
              </a:rPr>
              <a:t>Enteromorpha</a:t>
            </a:r>
            <a:r>
              <a:rPr lang="en-US" altLang="en-US" sz="2000" b="1">
                <a:solidFill>
                  <a:srgbClr val="FF0000"/>
                </a:solidFill>
                <a:latin typeface="Calibri" panose="020F0502020204030204" pitchFamily="34" charset="0"/>
              </a:rPr>
              <a:t> to </a:t>
            </a:r>
            <a:r>
              <a:rPr lang="en-US" altLang="en-US" sz="2000" b="1" i="1">
                <a:solidFill>
                  <a:srgbClr val="FF0000"/>
                </a:solidFill>
                <a:latin typeface="Calibri" panose="020F0502020204030204" pitchFamily="34" charset="0"/>
              </a:rPr>
              <a:t>Chondrus</a:t>
            </a:r>
          </a:p>
          <a:p>
            <a:pPr eaLnBrk="1" hangingPunct="1">
              <a:spcBef>
                <a:spcPct val="50000"/>
              </a:spcBef>
              <a:buFontTx/>
              <a:buNone/>
            </a:pPr>
            <a:r>
              <a:rPr lang="en-US" altLang="en-US" sz="2000" b="1">
                <a:solidFill>
                  <a:srgbClr val="FF0000"/>
                </a:solidFill>
                <a:latin typeface="Calibri" panose="020F0502020204030204" pitchFamily="34" charset="0"/>
              </a:rPr>
              <a:t> - E is dominant in tide pools, </a:t>
            </a:r>
          </a:p>
          <a:p>
            <a:pPr eaLnBrk="1" hangingPunct="1">
              <a:spcBef>
                <a:spcPct val="50000"/>
              </a:spcBef>
              <a:buFontTx/>
              <a:buNone/>
            </a:pPr>
            <a:r>
              <a:rPr lang="en-US" altLang="en-US" sz="2000" b="1">
                <a:solidFill>
                  <a:srgbClr val="FF0000"/>
                </a:solidFill>
                <a:latin typeface="Calibri" panose="020F0502020204030204" pitchFamily="34" charset="0"/>
              </a:rPr>
              <a:t> - C is dominant on exposed rock</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50179" name="Picture 3" descr="enteromorpha3field_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66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chond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19400"/>
            <a:ext cx="26860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4827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04800" y="304800"/>
            <a:ext cx="54102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2. Lubchenco (1978)</a:t>
            </a:r>
          </a:p>
          <a:p>
            <a:pPr eaLnBrk="1" hangingPunct="1">
              <a:spcBef>
                <a:spcPct val="50000"/>
              </a:spcBef>
              <a:buFontTx/>
              <a:buNone/>
            </a:pPr>
            <a:r>
              <a:rPr lang="en-US" altLang="en-US" sz="2000" b="1">
                <a:solidFill>
                  <a:srgbClr val="FF0000"/>
                </a:solidFill>
                <a:latin typeface="Calibri" panose="020F0502020204030204" pitchFamily="34" charset="0"/>
              </a:rPr>
              <a:t> - Snails prefer </a:t>
            </a:r>
            <a:r>
              <a:rPr lang="en-US" altLang="en-US" sz="2000" b="1" i="1">
                <a:solidFill>
                  <a:srgbClr val="FF0000"/>
                </a:solidFill>
                <a:latin typeface="Calibri" panose="020F0502020204030204" pitchFamily="34" charset="0"/>
              </a:rPr>
              <a:t>Enteromorpha</a:t>
            </a:r>
            <a:r>
              <a:rPr lang="en-US" altLang="en-US" sz="2000" b="1">
                <a:solidFill>
                  <a:srgbClr val="FF0000"/>
                </a:solidFill>
                <a:latin typeface="Calibri" panose="020F0502020204030204" pitchFamily="34" charset="0"/>
              </a:rPr>
              <a:t> to </a:t>
            </a:r>
            <a:r>
              <a:rPr lang="en-US" altLang="en-US" sz="2000" b="1" i="1">
                <a:solidFill>
                  <a:srgbClr val="FF0000"/>
                </a:solidFill>
                <a:latin typeface="Calibri" panose="020F0502020204030204" pitchFamily="34" charset="0"/>
              </a:rPr>
              <a:t>Chondrus</a:t>
            </a:r>
          </a:p>
          <a:p>
            <a:pPr eaLnBrk="1" hangingPunct="1">
              <a:spcBef>
                <a:spcPct val="50000"/>
              </a:spcBef>
              <a:buFontTx/>
              <a:buNone/>
            </a:pPr>
            <a:r>
              <a:rPr lang="en-US" altLang="en-US" sz="2000" b="1">
                <a:solidFill>
                  <a:srgbClr val="FF0000"/>
                </a:solidFill>
                <a:latin typeface="Calibri" panose="020F0502020204030204" pitchFamily="34" charset="0"/>
              </a:rPr>
              <a:t> - E is dominant in tide pools, </a:t>
            </a:r>
          </a:p>
          <a:p>
            <a:pPr eaLnBrk="1" hangingPunct="1">
              <a:spcBef>
                <a:spcPct val="50000"/>
              </a:spcBef>
              <a:buFontTx/>
              <a:buNone/>
            </a:pPr>
            <a:r>
              <a:rPr lang="en-US" altLang="en-US" sz="2000" b="1">
                <a:solidFill>
                  <a:srgbClr val="FF0000"/>
                </a:solidFill>
                <a:latin typeface="Calibri" panose="020F0502020204030204" pitchFamily="34" charset="0"/>
              </a:rPr>
              <a:t> - C is dominant on exposed rock</a:t>
            </a:r>
          </a:p>
          <a:p>
            <a:pPr eaLnBrk="1" hangingPunct="1">
              <a:spcBef>
                <a:spcPct val="50000"/>
              </a:spcBef>
              <a:buFontTx/>
              <a:buNone/>
            </a:pPr>
            <a:r>
              <a:rPr lang="en-US" altLang="en-US" sz="2000" b="1">
                <a:solidFill>
                  <a:schemeClr val="accent2"/>
                </a:solidFill>
                <a:latin typeface="Calibri" panose="020F0502020204030204" pitchFamily="34" charset="0"/>
              </a:rPr>
              <a:t>In pools, snails are feeding on the dominant and you get a keystone effect from low to intermediate snail densities; then they are so abundant they eat everything.</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51203" name="Picture 3" descr="fig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613" y="304800"/>
            <a:ext cx="33543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ChangeArrowheads="1"/>
          </p:cNvSpPr>
          <p:nvPr/>
        </p:nvSpPr>
        <p:spPr bwMode="auto">
          <a:xfrm>
            <a:off x="5715000" y="304800"/>
            <a:ext cx="3200400" cy="2819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Tree>
    <p:extLst>
      <p:ext uri="{BB962C8B-B14F-4D97-AF65-F5344CB8AC3E}">
        <p14:creationId xmlns:p14="http://schemas.microsoft.com/office/powerpoint/2010/main" val="20856449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04800" y="304800"/>
            <a:ext cx="54102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2. Lubchenco (1978)</a:t>
            </a:r>
          </a:p>
          <a:p>
            <a:pPr eaLnBrk="1" hangingPunct="1">
              <a:spcBef>
                <a:spcPct val="50000"/>
              </a:spcBef>
              <a:buFontTx/>
              <a:buNone/>
            </a:pPr>
            <a:r>
              <a:rPr lang="en-US" altLang="en-US" sz="2000" b="1">
                <a:solidFill>
                  <a:srgbClr val="FF0000"/>
                </a:solidFill>
                <a:latin typeface="Calibri" panose="020F0502020204030204" pitchFamily="34" charset="0"/>
              </a:rPr>
              <a:t> - Snails prefer </a:t>
            </a:r>
            <a:r>
              <a:rPr lang="en-US" altLang="en-US" sz="2000" b="1" i="1">
                <a:solidFill>
                  <a:srgbClr val="FF0000"/>
                </a:solidFill>
                <a:latin typeface="Calibri" panose="020F0502020204030204" pitchFamily="34" charset="0"/>
              </a:rPr>
              <a:t>Enteromorpha</a:t>
            </a:r>
            <a:r>
              <a:rPr lang="en-US" altLang="en-US" sz="2000" b="1">
                <a:solidFill>
                  <a:srgbClr val="FF0000"/>
                </a:solidFill>
                <a:latin typeface="Calibri" panose="020F0502020204030204" pitchFamily="34" charset="0"/>
              </a:rPr>
              <a:t> to </a:t>
            </a:r>
            <a:r>
              <a:rPr lang="en-US" altLang="en-US" sz="2000" b="1" i="1">
                <a:solidFill>
                  <a:srgbClr val="FF0000"/>
                </a:solidFill>
                <a:latin typeface="Calibri" panose="020F0502020204030204" pitchFamily="34" charset="0"/>
              </a:rPr>
              <a:t>Chondrus</a:t>
            </a:r>
          </a:p>
          <a:p>
            <a:pPr eaLnBrk="1" hangingPunct="1">
              <a:spcBef>
                <a:spcPct val="50000"/>
              </a:spcBef>
              <a:buFontTx/>
              <a:buNone/>
            </a:pPr>
            <a:r>
              <a:rPr lang="en-US" altLang="en-US" sz="2000" b="1">
                <a:solidFill>
                  <a:srgbClr val="FF0000"/>
                </a:solidFill>
                <a:latin typeface="Calibri" panose="020F0502020204030204" pitchFamily="34" charset="0"/>
              </a:rPr>
              <a:t> - E is dominant in tide pools, </a:t>
            </a:r>
          </a:p>
          <a:p>
            <a:pPr eaLnBrk="1" hangingPunct="1">
              <a:spcBef>
                <a:spcPct val="50000"/>
              </a:spcBef>
              <a:buFontTx/>
              <a:buNone/>
            </a:pPr>
            <a:r>
              <a:rPr lang="en-US" altLang="en-US" sz="2000" b="1">
                <a:solidFill>
                  <a:srgbClr val="FF0000"/>
                </a:solidFill>
                <a:latin typeface="Calibri" panose="020F0502020204030204" pitchFamily="34" charset="0"/>
              </a:rPr>
              <a:t> - C is dominant on exposed rock</a:t>
            </a:r>
          </a:p>
          <a:p>
            <a:pPr eaLnBrk="1" hangingPunct="1">
              <a:spcBef>
                <a:spcPct val="50000"/>
              </a:spcBef>
              <a:buFontTx/>
              <a:buNone/>
            </a:pPr>
            <a:r>
              <a:rPr lang="en-US" altLang="en-US" sz="2000" b="1">
                <a:solidFill>
                  <a:srgbClr val="FF0000"/>
                </a:solidFill>
                <a:latin typeface="Calibri" panose="020F0502020204030204" pitchFamily="34" charset="0"/>
              </a:rPr>
              <a:t>In pools, snails are feeding on the dominant and you get a keystone effect from low to intermediate snail densities; then they are so abundant they eat everything.</a:t>
            </a:r>
          </a:p>
          <a:p>
            <a:pPr eaLnBrk="1" hangingPunct="1">
              <a:spcBef>
                <a:spcPct val="50000"/>
              </a:spcBef>
              <a:buFontTx/>
              <a:buNone/>
            </a:pPr>
            <a:r>
              <a:rPr lang="en-US" altLang="en-US" sz="2000" b="1">
                <a:solidFill>
                  <a:schemeClr val="accent2"/>
                </a:solidFill>
                <a:latin typeface="Calibri" panose="020F0502020204030204" pitchFamily="34" charset="0"/>
              </a:rPr>
              <a:t>On rock, snails feed on competitive subordinate and </a:t>
            </a:r>
            <a:r>
              <a:rPr lang="en-US" altLang="en-US" sz="2000" b="1" i="1">
                <a:solidFill>
                  <a:schemeClr val="accent2"/>
                </a:solidFill>
                <a:latin typeface="Calibri" panose="020F0502020204030204" pitchFamily="34" charset="0"/>
              </a:rPr>
              <a:t>Enteromorpha</a:t>
            </a:r>
            <a:r>
              <a:rPr lang="en-US" altLang="en-US" sz="2000" b="1">
                <a:solidFill>
                  <a:schemeClr val="accent2"/>
                </a:solidFill>
                <a:latin typeface="Calibri" panose="020F0502020204030204" pitchFamily="34" charset="0"/>
              </a:rPr>
              <a:t> is whacked by competition AND predation, and diversity declines with increase snail abundance.</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52227" name="Picture 3" descr="fig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613" y="304800"/>
            <a:ext cx="33543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5638800" y="3276600"/>
            <a:ext cx="3505200" cy="3048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Tree>
    <p:extLst>
      <p:ext uri="{BB962C8B-B14F-4D97-AF65-F5344CB8AC3E}">
        <p14:creationId xmlns:p14="http://schemas.microsoft.com/office/powerpoint/2010/main" val="12390050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4800" y="304800"/>
            <a:ext cx="5410200" cy="66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Calibri" panose="020F0502020204030204" pitchFamily="34" charset="0"/>
              </a:rPr>
              <a:t>A. Keystone Predators</a:t>
            </a:r>
          </a:p>
          <a:p>
            <a:pPr eaLnBrk="1" hangingPunct="1">
              <a:spcBef>
                <a:spcPct val="50000"/>
              </a:spcBef>
              <a:buFontTx/>
              <a:buNone/>
            </a:pPr>
            <a:r>
              <a:rPr lang="en-US" altLang="en-US" sz="2000" b="1">
                <a:solidFill>
                  <a:srgbClr val="FF0000"/>
                </a:solidFill>
                <a:latin typeface="Calibri" panose="020F0502020204030204" pitchFamily="34" charset="0"/>
              </a:rPr>
              <a:t>   2. Lubchenco (1978)</a:t>
            </a:r>
          </a:p>
          <a:p>
            <a:pPr eaLnBrk="1" hangingPunct="1">
              <a:spcBef>
                <a:spcPct val="50000"/>
              </a:spcBef>
              <a:buFontTx/>
              <a:buNone/>
            </a:pPr>
            <a:r>
              <a:rPr lang="en-US" altLang="en-US" sz="2000" b="1">
                <a:solidFill>
                  <a:srgbClr val="FF0000"/>
                </a:solidFill>
                <a:latin typeface="Calibri" panose="020F0502020204030204" pitchFamily="34" charset="0"/>
              </a:rPr>
              <a:t> - Snails prefer </a:t>
            </a:r>
            <a:r>
              <a:rPr lang="en-US" altLang="en-US" sz="2000" b="1" i="1">
                <a:solidFill>
                  <a:srgbClr val="FF0000"/>
                </a:solidFill>
                <a:latin typeface="Calibri" panose="020F0502020204030204" pitchFamily="34" charset="0"/>
              </a:rPr>
              <a:t>Enteromorpha</a:t>
            </a:r>
            <a:r>
              <a:rPr lang="en-US" altLang="en-US" sz="2000" b="1">
                <a:solidFill>
                  <a:srgbClr val="FF0000"/>
                </a:solidFill>
                <a:latin typeface="Calibri" panose="020F0502020204030204" pitchFamily="34" charset="0"/>
              </a:rPr>
              <a:t> to </a:t>
            </a:r>
            <a:r>
              <a:rPr lang="en-US" altLang="en-US" sz="2000" b="1" i="1">
                <a:solidFill>
                  <a:srgbClr val="FF0000"/>
                </a:solidFill>
                <a:latin typeface="Calibri" panose="020F0502020204030204" pitchFamily="34" charset="0"/>
              </a:rPr>
              <a:t>Chondrus</a:t>
            </a:r>
          </a:p>
          <a:p>
            <a:pPr eaLnBrk="1" hangingPunct="1">
              <a:spcBef>
                <a:spcPct val="50000"/>
              </a:spcBef>
              <a:buFontTx/>
              <a:buNone/>
            </a:pPr>
            <a:r>
              <a:rPr lang="en-US" altLang="en-US" sz="2000" b="1">
                <a:solidFill>
                  <a:srgbClr val="FF0000"/>
                </a:solidFill>
                <a:latin typeface="Calibri" panose="020F0502020204030204" pitchFamily="34" charset="0"/>
              </a:rPr>
              <a:t> - E is dominant in tide pools, </a:t>
            </a:r>
          </a:p>
          <a:p>
            <a:pPr eaLnBrk="1" hangingPunct="1">
              <a:spcBef>
                <a:spcPct val="50000"/>
              </a:spcBef>
              <a:buFontTx/>
              <a:buNone/>
            </a:pPr>
            <a:r>
              <a:rPr lang="en-US" altLang="en-US" sz="2000" b="1">
                <a:solidFill>
                  <a:srgbClr val="FF0000"/>
                </a:solidFill>
                <a:latin typeface="Calibri" panose="020F0502020204030204" pitchFamily="34" charset="0"/>
              </a:rPr>
              <a:t> - C is dominant on exposed rock</a:t>
            </a:r>
          </a:p>
          <a:p>
            <a:pPr eaLnBrk="1" hangingPunct="1">
              <a:spcBef>
                <a:spcPct val="50000"/>
              </a:spcBef>
              <a:buFontTx/>
              <a:buNone/>
            </a:pPr>
            <a:r>
              <a:rPr lang="en-US" altLang="en-US" sz="2000" b="1">
                <a:solidFill>
                  <a:srgbClr val="FF0000"/>
                </a:solidFill>
                <a:latin typeface="Calibri" panose="020F0502020204030204" pitchFamily="34" charset="0"/>
              </a:rPr>
              <a:t>In pools, snails are feeding on the dominant and you get a keystone effect from low to intermediate snail densities; then they are so abundant they eat everything.</a:t>
            </a:r>
          </a:p>
          <a:p>
            <a:pPr eaLnBrk="1" hangingPunct="1">
              <a:spcBef>
                <a:spcPct val="50000"/>
              </a:spcBef>
              <a:buFontTx/>
              <a:buNone/>
            </a:pPr>
            <a:r>
              <a:rPr lang="en-US" altLang="en-US" sz="2000" b="1">
                <a:solidFill>
                  <a:srgbClr val="FF0000"/>
                </a:solidFill>
                <a:latin typeface="Calibri" panose="020F0502020204030204" pitchFamily="34" charset="0"/>
              </a:rPr>
              <a:t>On rock, snails feed on competitive subordinate and </a:t>
            </a:r>
            <a:r>
              <a:rPr lang="en-US" altLang="en-US" sz="2000" b="1" i="1">
                <a:solidFill>
                  <a:srgbClr val="FF0000"/>
                </a:solidFill>
                <a:latin typeface="Calibri" panose="020F0502020204030204" pitchFamily="34" charset="0"/>
              </a:rPr>
              <a:t>Enteromorpha</a:t>
            </a:r>
            <a:r>
              <a:rPr lang="en-US" altLang="en-US" sz="2000" b="1">
                <a:solidFill>
                  <a:srgbClr val="FF0000"/>
                </a:solidFill>
                <a:latin typeface="Calibri" panose="020F0502020204030204" pitchFamily="34" charset="0"/>
              </a:rPr>
              <a:t> is whacked by competition AND predation, and diversity declines with increase snail abundance.</a:t>
            </a:r>
          </a:p>
          <a:p>
            <a:pPr eaLnBrk="1" hangingPunct="1">
              <a:spcBef>
                <a:spcPct val="50000"/>
              </a:spcBef>
              <a:buFontTx/>
              <a:buNone/>
            </a:pPr>
            <a:r>
              <a:rPr lang="en-US" altLang="en-US" sz="2000" b="1">
                <a:solidFill>
                  <a:schemeClr val="accent2"/>
                </a:solidFill>
                <a:latin typeface="Calibri" panose="020F0502020204030204" pitchFamily="34" charset="0"/>
              </a:rPr>
              <a:t>Effects depend on competitive dynamics, feeding preferences, and densities</a:t>
            </a:r>
          </a:p>
          <a:p>
            <a:pPr eaLnBrk="1" hangingPunct="1">
              <a:spcBef>
                <a:spcPct val="0"/>
              </a:spcBef>
              <a:buFontTx/>
              <a:buNone/>
            </a:pPr>
            <a:r>
              <a:rPr lang="en-US" altLang="en-US" sz="1800" b="1">
                <a:solidFill>
                  <a:schemeClr val="accent2"/>
                </a:solidFill>
                <a:latin typeface="Calibri" panose="020F0502020204030204" pitchFamily="34" charset="0"/>
              </a:rPr>
              <a:t>   	</a:t>
            </a:r>
            <a:endParaRPr lang="en-US" altLang="en-US" sz="2000" b="1">
              <a:solidFill>
                <a:schemeClr val="accent2"/>
              </a:solidFill>
              <a:latin typeface="Calibri" panose="020F0502020204030204" pitchFamily="34" charset="0"/>
            </a:endParaRPr>
          </a:p>
        </p:txBody>
      </p:sp>
      <p:pic>
        <p:nvPicPr>
          <p:cNvPr id="53251" name="Picture 3" descr="fig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613" y="304800"/>
            <a:ext cx="33543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5638800" y="3276600"/>
            <a:ext cx="3505200" cy="3048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Tree>
    <p:extLst>
      <p:ext uri="{BB962C8B-B14F-4D97-AF65-F5344CB8AC3E}">
        <p14:creationId xmlns:p14="http://schemas.microsoft.com/office/powerpoint/2010/main" val="34015003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4275" name="AutoShape 3"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4276" name="AutoShape 4"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4277" name="Text Box 5"/>
          <p:cNvSpPr txBox="1">
            <a:spLocks noChangeArrowheads="1"/>
          </p:cNvSpPr>
          <p:nvPr/>
        </p:nvSpPr>
        <p:spPr bwMode="auto">
          <a:xfrm>
            <a:off x="381000" y="304800"/>
            <a:ext cx="441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Calibri" panose="020F0502020204030204" pitchFamily="34" charset="0"/>
              </a:rPr>
              <a:t>A. Keystone Predators</a:t>
            </a:r>
          </a:p>
          <a:p>
            <a:pPr eaLnBrk="1" hangingPunct="1">
              <a:spcBef>
                <a:spcPct val="0"/>
              </a:spcBef>
              <a:buFontTx/>
              <a:buNone/>
            </a:pPr>
            <a:endParaRPr lang="en-US" altLang="en-US" sz="2000" b="1">
              <a:solidFill>
                <a:srgbClr val="FF0000"/>
              </a:solidFill>
              <a:latin typeface="Calibri" panose="020F0502020204030204" pitchFamily="34" charset="0"/>
            </a:endParaRPr>
          </a:p>
          <a:p>
            <a:pPr eaLnBrk="1" hangingPunct="1">
              <a:spcBef>
                <a:spcPct val="0"/>
              </a:spcBef>
              <a:buFontTx/>
              <a:buNone/>
            </a:pPr>
            <a:r>
              <a:rPr lang="en-US" altLang="en-US" sz="2000" b="1">
                <a:solidFill>
                  <a:srgbClr val="FF0000"/>
                </a:solidFill>
                <a:latin typeface="Calibri" panose="020F0502020204030204" pitchFamily="34" charset="0"/>
              </a:rPr>
              <a:t>   3. Morin - 1983 </a:t>
            </a:r>
          </a:p>
        </p:txBody>
      </p:sp>
      <p:pic>
        <p:nvPicPr>
          <p:cNvPr id="54278" name="Picture 6" descr="p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143000"/>
            <a:ext cx="17049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7"/>
          <p:cNvSpPr>
            <a:spLocks noChangeArrowheads="1"/>
          </p:cNvSpPr>
          <p:nvPr/>
        </p:nvSpPr>
        <p:spPr bwMode="auto">
          <a:xfrm>
            <a:off x="6400800" y="533400"/>
            <a:ext cx="2286000" cy="5943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4280" name="AutoShape 8" descr="pikaia_120204"/>
          <p:cNvSpPr>
            <a:spLocks noChangeAspect="1" noChangeArrowheads="1"/>
          </p:cNvSpPr>
          <p:nvPr/>
        </p:nvSpPr>
        <p:spPr bwMode="auto">
          <a:xfrm>
            <a:off x="6553200" y="609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Dr. Peter Morin</a:t>
            </a:r>
          </a:p>
        </p:txBody>
      </p:sp>
      <p:sp>
        <p:nvSpPr>
          <p:cNvPr id="54281" name="Text Box 9"/>
          <p:cNvSpPr txBox="1">
            <a:spLocks noChangeArrowheads="1"/>
          </p:cNvSpPr>
          <p:nvPr/>
        </p:nvSpPr>
        <p:spPr bwMode="auto">
          <a:xfrm>
            <a:off x="6400800" y="5943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Calibri" panose="020F0502020204030204" pitchFamily="34" charset="0"/>
              </a:rPr>
              <a:t>Community Ecology</a:t>
            </a:r>
          </a:p>
        </p:txBody>
      </p:sp>
      <p:pic>
        <p:nvPicPr>
          <p:cNvPr id="54282" name="Picture 10" descr="fig25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5867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new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236696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2" descr="Bufo_terrestris_tadpole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1600200"/>
            <a:ext cx="336232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3"/>
          <p:cNvSpPr txBox="1">
            <a:spLocks noChangeArrowheads="1"/>
          </p:cNvSpPr>
          <p:nvPr/>
        </p:nvSpPr>
        <p:spPr bwMode="auto">
          <a:xfrm>
            <a:off x="1676400" y="58674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Calibri" panose="020F0502020204030204" pitchFamily="34" charset="0"/>
              </a:rPr>
              <a:t>number of predatory salamanders</a:t>
            </a:r>
          </a:p>
        </p:txBody>
      </p:sp>
    </p:spTree>
    <p:extLst>
      <p:ext uri="{BB962C8B-B14F-4D97-AF65-F5344CB8AC3E}">
        <p14:creationId xmlns:p14="http://schemas.microsoft.com/office/powerpoint/2010/main" val="25747587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5299" name="AutoShape 3"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5300" name="AutoShape 4" descr="pikaia_1202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55301" name="Object 5"/>
          <p:cNvGraphicFramePr>
            <a:graphicFrameLocks noChangeAspect="1"/>
          </p:cNvGraphicFramePr>
          <p:nvPr/>
        </p:nvGraphicFramePr>
        <p:xfrm>
          <a:off x="3200400" y="2057400"/>
          <a:ext cx="5381625" cy="3619500"/>
        </p:xfrm>
        <a:graphic>
          <a:graphicData uri="http://schemas.openxmlformats.org/presentationml/2006/ole">
            <mc:AlternateContent xmlns:mc="http://schemas.openxmlformats.org/markup-compatibility/2006">
              <mc:Choice xmlns:v="urn:schemas-microsoft-com:vml" Requires="v">
                <p:oleObj spid="_x0000_s2050" name="Chart" r:id="rId3" imgW="5381692" imgH="3619669" progId="Excel.Chart.8">
                  <p:embed/>
                </p:oleObj>
              </mc:Choice>
              <mc:Fallback>
                <p:oleObj name="Chart" r:id="rId3" imgW="5381692" imgH="3619669" progId="Excel.Chart.8">
                  <p:embed/>
                  <p:pic>
                    <p:nvPicPr>
                      <p:cNvPr id="5530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538162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2" name="Text Box 6"/>
          <p:cNvSpPr txBox="1">
            <a:spLocks noChangeArrowheads="1"/>
          </p:cNvSpPr>
          <p:nvPr/>
        </p:nvSpPr>
        <p:spPr bwMode="auto">
          <a:xfrm>
            <a:off x="381000" y="304800"/>
            <a:ext cx="441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Calibri" panose="020F0502020204030204" pitchFamily="34" charset="0"/>
              </a:rPr>
              <a:t>A. Keystone Predators</a:t>
            </a:r>
          </a:p>
          <a:p>
            <a:pPr eaLnBrk="1" hangingPunct="1">
              <a:spcBef>
                <a:spcPct val="0"/>
              </a:spcBef>
              <a:buFontTx/>
              <a:buNone/>
            </a:pPr>
            <a:endParaRPr lang="en-US" altLang="en-US" sz="2000" b="1">
              <a:solidFill>
                <a:srgbClr val="FF0000"/>
              </a:solidFill>
              <a:latin typeface="Calibri" panose="020F0502020204030204" pitchFamily="34" charset="0"/>
            </a:endParaRPr>
          </a:p>
          <a:p>
            <a:pPr eaLnBrk="1" hangingPunct="1">
              <a:spcBef>
                <a:spcPct val="0"/>
              </a:spcBef>
              <a:buFontTx/>
              <a:buNone/>
            </a:pPr>
            <a:r>
              <a:rPr lang="en-US" altLang="en-US" sz="2000" b="1">
                <a:solidFill>
                  <a:srgbClr val="FF0000"/>
                </a:solidFill>
                <a:latin typeface="Calibri" panose="020F0502020204030204" pitchFamily="34" charset="0"/>
              </a:rPr>
              <a:t>   4. Worthen - 1989 </a:t>
            </a:r>
          </a:p>
        </p:txBody>
      </p:sp>
      <p:pic>
        <p:nvPicPr>
          <p:cNvPr id="55303" name="Picture 7" descr="staphylinid-beetle060701-3265sparta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124200"/>
            <a:ext cx="25336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Rectangle 8"/>
          <p:cNvSpPr>
            <a:spLocks noChangeArrowheads="1"/>
          </p:cNvSpPr>
          <p:nvPr/>
        </p:nvSpPr>
        <p:spPr bwMode="auto">
          <a:xfrm>
            <a:off x="6553200" y="4800600"/>
            <a:ext cx="457200" cy="76200"/>
          </a:xfrm>
          <a:prstGeom prst="rect">
            <a:avLst/>
          </a:prstGeom>
          <a:solidFill>
            <a:srgbClr val="12741B"/>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Tree>
    <p:extLst>
      <p:ext uri="{BB962C8B-B14F-4D97-AF65-F5344CB8AC3E}">
        <p14:creationId xmlns:p14="http://schemas.microsoft.com/office/powerpoint/2010/main" val="18666014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library.thinkquest.org/J0113170/forest/images/food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4800"/>
            <a:ext cx="69342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1"/>
          <p:cNvSpPr txBox="1">
            <a:spLocks noChangeArrowheads="1"/>
          </p:cNvSpPr>
          <p:nvPr/>
        </p:nvSpPr>
        <p:spPr bwMode="auto">
          <a:xfrm>
            <a:off x="533400" y="5419725"/>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What effect will an introduced species have on a community?  </a:t>
            </a:r>
          </a:p>
          <a:p>
            <a:pPr eaLnBrk="1" hangingPunct="1">
              <a:spcBef>
                <a:spcPct val="0"/>
              </a:spcBef>
              <a:buFontTx/>
              <a:buNone/>
            </a:pPr>
            <a:r>
              <a:rPr lang="en-US" altLang="en-US" sz="1800" b="1">
                <a:solidFill>
                  <a:srgbClr val="FF0000"/>
                </a:solidFill>
              </a:rPr>
              <a:t>What effect will the loss of a species have on a community?</a:t>
            </a:r>
          </a:p>
          <a:p>
            <a:pPr eaLnBrk="1" hangingPunct="1">
              <a:spcBef>
                <a:spcPct val="0"/>
              </a:spcBef>
              <a:buFontTx/>
              <a:buNone/>
            </a:pPr>
            <a:endParaRPr lang="en-US" altLang="en-US" sz="1800" b="1">
              <a:solidFill>
                <a:srgbClr val="FF0000"/>
              </a:solidFill>
            </a:endParaRPr>
          </a:p>
          <a:p>
            <a:pPr eaLnBrk="1" hangingPunct="1">
              <a:spcBef>
                <a:spcPct val="0"/>
              </a:spcBef>
              <a:buFontTx/>
              <a:buNone/>
            </a:pPr>
            <a:r>
              <a:rPr lang="en-US" altLang="en-US" sz="1800" b="1">
                <a:solidFill>
                  <a:srgbClr val="FF0000"/>
                </a:solidFill>
              </a:rPr>
              <a:t>“The first rule of the tinkerer is to save all the pieces” – Aldo Leopold</a:t>
            </a:r>
          </a:p>
        </p:txBody>
      </p:sp>
    </p:spTree>
    <p:extLst>
      <p:ext uri="{BB962C8B-B14F-4D97-AF65-F5344CB8AC3E}">
        <p14:creationId xmlns:p14="http://schemas.microsoft.com/office/powerpoint/2010/main" val="3274163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762000" y="533400"/>
            <a:ext cx="693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Climate and Biomes</a:t>
            </a:r>
          </a:p>
          <a:p>
            <a:pPr eaLnBrk="1" hangingPunct="1">
              <a:spcBef>
                <a:spcPct val="0"/>
              </a:spcBef>
              <a:buFontTx/>
              <a:buNone/>
            </a:pPr>
            <a:r>
              <a:rPr lang="en-US" altLang="en-US" sz="1800"/>
              <a:t>Evolution and Adaptation</a:t>
            </a:r>
          </a:p>
          <a:p>
            <a:pPr eaLnBrk="1" hangingPunct="1">
              <a:spcBef>
                <a:spcPct val="0"/>
              </a:spcBef>
              <a:buFontTx/>
              <a:buNone/>
            </a:pPr>
            <a:r>
              <a:rPr lang="en-US" altLang="en-US" sz="1800">
                <a:solidFill>
                  <a:srgbClr val="FF0000"/>
                </a:solidFill>
              </a:rPr>
              <a:t>Population Ecology</a:t>
            </a:r>
          </a:p>
        </p:txBody>
      </p:sp>
      <p:pic>
        <p:nvPicPr>
          <p:cNvPr id="2051" name="Picture 2" descr="figure_10_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620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8077200" cy="2893100"/>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rPr>
              <a:t>Population Ecology</a:t>
            </a:r>
          </a:p>
          <a:p>
            <a:pPr marL="171450" indent="-171450" fontAlgn="auto">
              <a:spcBef>
                <a:spcPts val="0"/>
              </a:spcBef>
              <a:spcAft>
                <a:spcPts val="0"/>
              </a:spcAft>
              <a:buFontTx/>
              <a:buAutoNum type="romanUcPeriod"/>
              <a:defRPr/>
            </a:pPr>
            <a:r>
              <a:rPr lang="en-US" b="1" dirty="0">
                <a:latin typeface="+mn-lt"/>
              </a:rPr>
              <a:t>Attributes of Populations</a:t>
            </a:r>
          </a:p>
          <a:p>
            <a:pPr marL="171450" indent="-171450" fontAlgn="auto">
              <a:spcBef>
                <a:spcPts val="0"/>
              </a:spcBef>
              <a:spcAft>
                <a:spcPts val="0"/>
              </a:spcAft>
              <a:defRPr/>
            </a:pPr>
            <a:endParaRPr lang="en-US" b="1" dirty="0">
              <a:latin typeface="+mn-lt"/>
            </a:endParaRPr>
          </a:p>
          <a:p>
            <a:pPr>
              <a:defRPr/>
            </a:pPr>
            <a:r>
              <a:rPr lang="en-US" sz="1600" b="1" dirty="0">
                <a:latin typeface="Arial" charset="0"/>
              </a:rPr>
              <a:t> - Population:  </a:t>
            </a:r>
            <a:r>
              <a:rPr lang="en-US" sz="1600" b="1" dirty="0">
                <a:solidFill>
                  <a:srgbClr val="FF0000"/>
                </a:solidFill>
                <a:latin typeface="Arial" charset="0"/>
              </a:rPr>
              <a:t>A group of potentially interbreeding organisms at the same time 		and place, that share a common gene pool.</a:t>
            </a:r>
          </a:p>
          <a:p>
            <a:pPr>
              <a:defRPr/>
            </a:pPr>
            <a:endParaRPr lang="en-US" sz="1600" dirty="0">
              <a:solidFill>
                <a:srgbClr val="FF0000"/>
              </a:solidFill>
              <a:latin typeface="Arial" charset="0"/>
            </a:endParaRPr>
          </a:p>
          <a:p>
            <a:pPr>
              <a:defRPr/>
            </a:pPr>
            <a:r>
              <a:rPr lang="en-US" sz="1600" b="1" dirty="0">
                <a:latin typeface="Arial" charset="0"/>
              </a:rPr>
              <a:t> - Population size : </a:t>
            </a:r>
            <a:r>
              <a:rPr lang="en-US" sz="1600" b="1" dirty="0">
                <a:solidFill>
                  <a:srgbClr val="FF0000"/>
                </a:solidFill>
                <a:latin typeface="Arial" charset="0"/>
              </a:rPr>
              <a:t>number of individuals</a:t>
            </a:r>
          </a:p>
          <a:p>
            <a:pPr>
              <a:defRPr/>
            </a:pPr>
            <a:endParaRPr lang="en-US" sz="1600" dirty="0">
              <a:solidFill>
                <a:srgbClr val="FF0000"/>
              </a:solidFill>
              <a:latin typeface="Arial" charset="0"/>
            </a:endParaRPr>
          </a:p>
          <a:p>
            <a:pPr>
              <a:defRPr/>
            </a:pPr>
            <a:r>
              <a:rPr lang="en-US" sz="1600" b="1" dirty="0">
                <a:latin typeface="Arial" charset="0"/>
              </a:rPr>
              <a:t> - Population Growth Rate: </a:t>
            </a:r>
            <a:r>
              <a:rPr lang="en-US" sz="1600" b="1" dirty="0">
                <a:solidFill>
                  <a:srgbClr val="FF0000"/>
                </a:solidFill>
                <a:latin typeface="Arial" charset="0"/>
              </a:rPr>
              <a:t>change in number over time, as a function of </a:t>
            </a:r>
          </a:p>
          <a:p>
            <a:pPr>
              <a:defRPr/>
            </a:pPr>
            <a:r>
              <a:rPr lang="en-US" sz="1600" b="1" dirty="0">
                <a:solidFill>
                  <a:srgbClr val="FF0000"/>
                </a:solidFill>
                <a:latin typeface="Arial" charset="0"/>
              </a:rPr>
              <a:t>			(birth +immigration)- (death + emigration)</a:t>
            </a:r>
          </a:p>
          <a:p>
            <a:pPr>
              <a:defRPr/>
            </a:pPr>
            <a:endParaRPr lang="en-US" sz="1600" dirty="0">
              <a:solidFill>
                <a:srgbClr val="FF0000"/>
              </a:solidFill>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6934200" cy="2585323"/>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rPr>
              <a:t>Population Ecology</a:t>
            </a:r>
          </a:p>
          <a:p>
            <a:pPr marL="171450" indent="-171450" fontAlgn="auto">
              <a:spcBef>
                <a:spcPts val="0"/>
              </a:spcBef>
              <a:spcAft>
                <a:spcPts val="0"/>
              </a:spcAft>
              <a:buFontTx/>
              <a:buAutoNum type="romanUcPeriod"/>
              <a:defRPr/>
            </a:pPr>
            <a:r>
              <a:rPr lang="en-US" b="1" dirty="0">
                <a:latin typeface="+mn-lt"/>
              </a:rPr>
              <a:t>Attributes of Populations</a:t>
            </a:r>
          </a:p>
          <a:p>
            <a:pPr marL="171450" indent="-171450" fontAlgn="auto">
              <a:spcBef>
                <a:spcPts val="0"/>
              </a:spcBef>
              <a:spcAft>
                <a:spcPts val="0"/>
              </a:spcAft>
              <a:buFontTx/>
              <a:buAutoNum type="romanUcPeriod"/>
              <a:defRPr/>
            </a:pPr>
            <a:r>
              <a:rPr lang="en-US" b="1" dirty="0">
                <a:latin typeface="+mn-lt"/>
              </a:rPr>
              <a:t>Distributions</a:t>
            </a:r>
          </a:p>
          <a:p>
            <a:pPr marL="171450" indent="-171450" fontAlgn="auto">
              <a:spcBef>
                <a:spcPts val="0"/>
              </a:spcBef>
              <a:spcAft>
                <a:spcPts val="0"/>
              </a:spcAft>
              <a:defRPr/>
            </a:pPr>
            <a:r>
              <a:rPr lang="en-US" b="1" dirty="0">
                <a:solidFill>
                  <a:srgbClr val="FF0000"/>
                </a:solidFill>
                <a:latin typeface="+mn-lt"/>
              </a:rPr>
              <a:t>	A. Determining </a:t>
            </a:r>
            <a:r>
              <a:rPr lang="en-US" b="1" dirty="0" smtClean="0">
                <a:solidFill>
                  <a:srgbClr val="FF0000"/>
                </a:solidFill>
                <a:latin typeface="+mn-lt"/>
              </a:rPr>
              <a:t>Factors: Environmental Tolerance and the ‘niche</a:t>
            </a:r>
            <a:r>
              <a:rPr lang="en-US" sz="1600" b="1" dirty="0" smtClean="0">
                <a:solidFill>
                  <a:srgbClr val="FF0000"/>
                </a:solidFill>
                <a:latin typeface="+mn-lt"/>
              </a:rPr>
              <a:t>’</a:t>
            </a:r>
            <a:endParaRPr lang="en-US" sz="1600" b="1" dirty="0">
              <a:solidFill>
                <a:srgbClr val="FF0000"/>
              </a:solidFill>
              <a:latin typeface="+mn-lt"/>
            </a:endParaRPr>
          </a:p>
          <a:p>
            <a:pPr marL="171450" indent="-1714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solidFill>
                <a:srgbClr val="FF0000"/>
              </a:solidFill>
              <a:latin typeface="+mn-lt"/>
            </a:endParaRPr>
          </a:p>
          <a:p>
            <a:pPr marL="400050" indent="-400050" fontAlgn="auto">
              <a:spcBef>
                <a:spcPts val="0"/>
              </a:spcBef>
              <a:spcAft>
                <a:spcPts val="0"/>
              </a:spcAft>
              <a:defRPr/>
            </a:pPr>
            <a:endParaRPr lang="en-US" b="1" dirty="0">
              <a:solidFill>
                <a:srgbClr val="FF0000"/>
              </a:solidFill>
              <a:latin typeface="+mn-lt"/>
            </a:endParaRPr>
          </a:p>
        </p:txBody>
      </p:sp>
      <p:grpSp>
        <p:nvGrpSpPr>
          <p:cNvPr id="5124" name="Group 22"/>
          <p:cNvGrpSpPr>
            <a:grpSpLocks/>
          </p:cNvGrpSpPr>
          <p:nvPr/>
        </p:nvGrpSpPr>
        <p:grpSpPr bwMode="auto">
          <a:xfrm>
            <a:off x="1295400" y="2514600"/>
            <a:ext cx="3352800" cy="3429000"/>
            <a:chOff x="1295400" y="2514600"/>
            <a:chExt cx="3352800" cy="3429000"/>
          </a:xfrm>
        </p:grpSpPr>
        <p:cxnSp>
          <p:nvCxnSpPr>
            <p:cNvPr id="22" name="Straight Connector 21"/>
            <p:cNvCxnSpPr/>
            <p:nvPr/>
          </p:nvCxnSpPr>
          <p:spPr>
            <a:xfrm>
              <a:off x="1981200" y="4495800"/>
              <a:ext cx="2667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27" name="Group 3"/>
            <p:cNvGrpSpPr>
              <a:grpSpLocks/>
            </p:cNvGrpSpPr>
            <p:nvPr/>
          </p:nvGrpSpPr>
          <p:grpSpPr bwMode="auto">
            <a:xfrm>
              <a:off x="1295400" y="2514600"/>
              <a:ext cx="3346027" cy="3429000"/>
              <a:chOff x="2286000" y="533400"/>
              <a:chExt cx="6546575" cy="5410200"/>
            </a:xfrm>
          </p:grpSpPr>
          <p:sp>
            <p:nvSpPr>
              <p:cNvPr id="5128" name="Line 3"/>
              <p:cNvSpPr>
                <a:spLocks noChangeShapeType="1"/>
              </p:cNvSpPr>
              <p:nvPr/>
            </p:nvSpPr>
            <p:spPr bwMode="auto">
              <a:xfrm>
                <a:off x="4038600" y="762000"/>
                <a:ext cx="0" cy="304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 name="Line 5"/>
              <p:cNvSpPr>
                <a:spLocks noChangeShapeType="1"/>
              </p:cNvSpPr>
              <p:nvPr/>
            </p:nvSpPr>
            <p:spPr bwMode="auto">
              <a:xfrm flipH="1">
                <a:off x="2286000" y="3429000"/>
                <a:ext cx="190500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 name="Text Box 6"/>
              <p:cNvSpPr txBox="1">
                <a:spLocks noChangeArrowheads="1"/>
              </p:cNvSpPr>
              <p:nvPr/>
            </p:nvSpPr>
            <p:spPr bwMode="auto">
              <a:xfrm rot="-3450050">
                <a:off x="1535625" y="4231281"/>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soil moisture</a:t>
                </a:r>
              </a:p>
            </p:txBody>
          </p:sp>
          <p:sp>
            <p:nvSpPr>
              <p:cNvPr id="5131" name="Text Box 7"/>
              <p:cNvSpPr txBox="1">
                <a:spLocks noChangeArrowheads="1"/>
              </p:cNvSpPr>
              <p:nvPr/>
            </p:nvSpPr>
            <p:spPr bwMode="auto">
              <a:xfrm>
                <a:off x="6013174" y="2817707"/>
                <a:ext cx="281940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temperature</a:t>
                </a:r>
              </a:p>
            </p:txBody>
          </p:sp>
          <p:sp>
            <p:nvSpPr>
              <p:cNvPr id="5132" name="Text Box 8"/>
              <p:cNvSpPr txBox="1">
                <a:spLocks noChangeArrowheads="1"/>
              </p:cNvSpPr>
              <p:nvPr/>
            </p:nvSpPr>
            <p:spPr bwMode="auto">
              <a:xfrm rot="-5400000">
                <a:off x="2290453" y="1721643"/>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performance</a:t>
                </a:r>
              </a:p>
            </p:txBody>
          </p:sp>
          <p:sp>
            <p:nvSpPr>
              <p:cNvPr id="5133" name="Oval 9"/>
              <p:cNvSpPr>
                <a:spLocks noChangeArrowheads="1"/>
              </p:cNvSpPr>
              <p:nvPr/>
            </p:nvSpPr>
            <p:spPr bwMode="auto">
              <a:xfrm>
                <a:off x="3733800" y="4038600"/>
                <a:ext cx="3733800" cy="1143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4" name="Oval 10"/>
              <p:cNvSpPr>
                <a:spLocks noChangeArrowheads="1"/>
              </p:cNvSpPr>
              <p:nvPr/>
            </p:nvSpPr>
            <p:spPr bwMode="auto">
              <a:xfrm>
                <a:off x="4114800" y="3962400"/>
                <a:ext cx="2971800" cy="8382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5" name="Oval 11"/>
              <p:cNvSpPr>
                <a:spLocks noChangeArrowheads="1"/>
              </p:cNvSpPr>
              <p:nvPr/>
            </p:nvSpPr>
            <p:spPr bwMode="auto">
              <a:xfrm>
                <a:off x="4495800" y="3886200"/>
                <a:ext cx="2209800" cy="6096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6" name="Oval 12"/>
              <p:cNvSpPr>
                <a:spLocks noChangeArrowheads="1"/>
              </p:cNvSpPr>
              <p:nvPr/>
            </p:nvSpPr>
            <p:spPr bwMode="auto">
              <a:xfrm>
                <a:off x="4800600" y="3810000"/>
                <a:ext cx="1600200" cy="4572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7" name="Oval 13"/>
              <p:cNvSpPr>
                <a:spLocks noChangeArrowheads="1"/>
              </p:cNvSpPr>
              <p:nvPr/>
            </p:nvSpPr>
            <p:spPr bwMode="auto">
              <a:xfrm>
                <a:off x="4953000" y="3733800"/>
                <a:ext cx="12954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8" name="Oval 14"/>
              <p:cNvSpPr>
                <a:spLocks noChangeArrowheads="1"/>
              </p:cNvSpPr>
              <p:nvPr/>
            </p:nvSpPr>
            <p:spPr bwMode="auto">
              <a:xfrm>
                <a:off x="5105400" y="3657600"/>
                <a:ext cx="990600" cy="2286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9" name="Oval 15"/>
              <p:cNvSpPr>
                <a:spLocks noChangeArrowheads="1"/>
              </p:cNvSpPr>
              <p:nvPr/>
            </p:nvSpPr>
            <p:spPr bwMode="auto">
              <a:xfrm>
                <a:off x="5257800" y="3581400"/>
                <a:ext cx="609600" cy="152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40" name="Line 17"/>
              <p:cNvSpPr>
                <a:spLocks noChangeShapeType="1"/>
              </p:cNvSpPr>
              <p:nvPr/>
            </p:nvSpPr>
            <p:spPr bwMode="auto">
              <a:xfrm flipH="1">
                <a:off x="3352800" y="4495800"/>
                <a:ext cx="25146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41" name="Line 18"/>
              <p:cNvSpPr>
                <a:spLocks noChangeShapeType="1"/>
              </p:cNvSpPr>
              <p:nvPr/>
            </p:nvSpPr>
            <p:spPr bwMode="auto">
              <a:xfrm flipH="1">
                <a:off x="3124200" y="4800600"/>
                <a:ext cx="25908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42" name="Line 21"/>
              <p:cNvSpPr>
                <a:spLocks noChangeShapeType="1"/>
              </p:cNvSpPr>
              <p:nvPr/>
            </p:nvSpPr>
            <p:spPr bwMode="auto">
              <a:xfrm flipH="1">
                <a:off x="5257800" y="1752600"/>
                <a:ext cx="0" cy="27432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43" name="Line 24"/>
              <p:cNvSpPr>
                <a:spLocks noChangeShapeType="1"/>
              </p:cNvSpPr>
              <p:nvPr/>
            </p:nvSpPr>
            <p:spPr bwMode="auto">
              <a:xfrm flipH="1">
                <a:off x="5867400" y="1752600"/>
                <a:ext cx="0" cy="27432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25" name="TextBox 22"/>
          <p:cNvSpPr txBox="1">
            <a:spLocks noChangeArrowheads="1"/>
          </p:cNvSpPr>
          <p:nvPr/>
        </p:nvSpPr>
        <p:spPr bwMode="auto">
          <a:xfrm>
            <a:off x="1066800" y="1981200"/>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Realized and fundamental niches</a:t>
            </a:r>
          </a:p>
          <a:p>
            <a:pPr eaLnBrk="1" hangingPunct="1">
              <a:spcBef>
                <a:spcPct val="0"/>
              </a:spcBef>
              <a:buFontTx/>
              <a:buNone/>
            </a:pPr>
            <a:r>
              <a:rPr lang="en-US" altLang="en-US" sz="1600" b="1">
                <a:latin typeface="Arial" panose="020B0604020202020204" pitchFamily="34" charset="0"/>
              </a:rPr>
              <a:t>Zones of optima, tolerance, intolerance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6934200" cy="1692771"/>
          </a:xfrm>
          <a:prstGeom prst="rect">
            <a:avLst/>
          </a:prstGeom>
          <a:noFill/>
        </p:spPr>
        <p:txBody>
          <a:bodyPr>
            <a:spAutoFit/>
          </a:bodyPr>
          <a:lstStyle/>
          <a:p>
            <a:pPr marL="171450" indent="-171450" fontAlgn="auto">
              <a:spcBef>
                <a:spcPts val="0"/>
              </a:spcBef>
              <a:spcAft>
                <a:spcPts val="0"/>
              </a:spcAft>
              <a:defRPr/>
            </a:pPr>
            <a:r>
              <a:rPr lang="en-US" sz="1600" b="1" dirty="0">
                <a:solidFill>
                  <a:srgbClr val="FF0000"/>
                </a:solidFill>
              </a:rPr>
              <a:t>	</a:t>
            </a:r>
            <a:r>
              <a:rPr lang="en-US" sz="1400" b="1" dirty="0">
                <a:solidFill>
                  <a:srgbClr val="FF0000"/>
                </a:solidFill>
              </a:rPr>
              <a:t>A. Determining Factors: Environmental Tolerance and the ‘niche’</a:t>
            </a:r>
          </a:p>
          <a:p>
            <a:pPr marL="171450" indent="-171450" fontAlgn="auto">
              <a:spcBef>
                <a:spcPts val="0"/>
              </a:spcBef>
              <a:spcAft>
                <a:spcPts val="0"/>
              </a:spcAft>
              <a:defRPr/>
            </a:pPr>
            <a:r>
              <a:rPr lang="en-US" sz="1600" b="1" dirty="0">
                <a:solidFill>
                  <a:srgbClr val="00B0F0"/>
                </a:solidFill>
                <a:latin typeface="+mn-lt"/>
              </a:rPr>
              <a:t>	</a:t>
            </a:r>
            <a:r>
              <a:rPr lang="en-US" sz="1600" b="1" dirty="0" smtClean="0">
                <a:solidFill>
                  <a:srgbClr val="FF0000"/>
                </a:solidFill>
                <a:latin typeface="+mn-lt"/>
              </a:rPr>
              <a:t>B. Changes through time: Climate Change</a:t>
            </a:r>
            <a:endParaRPr lang="en-US" sz="1600" b="1" dirty="0">
              <a:solidFill>
                <a:srgbClr val="FF0000"/>
              </a:solidFill>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solidFill>
                <a:srgbClr val="FF0000"/>
              </a:solidFill>
              <a:latin typeface="+mn-lt"/>
            </a:endParaRPr>
          </a:p>
          <a:p>
            <a:pPr marL="400050" indent="-400050" fontAlgn="auto">
              <a:spcBef>
                <a:spcPts val="0"/>
              </a:spcBef>
              <a:spcAft>
                <a:spcPts val="0"/>
              </a:spcAft>
              <a:defRPr/>
            </a:pPr>
            <a:endParaRPr lang="en-US" b="1" dirty="0">
              <a:solidFill>
                <a:srgbClr val="FF0000"/>
              </a:solidFill>
              <a:latin typeface="+mn-lt"/>
            </a:endParaRPr>
          </a:p>
        </p:txBody>
      </p:sp>
      <p:pic>
        <p:nvPicPr>
          <p:cNvPr id="8195" name="Picture 7" descr="global_change_10_figure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0386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global_change_10_figure_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343400"/>
            <a:ext cx="5029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global_change_10_figure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7400"/>
            <a:ext cx="2971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6934200" cy="1969770"/>
          </a:xfrm>
          <a:prstGeom prst="rect">
            <a:avLst/>
          </a:prstGeom>
          <a:noFill/>
        </p:spPr>
        <p:txBody>
          <a:bodyPr>
            <a:spAutoFit/>
          </a:bodyPr>
          <a:lstStyle/>
          <a:p>
            <a:pPr marL="171450" indent="-171450" fontAlgn="auto">
              <a:spcBef>
                <a:spcPts val="0"/>
              </a:spcBef>
              <a:spcAft>
                <a:spcPts val="0"/>
              </a:spcAft>
              <a:defRPr/>
            </a:pPr>
            <a:endParaRPr lang="en-US" sz="1600" b="1" dirty="0">
              <a:solidFill>
                <a:srgbClr val="00B0F0"/>
              </a:solidFill>
              <a:latin typeface="+mn-lt"/>
            </a:endParaRPr>
          </a:p>
          <a:p>
            <a:pPr marL="171450" indent="-171450" fontAlgn="auto">
              <a:spcBef>
                <a:spcPts val="0"/>
              </a:spcBef>
              <a:spcAft>
                <a:spcPts val="0"/>
              </a:spcAft>
              <a:defRPr/>
            </a:pPr>
            <a:r>
              <a:rPr lang="en-US" sz="1600" b="1" dirty="0">
                <a:solidFill>
                  <a:srgbClr val="00B0F0"/>
                </a:solidFill>
                <a:latin typeface="+mn-lt"/>
              </a:rPr>
              <a:t>				       </a:t>
            </a:r>
            <a:r>
              <a:rPr lang="en-US" sz="1600" b="1" dirty="0">
                <a:solidFill>
                  <a:srgbClr val="FF0000"/>
                </a:solidFill>
                <a:latin typeface="+mn-lt"/>
              </a:rPr>
              <a:t>Changes in </a:t>
            </a:r>
            <a:r>
              <a:rPr lang="en-US" sz="1600" b="1" dirty="0" err="1">
                <a:solidFill>
                  <a:srgbClr val="FF0000"/>
                </a:solidFill>
                <a:latin typeface="+mn-lt"/>
              </a:rPr>
              <a:t>elevational</a:t>
            </a:r>
            <a:r>
              <a:rPr lang="en-US" sz="1600" b="1" dirty="0">
                <a:solidFill>
                  <a:srgbClr val="FF0000"/>
                </a:solidFill>
                <a:latin typeface="+mn-lt"/>
              </a:rPr>
              <a:t> range</a:t>
            </a:r>
          </a:p>
          <a:p>
            <a:pPr marL="171450" indent="-1714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solidFill>
                <a:srgbClr val="FF0000"/>
              </a:solidFill>
              <a:latin typeface="+mn-lt"/>
            </a:endParaRPr>
          </a:p>
          <a:p>
            <a:pPr marL="400050" indent="-400050" fontAlgn="auto">
              <a:spcBef>
                <a:spcPts val="0"/>
              </a:spcBef>
              <a:spcAft>
                <a:spcPts val="0"/>
              </a:spcAft>
              <a:defRPr/>
            </a:pPr>
            <a:endParaRPr lang="en-US" b="1" dirty="0">
              <a:solidFill>
                <a:srgbClr val="FF0000"/>
              </a:solidFill>
              <a:latin typeface="+mn-lt"/>
            </a:endParaRPr>
          </a:p>
        </p:txBody>
      </p:sp>
      <p:sp>
        <p:nvSpPr>
          <p:cNvPr id="6" name="Isosceles Triangle 5"/>
          <p:cNvSpPr/>
          <p:nvPr/>
        </p:nvSpPr>
        <p:spPr>
          <a:xfrm>
            <a:off x="1447800" y="2362200"/>
            <a:ext cx="2667000" cy="3200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Isosceles Triangle 6"/>
          <p:cNvSpPr/>
          <p:nvPr/>
        </p:nvSpPr>
        <p:spPr>
          <a:xfrm>
            <a:off x="5257800" y="2438400"/>
            <a:ext cx="2667000" cy="3200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1" name="TextBox 10"/>
          <p:cNvSpPr txBox="1">
            <a:spLocks noChangeArrowheads="1"/>
          </p:cNvSpPr>
          <p:nvPr/>
        </p:nvSpPr>
        <p:spPr bwMode="auto">
          <a:xfrm>
            <a:off x="2362200" y="5715000"/>
            <a:ext cx="1752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cooler</a:t>
            </a:r>
          </a:p>
        </p:txBody>
      </p:sp>
      <p:sp>
        <p:nvSpPr>
          <p:cNvPr id="9222" name="TextBox 11"/>
          <p:cNvSpPr txBox="1">
            <a:spLocks noChangeArrowheads="1"/>
          </p:cNvSpPr>
          <p:nvPr/>
        </p:nvSpPr>
        <p:spPr bwMode="auto">
          <a:xfrm>
            <a:off x="6019800" y="5715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warmer</a:t>
            </a:r>
          </a:p>
        </p:txBody>
      </p:sp>
      <p:sp>
        <p:nvSpPr>
          <p:cNvPr id="13" name="Isosceles Triangle 12"/>
          <p:cNvSpPr/>
          <p:nvPr/>
        </p:nvSpPr>
        <p:spPr>
          <a:xfrm>
            <a:off x="6019800" y="2362200"/>
            <a:ext cx="1143000" cy="14478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1828800" y="2362200"/>
            <a:ext cx="1905000" cy="23622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1722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457200" y="152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Craig Moritz,</a:t>
            </a:r>
            <a:r>
              <a:rPr lang="en-US" altLang="en-US" sz="1200" b="1" baseline="30000"/>
              <a:t>1,2</a:t>
            </a:r>
            <a:r>
              <a:rPr lang="en-US" altLang="en-US" sz="1200" b="1" baseline="30000">
                <a:hlinkClick r:id="rId4" action="ppaction://hlinkfile"/>
              </a:rPr>
              <a:t>*</a:t>
            </a:r>
            <a:r>
              <a:rPr lang="en-US" altLang="en-US" sz="1200" b="1"/>
              <a:t> James L. Patton,</a:t>
            </a:r>
            <a:r>
              <a:rPr lang="en-US" altLang="en-US" sz="1200" b="1" baseline="30000"/>
              <a:t>1,2</a:t>
            </a:r>
            <a:r>
              <a:rPr lang="en-US" altLang="en-US" sz="1200" b="1"/>
              <a:t> Chris J. Conroy,</a:t>
            </a:r>
            <a:r>
              <a:rPr lang="en-US" altLang="en-US" sz="1200" b="1" baseline="30000"/>
              <a:t>1</a:t>
            </a:r>
            <a:r>
              <a:rPr lang="en-US" altLang="en-US" sz="1200" b="1"/>
              <a:t> Juan L. Parra,</a:t>
            </a:r>
            <a:r>
              <a:rPr lang="en-US" altLang="en-US" sz="1200" b="1" baseline="30000"/>
              <a:t>1,2</a:t>
            </a:r>
            <a:r>
              <a:rPr lang="en-US" altLang="en-US" sz="1200" b="1"/>
              <a:t> Gary C. White,</a:t>
            </a:r>
            <a:r>
              <a:rPr lang="en-US" altLang="en-US" sz="1200" b="1" baseline="30000"/>
              <a:t>3</a:t>
            </a:r>
            <a:r>
              <a:rPr lang="en-US" altLang="en-US" sz="1200" b="1"/>
              <a:t> Steven R. Beissinger</a:t>
            </a:r>
            <a:r>
              <a:rPr lang="en-US" altLang="en-US" sz="1200" b="1" baseline="30000"/>
              <a:t>1,4. </a:t>
            </a:r>
            <a:r>
              <a:rPr lang="en-US" altLang="en-US" sz="1200" b="1"/>
              <a:t>2008. Impact of a Century of Climate Change on Small-Mammal Communities in Yosemite National Park, USA. Science 322:261-264.</a:t>
            </a:r>
            <a:endParaRPr lang="en-US" alt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4048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Fig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
            <a:ext cx="4038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457200" y="152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Craig Moritz,</a:t>
            </a:r>
            <a:r>
              <a:rPr lang="en-US" altLang="en-US" sz="1200" b="1" baseline="30000"/>
              <a:t>1,2</a:t>
            </a:r>
            <a:r>
              <a:rPr lang="en-US" altLang="en-US" sz="1200" b="1" baseline="30000">
                <a:hlinkClick r:id="rId6" action="ppaction://hlinkfile"/>
              </a:rPr>
              <a:t>*</a:t>
            </a:r>
            <a:r>
              <a:rPr lang="en-US" altLang="en-US" sz="1200" b="1"/>
              <a:t> James L. Patton,</a:t>
            </a:r>
            <a:r>
              <a:rPr lang="en-US" altLang="en-US" sz="1200" b="1" baseline="30000"/>
              <a:t>1,2</a:t>
            </a:r>
            <a:r>
              <a:rPr lang="en-US" altLang="en-US" sz="1200" b="1"/>
              <a:t> Chris J. Conroy,</a:t>
            </a:r>
            <a:r>
              <a:rPr lang="en-US" altLang="en-US" sz="1200" b="1" baseline="30000"/>
              <a:t>1</a:t>
            </a:r>
            <a:r>
              <a:rPr lang="en-US" altLang="en-US" sz="1200" b="1"/>
              <a:t> Juan L. Parra,</a:t>
            </a:r>
            <a:r>
              <a:rPr lang="en-US" altLang="en-US" sz="1200" b="1" baseline="30000"/>
              <a:t>1,2</a:t>
            </a:r>
            <a:r>
              <a:rPr lang="en-US" altLang="en-US" sz="1200" b="1"/>
              <a:t> Gary C. White,</a:t>
            </a:r>
            <a:r>
              <a:rPr lang="en-US" altLang="en-US" sz="1200" b="1" baseline="30000"/>
              <a:t>3</a:t>
            </a:r>
            <a:r>
              <a:rPr lang="en-US" altLang="en-US" sz="1200" b="1"/>
              <a:t> Steven R. Beissinger</a:t>
            </a:r>
            <a:r>
              <a:rPr lang="en-US" altLang="en-US" sz="1200" b="1" baseline="30000"/>
              <a:t>1,4. </a:t>
            </a:r>
            <a:r>
              <a:rPr lang="en-US" altLang="en-US" sz="1200" b="1"/>
              <a:t>2008. Impact of a Century of Climate Change on Small-Mammal Communities in Yosemite National Park, USA. Science 322:261-264.</a:t>
            </a:r>
            <a:endParaRPr lang="en-US" alt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2. Relationships with Energy Budgets</a:t>
            </a:r>
          </a:p>
          <a:p>
            <a:pPr fontAlgn="auto">
              <a:spcBef>
                <a:spcPct val="50000"/>
              </a:spcBef>
              <a:spcAft>
                <a:spcPts val="0"/>
              </a:spcAft>
              <a:defRPr/>
            </a:pPr>
            <a:r>
              <a:rPr lang="en-US" sz="2400" b="1" dirty="0">
                <a:solidFill>
                  <a:srgbClr val="FF0000"/>
                </a:solidFill>
                <a:latin typeface="+mn-lt"/>
              </a:rPr>
              <a:t>	</a:t>
            </a:r>
          </a:p>
        </p:txBody>
      </p:sp>
      <p:sp>
        <p:nvSpPr>
          <p:cNvPr id="3075" name="Rectangle 3"/>
          <p:cNvSpPr>
            <a:spLocks noChangeArrowheads="1"/>
          </p:cNvSpPr>
          <p:nvPr/>
        </p:nvSpPr>
        <p:spPr bwMode="auto">
          <a:xfrm>
            <a:off x="381000" y="2819400"/>
            <a:ext cx="35052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76" name="Text Box 4"/>
          <p:cNvSpPr txBox="1">
            <a:spLocks noChangeArrowheads="1"/>
          </p:cNvSpPr>
          <p:nvPr/>
        </p:nvSpPr>
        <p:spPr bwMode="auto">
          <a:xfrm>
            <a:off x="1371600" y="3429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GROWTH</a:t>
            </a:r>
          </a:p>
        </p:txBody>
      </p:sp>
      <p:sp>
        <p:nvSpPr>
          <p:cNvPr id="3077" name="Rectangle 5"/>
          <p:cNvSpPr>
            <a:spLocks noChangeArrowheads="1"/>
          </p:cNvSpPr>
          <p:nvPr/>
        </p:nvSpPr>
        <p:spPr bwMode="auto">
          <a:xfrm>
            <a:off x="381000" y="4114800"/>
            <a:ext cx="3505200" cy="10668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78" name="Text Box 6"/>
          <p:cNvSpPr txBox="1">
            <a:spLocks noChangeArrowheads="1"/>
          </p:cNvSpPr>
          <p:nvPr/>
        </p:nvSpPr>
        <p:spPr bwMode="auto">
          <a:xfrm>
            <a:off x="1219200" y="42672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3079" name="Rectangle 7"/>
          <p:cNvSpPr>
            <a:spLocks noChangeArrowheads="1"/>
          </p:cNvSpPr>
          <p:nvPr/>
        </p:nvSpPr>
        <p:spPr bwMode="auto">
          <a:xfrm>
            <a:off x="381000" y="4800600"/>
            <a:ext cx="3505200" cy="762000"/>
          </a:xfrm>
          <a:prstGeom prst="rect">
            <a:avLst/>
          </a:prstGeom>
          <a:solidFill>
            <a:srgbClr val="FF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80" name="Text Box 8"/>
          <p:cNvSpPr txBox="1">
            <a:spLocks noChangeArrowheads="1"/>
          </p:cNvSpPr>
          <p:nvPr/>
        </p:nvSpPr>
        <p:spPr bwMode="auto">
          <a:xfrm>
            <a:off x="1066800" y="4953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REPRODUCTION</a:t>
            </a:r>
          </a:p>
        </p:txBody>
      </p:sp>
      <p:sp>
        <p:nvSpPr>
          <p:cNvPr id="3081" name="Text Box 13"/>
          <p:cNvSpPr txBox="1">
            <a:spLocks noChangeArrowheads="1"/>
          </p:cNvSpPr>
          <p:nvPr/>
        </p:nvSpPr>
        <p:spPr bwMode="auto">
          <a:xfrm>
            <a:off x="5410200" y="33528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3082" name="Text Box 17"/>
          <p:cNvSpPr txBox="1">
            <a:spLocks noChangeArrowheads="1"/>
          </p:cNvSpPr>
          <p:nvPr/>
        </p:nvSpPr>
        <p:spPr bwMode="auto">
          <a:xfrm>
            <a:off x="381000" y="57912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11" name="Right Brace 10"/>
          <p:cNvSpPr/>
          <p:nvPr/>
        </p:nvSpPr>
        <p:spPr>
          <a:xfrm>
            <a:off x="4191000" y="2819400"/>
            <a:ext cx="1219200" cy="1981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ight Brace 11"/>
          <p:cNvSpPr/>
          <p:nvPr/>
        </p:nvSpPr>
        <p:spPr>
          <a:xfrm>
            <a:off x="4191000" y="4800600"/>
            <a:ext cx="1295400" cy="762000"/>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85" name="TextBox 12"/>
          <p:cNvSpPr txBox="1">
            <a:spLocks noChangeArrowheads="1"/>
          </p:cNvSpPr>
          <p:nvPr/>
        </p:nvSpPr>
        <p:spPr bwMode="auto">
          <a:xfrm>
            <a:off x="5486400" y="3429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SURVIVAL</a:t>
            </a:r>
          </a:p>
        </p:txBody>
      </p:sp>
      <p:sp>
        <p:nvSpPr>
          <p:cNvPr id="3086" name="TextBox 13"/>
          <p:cNvSpPr txBox="1">
            <a:spLocks noChangeArrowheads="1"/>
          </p:cNvSpPr>
          <p:nvPr/>
        </p:nvSpPr>
        <p:spPr bwMode="auto">
          <a:xfrm>
            <a:off x="5562600" y="4876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REPRODUCTION</a:t>
            </a:r>
          </a:p>
        </p:txBody>
      </p:sp>
    </p:spTree>
    <p:extLst>
      <p:ext uri="{BB962C8B-B14F-4D97-AF65-F5344CB8AC3E}">
        <p14:creationId xmlns:p14="http://schemas.microsoft.com/office/powerpoint/2010/main" val="1056728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457200" y="4572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smtClean="0">
                <a:solidFill>
                  <a:srgbClr val="FF0000"/>
                </a:solidFill>
              </a:rPr>
              <a:t>C. Modeling the Spatial Structure of Populations</a:t>
            </a:r>
            <a:endParaRPr lang="en-US" altLang="en-US" sz="2400" b="1" dirty="0">
              <a:solidFill>
                <a:srgbClr val="FF0000"/>
              </a:solidFill>
            </a:endParaRPr>
          </a:p>
          <a:p>
            <a:pPr eaLnBrk="1" hangingPunct="1">
              <a:spcBef>
                <a:spcPct val="0"/>
              </a:spcBef>
              <a:buFontTx/>
              <a:buNone/>
            </a:pPr>
            <a:r>
              <a:rPr lang="en-US" altLang="en-US" sz="2400" b="1" dirty="0">
                <a:solidFill>
                  <a:srgbClr val="00B0F0"/>
                </a:solidFill>
              </a:rPr>
              <a:t> </a:t>
            </a:r>
            <a:r>
              <a:rPr lang="en-US" altLang="en-US" sz="2000" b="1" dirty="0">
                <a:solidFill>
                  <a:srgbClr val="00B0F0"/>
                </a:solidFill>
              </a:rPr>
              <a:t>1. </a:t>
            </a:r>
            <a:r>
              <a:rPr lang="en-US" altLang="en-US" sz="2000" b="1" dirty="0" err="1">
                <a:solidFill>
                  <a:srgbClr val="00B0F0"/>
                </a:solidFill>
              </a:rPr>
              <a:t>Metapopulation</a:t>
            </a:r>
            <a:r>
              <a:rPr lang="en-US" altLang="en-US" sz="2000" b="1" dirty="0">
                <a:solidFill>
                  <a:srgbClr val="00B0F0"/>
                </a:solidFill>
              </a:rPr>
              <a:t> Model</a:t>
            </a:r>
          </a:p>
        </p:txBody>
      </p:sp>
      <p:pic>
        <p:nvPicPr>
          <p:cNvPr id="29699" name="Picture 3" descr="figure_10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p:cNvSpPr txBox="1">
            <a:spLocks noChangeArrowheads="1"/>
          </p:cNvSpPr>
          <p:nvPr/>
        </p:nvSpPr>
        <p:spPr bwMode="auto">
          <a:xfrm>
            <a:off x="3200400" y="1524000"/>
            <a:ext cx="5562600" cy="314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Subpopulation inhabit separate patches of </a:t>
            </a:r>
            <a:r>
              <a:rPr lang="en-US" altLang="en-US" sz="1800">
                <a:solidFill>
                  <a:srgbClr val="FF0000"/>
                </a:solidFill>
                <a:latin typeface="Arial" panose="020B0604020202020204" pitchFamily="34" charset="0"/>
              </a:rPr>
              <a:t>the same </a:t>
            </a:r>
            <a:r>
              <a:rPr lang="en-US" altLang="en-US" sz="1800">
                <a:latin typeface="Arial" panose="020B0604020202020204" pitchFamily="34" charset="0"/>
              </a:rPr>
              <a:t>habitat type in a “matrix” of inhospitable habitat..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 - immigration causes recolonization of habitats in which population went extinct.  So, rates of immigration and local extinction are critical to predicting long-term viability of population.</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p:txBody>
      </p:sp>
      <p:sp>
        <p:nvSpPr>
          <p:cNvPr id="6" name="Rectangle 5"/>
          <p:cNvSpPr/>
          <p:nvPr/>
        </p:nvSpPr>
        <p:spPr>
          <a:xfrm>
            <a:off x="3733800" y="4648200"/>
            <a:ext cx="51816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457200" y="4572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rPr>
              <a:t>C</a:t>
            </a:r>
            <a:r>
              <a:rPr lang="en-US" altLang="en-US" sz="2400" b="1" dirty="0" smtClean="0">
                <a:solidFill>
                  <a:srgbClr val="FF0000"/>
                </a:solidFill>
              </a:rPr>
              <a:t>. </a:t>
            </a:r>
            <a:r>
              <a:rPr lang="en-US" altLang="en-US" sz="2400" b="1" dirty="0">
                <a:solidFill>
                  <a:srgbClr val="FF0000"/>
                </a:solidFill>
              </a:rPr>
              <a:t>Modeling the Spatial Structure of Populations</a:t>
            </a:r>
          </a:p>
          <a:p>
            <a:pPr eaLnBrk="1" hangingPunct="1">
              <a:spcBef>
                <a:spcPct val="0"/>
              </a:spcBef>
              <a:buFontTx/>
              <a:buNone/>
            </a:pPr>
            <a:r>
              <a:rPr lang="en-US" altLang="en-US" sz="2400" b="1" dirty="0">
                <a:solidFill>
                  <a:srgbClr val="00B0F0"/>
                </a:solidFill>
              </a:rPr>
              <a:t> </a:t>
            </a:r>
            <a:r>
              <a:rPr lang="en-US" altLang="en-US" sz="2000" b="1" dirty="0">
                <a:solidFill>
                  <a:srgbClr val="00B0F0"/>
                </a:solidFill>
              </a:rPr>
              <a:t>2. Source-Sink Model</a:t>
            </a:r>
          </a:p>
        </p:txBody>
      </p:sp>
      <p:pic>
        <p:nvPicPr>
          <p:cNvPr id="30723" name="Picture 3" descr="figure_10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p:cNvSpPr txBox="1">
            <a:spLocks noChangeArrowheads="1"/>
          </p:cNvSpPr>
          <p:nvPr/>
        </p:nvSpPr>
        <p:spPr bwMode="auto">
          <a:xfrm>
            <a:off x="5791200" y="1524000"/>
            <a:ext cx="2971800" cy="314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Subpopulations inhabit patches of different habitat quality, so there are ‘source’ populations with surplus populations that disperse to populations in lower quality patches (‘sinks’).</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p:txBody>
      </p:sp>
      <p:sp>
        <p:nvSpPr>
          <p:cNvPr id="6" name="Rectangle 5"/>
          <p:cNvSpPr/>
          <p:nvPr/>
        </p:nvSpPr>
        <p:spPr>
          <a:xfrm>
            <a:off x="228600" y="1600200"/>
            <a:ext cx="2971800"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04800" y="4800600"/>
            <a:ext cx="1981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6019800" y="4800600"/>
            <a:ext cx="28194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6"/>
          <p:cNvSpPr txBox="1">
            <a:spLocks noChangeArrowheads="1"/>
          </p:cNvSpPr>
          <p:nvPr/>
        </p:nvSpPr>
        <p:spPr bwMode="auto">
          <a:xfrm>
            <a:off x="457200" y="4572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rPr>
              <a:t>C</a:t>
            </a:r>
            <a:r>
              <a:rPr lang="en-US" altLang="en-US" sz="2400" b="1" dirty="0" smtClean="0">
                <a:solidFill>
                  <a:srgbClr val="FF0000"/>
                </a:solidFill>
              </a:rPr>
              <a:t>. </a:t>
            </a:r>
            <a:r>
              <a:rPr lang="en-US" altLang="en-US" sz="2400" b="1" dirty="0">
                <a:solidFill>
                  <a:srgbClr val="FF0000"/>
                </a:solidFill>
              </a:rPr>
              <a:t>Modeling the Spatial Structure of Populations</a:t>
            </a:r>
          </a:p>
          <a:p>
            <a:pPr eaLnBrk="1" hangingPunct="1">
              <a:spcBef>
                <a:spcPct val="0"/>
              </a:spcBef>
              <a:buFontTx/>
              <a:buNone/>
            </a:pPr>
            <a:r>
              <a:rPr lang="en-US" altLang="en-US" sz="2400" b="1" dirty="0">
                <a:solidFill>
                  <a:srgbClr val="00B0F0"/>
                </a:solidFill>
              </a:rPr>
              <a:t> </a:t>
            </a:r>
            <a:r>
              <a:rPr lang="en-US" altLang="en-US" sz="2000" b="1" dirty="0">
                <a:solidFill>
                  <a:srgbClr val="00B0F0"/>
                </a:solidFill>
              </a:rPr>
              <a:t>3. Landscape Model</a:t>
            </a:r>
          </a:p>
        </p:txBody>
      </p:sp>
      <p:pic>
        <p:nvPicPr>
          <p:cNvPr id="31747" name="Picture 3" descr="figure_10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609600" y="1447800"/>
            <a:ext cx="5181600" cy="3694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Subpopulations inhabit patches of different habitat quality, so there are ‘source’ populations with surplus populations that disperse to populations in lower quality patches (‘sinks’). However, the quality of the patches is ALSO affected by the surrounding matrix… alternative resources, predators, etc.  And, the rate of migration between patches is also affected by the matrix between patches… with some areas acting as favorable ‘corridors’</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p:txBody>
      </p:sp>
      <p:sp>
        <p:nvSpPr>
          <p:cNvPr id="8" name="Rectangle 7"/>
          <p:cNvSpPr/>
          <p:nvPr/>
        </p:nvSpPr>
        <p:spPr>
          <a:xfrm>
            <a:off x="304800" y="4800600"/>
            <a:ext cx="5715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533400"/>
            <a:ext cx="6934200" cy="1723549"/>
          </a:xfrm>
          <a:prstGeom prst="rect">
            <a:avLst/>
          </a:prstGeom>
          <a:noFill/>
        </p:spPr>
        <p:txBody>
          <a:bodyPr>
            <a:spAutoFit/>
          </a:bodyPr>
          <a:lstStyle/>
          <a:p>
            <a:pPr fontAlgn="auto">
              <a:spcBef>
                <a:spcPts val="0"/>
              </a:spcBef>
              <a:spcAft>
                <a:spcPts val="0"/>
              </a:spcAft>
              <a:defRPr/>
            </a:pPr>
            <a:r>
              <a:rPr lang="en-US" b="1" dirty="0" smtClean="0">
                <a:solidFill>
                  <a:srgbClr val="FF0000"/>
                </a:solidFill>
                <a:latin typeface="+mn-lt"/>
              </a:rPr>
              <a:t>D. Population Growth</a:t>
            </a:r>
            <a:endParaRPr lang="en-US" sz="1600" b="1" dirty="0">
              <a:solidFill>
                <a:srgbClr val="FF0000"/>
              </a:solidFill>
              <a:latin typeface="+mn-lt"/>
            </a:endParaRPr>
          </a:p>
          <a:p>
            <a:pPr marL="3175" indent="-3175" fontAlgn="auto">
              <a:spcBef>
                <a:spcPts val="0"/>
              </a:spcBef>
              <a:spcAft>
                <a:spcPts val="0"/>
              </a:spcAft>
              <a:defRPr/>
            </a:pPr>
            <a:r>
              <a:rPr lang="en-US" sz="1600" b="1" dirty="0">
                <a:solidFill>
                  <a:srgbClr val="00B0F0"/>
                </a:solidFill>
                <a:latin typeface="+mn-lt"/>
              </a:rPr>
              <a:t>		</a:t>
            </a:r>
            <a:r>
              <a:rPr lang="en-US" sz="1600" b="1" dirty="0" smtClean="0">
                <a:solidFill>
                  <a:srgbClr val="00B0F0"/>
                </a:solidFill>
                <a:latin typeface="+mn-lt"/>
              </a:rPr>
              <a:t>1. exponential growth</a:t>
            </a: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latin typeface="+mn-lt"/>
            </a:endParaRPr>
          </a:p>
          <a:p>
            <a:pPr marL="400050" indent="-400050" fontAlgn="auto">
              <a:spcBef>
                <a:spcPts val="0"/>
              </a:spcBef>
              <a:spcAft>
                <a:spcPts val="0"/>
              </a:spcAft>
              <a:defRPr/>
            </a:pPr>
            <a:endParaRPr lang="en-US" b="1" dirty="0">
              <a:solidFill>
                <a:srgbClr val="FF0000"/>
              </a:solidFill>
              <a:latin typeface="+mn-lt"/>
            </a:endParaRPr>
          </a:p>
          <a:p>
            <a:pPr marL="400050" indent="-400050" fontAlgn="auto">
              <a:spcBef>
                <a:spcPts val="0"/>
              </a:spcBef>
              <a:spcAft>
                <a:spcPts val="0"/>
              </a:spcAft>
              <a:defRPr/>
            </a:pPr>
            <a:endParaRPr lang="en-US" b="1" dirty="0">
              <a:solidFill>
                <a:srgbClr val="FF0000"/>
              </a:solidFill>
              <a:latin typeface="+mn-lt"/>
            </a:endParaRPr>
          </a:p>
        </p:txBody>
      </p:sp>
      <p:sp>
        <p:nvSpPr>
          <p:cNvPr id="5123" name="TextBox 2"/>
          <p:cNvSpPr txBox="1">
            <a:spLocks noChangeArrowheads="1"/>
          </p:cNvSpPr>
          <p:nvPr/>
        </p:nvSpPr>
        <p:spPr bwMode="auto">
          <a:xfrm>
            <a:off x="5867400" y="176213"/>
            <a:ext cx="3200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The rate of population growth is measured as:</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The derivative of the growth equation: </a:t>
            </a:r>
            <a:r>
              <a:rPr lang="en-US" altLang="en-US" sz="1800" dirty="0" err="1">
                <a:latin typeface="Arial" panose="020B0604020202020204" pitchFamily="34" charset="0"/>
              </a:rPr>
              <a:t>N</a:t>
            </a:r>
            <a:r>
              <a:rPr lang="en-US" altLang="en-US" sz="1800" baseline="-25000" dirty="0" err="1">
                <a:latin typeface="Arial" panose="020B0604020202020204" pitchFamily="34" charset="0"/>
              </a:rPr>
              <a:t>t</a:t>
            </a:r>
            <a:r>
              <a:rPr lang="en-US" altLang="en-US" sz="1800" dirty="0">
                <a:latin typeface="Arial" panose="020B0604020202020204" pitchFamily="34" charset="0"/>
              </a:rPr>
              <a:t> = </a:t>
            </a:r>
            <a:r>
              <a:rPr lang="en-US" altLang="en-US" sz="1800" dirty="0" err="1">
                <a:latin typeface="Arial" panose="020B0604020202020204" pitchFamily="34" charset="0"/>
              </a:rPr>
              <a:t>N</a:t>
            </a:r>
            <a:r>
              <a:rPr lang="en-US" altLang="en-US" sz="1800" baseline="-25000" dirty="0" err="1">
                <a:latin typeface="Arial" panose="020B0604020202020204" pitchFamily="34" charset="0"/>
              </a:rPr>
              <a:t>o</a:t>
            </a:r>
            <a:r>
              <a:rPr lang="en-US" altLang="en-US" sz="1800" dirty="0" err="1">
                <a:latin typeface="Arial" panose="020B0604020202020204" pitchFamily="34" charset="0"/>
              </a:rPr>
              <a:t>e</a:t>
            </a:r>
            <a:r>
              <a:rPr lang="en-US" altLang="en-US" sz="1800" baseline="30000" dirty="0" err="1">
                <a:latin typeface="Arial" panose="020B0604020202020204" pitchFamily="34" charset="0"/>
              </a:rPr>
              <a:t>rt</a:t>
            </a:r>
            <a:endParaRPr lang="en-US" altLang="en-US" sz="1800" baseline="300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err="1">
                <a:latin typeface="Arial" panose="020B0604020202020204" pitchFamily="34" charset="0"/>
              </a:rPr>
              <a:t>dN</a:t>
            </a:r>
            <a:r>
              <a:rPr lang="en-US" altLang="en-US" sz="1800" dirty="0">
                <a:latin typeface="Arial" panose="020B0604020202020204" pitchFamily="34" charset="0"/>
              </a:rPr>
              <a:t>/</a:t>
            </a:r>
            <a:r>
              <a:rPr lang="en-US" altLang="en-US" sz="1800" dirty="0" err="1">
                <a:latin typeface="Arial" panose="020B0604020202020204" pitchFamily="34" charset="0"/>
              </a:rPr>
              <a:t>dt</a:t>
            </a:r>
            <a:r>
              <a:rPr lang="en-US" altLang="en-US" sz="1800" dirty="0">
                <a:latin typeface="Arial" panose="020B0604020202020204" pitchFamily="34" charset="0"/>
              </a:rPr>
              <a:t> = </a:t>
            </a:r>
            <a:r>
              <a:rPr lang="en-US" altLang="en-US" sz="1800" dirty="0" err="1">
                <a:latin typeface="Arial" panose="020B0604020202020204" pitchFamily="34" charset="0"/>
              </a:rPr>
              <a:t>rN</a:t>
            </a:r>
            <a:r>
              <a:rPr lang="en-US" altLang="en-US" sz="1800" baseline="-25000" dirty="0" err="1">
                <a:latin typeface="Arial" panose="020B0604020202020204" pitchFamily="34" charset="0"/>
              </a:rPr>
              <a:t>o</a:t>
            </a:r>
            <a:r>
              <a:rPr lang="en-US" altLang="en-US" sz="1800" dirty="0">
                <a:latin typeface="Arial" panose="020B0604020202020204" pitchFamily="34" charset="0"/>
              </a:rPr>
              <a:t>    </a:t>
            </a:r>
            <a:endParaRPr lang="en-US" altLang="en-US" sz="1800" dirty="0" smtClean="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smtClean="0">
                <a:latin typeface="Arial" panose="020B0604020202020204" pitchFamily="34" charset="0"/>
              </a:rPr>
              <a:t>r = per capita growth (b – d)</a:t>
            </a:r>
            <a:endParaRPr lang="en-US" altLang="en-US" sz="1800" dirty="0">
              <a:latin typeface="Arial" panose="020B0604020202020204" pitchFamily="34" charset="0"/>
            </a:endParaRPr>
          </a:p>
        </p:txBody>
      </p:sp>
      <p:pic>
        <p:nvPicPr>
          <p:cNvPr id="5124" name="Picture 3" descr="figure_11_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43200"/>
            <a:ext cx="67056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380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figure_11_10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7088" y="112713"/>
            <a:ext cx="4367212"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figure_11_10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3429000"/>
            <a:ext cx="41179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457200" y="381000"/>
            <a:ext cx="327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Arial" panose="020B0604020202020204" pitchFamily="34" charset="0"/>
              </a:rPr>
              <a:t>Survivorship Curves:</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Describe age-specific probabilities of survival, as a consequence of age-specific mortality risks</a:t>
            </a:r>
            <a:r>
              <a:rPr lang="en-US" altLang="en-US" sz="1800" dirty="0" smtClean="0">
                <a:latin typeface="Arial" panose="020B0604020202020204" pitchFamily="34" charset="0"/>
              </a:rPr>
              <a:t>.</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smtClean="0">
                <a:latin typeface="Arial" panose="020B0604020202020204" pitchFamily="34" charset="0"/>
              </a:rPr>
              <a:t>This will influence when selection favors reproduction… creating “life history” characteristics</a:t>
            </a: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3362458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74885" name="Group 133"/>
          <p:cNvGraphicFramePr>
            <a:graphicFrameLocks noGrp="1"/>
          </p:cNvGraphicFramePr>
          <p:nvPr/>
        </p:nvGraphicFramePr>
        <p:xfrm>
          <a:off x="381000" y="2971800"/>
          <a:ext cx="4778375" cy="1466852"/>
        </p:xfrm>
        <a:graphic>
          <a:graphicData uri="http://schemas.openxmlformats.org/drawingml/2006/table">
            <a:tbl>
              <a:tblPr/>
              <a:tblGrid>
                <a:gridCol w="955675">
                  <a:extLst>
                    <a:ext uri="{9D8B030D-6E8A-4147-A177-3AD203B41FA5}">
                      <a16:colId xmlns:a16="http://schemas.microsoft.com/office/drawing/2014/main" val="20000"/>
                    </a:ext>
                  </a:extLst>
                </a:gridCol>
                <a:gridCol w="955675">
                  <a:extLst>
                    <a:ext uri="{9D8B030D-6E8A-4147-A177-3AD203B41FA5}">
                      <a16:colId xmlns:a16="http://schemas.microsoft.com/office/drawing/2014/main" val="20001"/>
                    </a:ext>
                  </a:extLst>
                </a:gridCol>
                <a:gridCol w="955675">
                  <a:extLst>
                    <a:ext uri="{9D8B030D-6E8A-4147-A177-3AD203B41FA5}">
                      <a16:colId xmlns:a16="http://schemas.microsoft.com/office/drawing/2014/main" val="20002"/>
                    </a:ext>
                  </a:extLst>
                </a:gridCol>
                <a:gridCol w="955675">
                  <a:extLst>
                    <a:ext uri="{9D8B030D-6E8A-4147-A177-3AD203B41FA5}">
                      <a16:colId xmlns:a16="http://schemas.microsoft.com/office/drawing/2014/main" val="20003"/>
                    </a:ext>
                  </a:extLst>
                </a:gridCol>
                <a:gridCol w="955675">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611" name="Text Box 134"/>
          <p:cNvSpPr txBox="1">
            <a:spLocks noChangeArrowheads="1"/>
          </p:cNvSpPr>
          <p:nvPr/>
        </p:nvSpPr>
        <p:spPr bwMode="auto">
          <a:xfrm>
            <a:off x="5334000" y="31242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10 </a:t>
            </a:r>
          </a:p>
          <a:p>
            <a:pPr eaLnBrk="1" hangingPunct="1">
              <a:spcBef>
                <a:spcPct val="0"/>
              </a:spcBef>
              <a:buFontTx/>
              <a:buNone/>
            </a:pPr>
            <a:r>
              <a:rPr lang="en-US" altLang="en-US" sz="1800">
                <a:solidFill>
                  <a:schemeClr val="accent2"/>
                </a:solidFill>
                <a:latin typeface="Arial" panose="020B0604020202020204" pitchFamily="34" charset="0"/>
              </a:rPr>
              <a:t>T = 1 </a:t>
            </a:r>
          </a:p>
          <a:p>
            <a:pPr eaLnBrk="1" hangingPunct="1">
              <a:spcBef>
                <a:spcPct val="0"/>
              </a:spcBef>
              <a:buFontTx/>
              <a:buNone/>
            </a:pPr>
            <a:r>
              <a:rPr lang="en-US" altLang="en-US" sz="1800">
                <a:solidFill>
                  <a:schemeClr val="accent2"/>
                </a:solidFill>
                <a:latin typeface="Arial" panose="020B0604020202020204" pitchFamily="34" charset="0"/>
              </a:rPr>
              <a:t>r = 2.303 </a:t>
            </a:r>
          </a:p>
        </p:txBody>
      </p:sp>
      <p:sp>
        <p:nvSpPr>
          <p:cNvPr id="7" name="TextBox 1"/>
          <p:cNvSpPr txBox="1">
            <a:spLocks noChangeArrowheads="1"/>
          </p:cNvSpPr>
          <p:nvPr/>
        </p:nvSpPr>
        <p:spPr bwMode="auto">
          <a:xfrm>
            <a:off x="762000" y="533400"/>
            <a:ext cx="6934200" cy="2739211"/>
          </a:xfrm>
          <a:prstGeom prst="rect">
            <a:avLst/>
          </a:prstGeom>
          <a:noFill/>
          <a:ln w="9525">
            <a:noFill/>
            <a:miter lim="800000"/>
            <a:headEnd/>
            <a:tailEnd/>
          </a:ln>
        </p:spPr>
        <p:txBody>
          <a:bodyPr>
            <a:spAutoFit/>
          </a:bodyPr>
          <a:lstStyle/>
          <a:p>
            <a:pPr marL="171450" indent="-171450">
              <a:defRPr/>
            </a:pPr>
            <a:r>
              <a:rPr lang="en-US" b="1" dirty="0" smtClean="0">
                <a:solidFill>
                  <a:srgbClr val="FF0000"/>
                </a:solidFill>
                <a:latin typeface="Calibri" pitchFamily="34" charset="0"/>
              </a:rPr>
              <a:t>D. Population Growth</a:t>
            </a:r>
          </a:p>
          <a:p>
            <a:pPr marL="171450" indent="-171450">
              <a:defRPr/>
            </a:pPr>
            <a:endParaRPr lang="en-US" sz="1600" b="1" dirty="0">
              <a:solidFill>
                <a:srgbClr val="FF0000"/>
              </a:solidFill>
              <a:latin typeface="Calibri" pitchFamily="34" charset="0"/>
            </a:endParaRPr>
          </a:p>
          <a:p>
            <a:pPr marL="171450" indent="-171450">
              <a:defRPr/>
            </a:pPr>
            <a:r>
              <a:rPr lang="en-US" sz="1600" b="1" dirty="0" smtClean="0">
                <a:solidFill>
                  <a:srgbClr val="00B0F0"/>
                </a:solidFill>
                <a:latin typeface="Calibri" pitchFamily="34" charset="0"/>
              </a:rPr>
              <a:t>2. Life </a:t>
            </a:r>
            <a:r>
              <a:rPr lang="en-US" sz="1600" b="1" dirty="0">
                <a:solidFill>
                  <a:srgbClr val="00B0F0"/>
                </a:solidFill>
                <a:latin typeface="Calibri" pitchFamily="34" charset="0"/>
              </a:rPr>
              <a:t>History </a:t>
            </a:r>
            <a:r>
              <a:rPr lang="en-US" sz="1600" b="1" dirty="0" err="1" smtClean="0">
                <a:solidFill>
                  <a:srgbClr val="00B0F0"/>
                </a:solidFill>
                <a:latin typeface="Calibri" pitchFamily="34" charset="0"/>
              </a:rPr>
              <a:t>Redux</a:t>
            </a:r>
            <a:r>
              <a:rPr lang="en-US" sz="1600" b="1" dirty="0" smtClean="0">
                <a:solidFill>
                  <a:srgbClr val="00B0F0"/>
                </a:solidFill>
                <a:latin typeface="Calibri" pitchFamily="34" charset="0"/>
              </a:rPr>
              <a:t>: Patterns in survivorship will select for patterns of reproductive output, creating those life-history strategies.</a:t>
            </a:r>
            <a:endParaRPr lang="en-US" sz="1600" b="1" dirty="0">
              <a:solidFill>
                <a:srgbClr val="00B0F0"/>
              </a:solidFill>
              <a:latin typeface="Calibri" pitchFamily="34" charset="0"/>
            </a:endParaRP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
        <p:nvSpPr>
          <p:cNvPr id="24613" name="TextBox 1"/>
          <p:cNvSpPr txBox="1">
            <a:spLocks noChangeArrowheads="1"/>
          </p:cNvSpPr>
          <p:nvPr/>
        </p:nvSpPr>
        <p:spPr bwMode="auto">
          <a:xfrm>
            <a:off x="533400" y="5486400"/>
            <a:ext cx="510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Net Reproductive Rate = </a:t>
            </a:r>
            <a:r>
              <a:rPr lang="el-GR" altLang="en-US" b="1">
                <a:solidFill>
                  <a:srgbClr val="FF0000"/>
                </a:solidFill>
              </a:rPr>
              <a:t>Σ</a:t>
            </a:r>
            <a:r>
              <a:rPr lang="en-US" altLang="en-US" b="1">
                <a:solidFill>
                  <a:srgbClr val="FF0000"/>
                </a:solidFill>
              </a:rPr>
              <a:t>(l</a:t>
            </a:r>
            <a:r>
              <a:rPr lang="en-US" altLang="en-US" b="1" baseline="-25000">
                <a:solidFill>
                  <a:srgbClr val="FF0000"/>
                </a:solidFill>
              </a:rPr>
              <a:t>x</a:t>
            </a:r>
            <a:r>
              <a:rPr lang="en-US" altLang="en-US" b="1">
                <a:solidFill>
                  <a:srgbClr val="FF0000"/>
                </a:solidFill>
              </a:rPr>
              <a:t>b</a:t>
            </a:r>
            <a:r>
              <a:rPr lang="en-US" altLang="en-US" b="1" baseline="-25000">
                <a:solidFill>
                  <a:srgbClr val="FF0000"/>
                </a:solidFill>
              </a:rPr>
              <a:t>x</a:t>
            </a:r>
            <a:r>
              <a:rPr lang="en-US" altLang="en-US" b="1">
                <a:solidFill>
                  <a:srgbClr val="FF0000"/>
                </a:solidFill>
              </a:rPr>
              <a:t>) = 10</a:t>
            </a:r>
          </a:p>
          <a:p>
            <a:pPr eaLnBrk="1" hangingPunct="1"/>
            <a:r>
              <a:rPr lang="en-US" altLang="en-US" b="1">
                <a:solidFill>
                  <a:srgbClr val="FF0000"/>
                </a:solidFill>
              </a:rPr>
              <a:t>Generation Time – T = </a:t>
            </a:r>
            <a:r>
              <a:rPr lang="el-GR" altLang="en-US" b="1">
                <a:solidFill>
                  <a:srgbClr val="FF0000"/>
                </a:solidFill>
              </a:rPr>
              <a:t>Σ</a:t>
            </a:r>
            <a:r>
              <a:rPr lang="en-US" altLang="en-US" b="1">
                <a:solidFill>
                  <a:srgbClr val="FF0000"/>
                </a:solidFill>
              </a:rPr>
              <a:t>(xl</a:t>
            </a:r>
            <a:r>
              <a:rPr lang="en-US" altLang="en-US" b="1" baseline="-25000">
                <a:solidFill>
                  <a:srgbClr val="FF0000"/>
                </a:solidFill>
              </a:rPr>
              <a:t>x</a:t>
            </a:r>
            <a:r>
              <a:rPr lang="en-US" altLang="en-US" b="1">
                <a:solidFill>
                  <a:srgbClr val="FF0000"/>
                </a:solidFill>
              </a:rPr>
              <a:t>b</a:t>
            </a:r>
            <a:r>
              <a:rPr lang="en-US" altLang="en-US" b="1" baseline="-25000">
                <a:solidFill>
                  <a:srgbClr val="FF0000"/>
                </a:solidFill>
              </a:rPr>
              <a:t>x</a:t>
            </a:r>
            <a:r>
              <a:rPr lang="en-US" altLang="en-US" b="1">
                <a:solidFill>
                  <a:srgbClr val="FF0000"/>
                </a:solidFill>
              </a:rPr>
              <a:t>)/</a:t>
            </a:r>
            <a:r>
              <a:rPr lang="el-GR" altLang="en-US" b="1">
                <a:solidFill>
                  <a:srgbClr val="FF0000"/>
                </a:solidFill>
              </a:rPr>
              <a:t> Σ</a:t>
            </a:r>
            <a:r>
              <a:rPr lang="en-US" altLang="en-US" b="1">
                <a:solidFill>
                  <a:srgbClr val="FF0000"/>
                </a:solidFill>
              </a:rPr>
              <a:t>(l</a:t>
            </a:r>
            <a:r>
              <a:rPr lang="en-US" altLang="en-US" b="1" baseline="-25000">
                <a:solidFill>
                  <a:srgbClr val="FF0000"/>
                </a:solidFill>
              </a:rPr>
              <a:t>x</a:t>
            </a:r>
            <a:r>
              <a:rPr lang="en-US" altLang="en-US" b="1">
                <a:solidFill>
                  <a:srgbClr val="FF0000"/>
                </a:solidFill>
              </a:rPr>
              <a:t>b</a:t>
            </a:r>
            <a:r>
              <a:rPr lang="en-US" altLang="en-US" b="1" baseline="-25000">
                <a:solidFill>
                  <a:srgbClr val="FF0000"/>
                </a:solidFill>
              </a:rPr>
              <a:t>x</a:t>
            </a:r>
            <a:r>
              <a:rPr lang="en-US" altLang="en-US" b="1">
                <a:solidFill>
                  <a:srgbClr val="FF0000"/>
                </a:solidFill>
              </a:rPr>
              <a:t>) = 1.0</a:t>
            </a:r>
          </a:p>
          <a:p>
            <a:pPr eaLnBrk="1" hangingPunct="1"/>
            <a:r>
              <a:rPr lang="en-US" altLang="en-US" b="1">
                <a:solidFill>
                  <a:srgbClr val="FF0000"/>
                </a:solidFill>
              </a:rPr>
              <a:t>r</a:t>
            </a:r>
            <a:r>
              <a:rPr lang="en-US" altLang="en-US" b="1" baseline="-25000">
                <a:solidFill>
                  <a:srgbClr val="FF0000"/>
                </a:solidFill>
              </a:rPr>
              <a:t>m</a:t>
            </a:r>
            <a:r>
              <a:rPr lang="en-US" altLang="en-US" b="1">
                <a:solidFill>
                  <a:srgbClr val="FF0000"/>
                </a:solidFill>
              </a:rPr>
              <a:t> (estimated) = ln(R</a:t>
            </a:r>
            <a:r>
              <a:rPr lang="en-US" altLang="en-US" b="1" baseline="-25000">
                <a:solidFill>
                  <a:srgbClr val="FF0000"/>
                </a:solidFill>
              </a:rPr>
              <a:t>o</a:t>
            </a:r>
            <a:r>
              <a:rPr lang="en-US" altLang="en-US" b="1">
                <a:solidFill>
                  <a:srgbClr val="FF0000"/>
                </a:solidFill>
              </a:rPr>
              <a:t>)/T = 2.303</a:t>
            </a:r>
          </a:p>
        </p:txBody>
      </p:sp>
    </p:spTree>
    <p:extLst>
      <p:ext uri="{BB962C8B-B14F-4D97-AF65-F5344CB8AC3E}">
        <p14:creationId xmlns:p14="http://schemas.microsoft.com/office/powerpoint/2010/main" val="669527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76804" name="Group 4"/>
          <p:cNvGraphicFramePr>
            <a:graphicFrameLocks noGrp="1"/>
          </p:cNvGraphicFramePr>
          <p:nvPr/>
        </p:nvGraphicFramePr>
        <p:xfrm>
          <a:off x="381000" y="2971800"/>
          <a:ext cx="4778375" cy="1466852"/>
        </p:xfrm>
        <a:graphic>
          <a:graphicData uri="http://schemas.openxmlformats.org/drawingml/2006/table">
            <a:tbl>
              <a:tblPr/>
              <a:tblGrid>
                <a:gridCol w="955675">
                  <a:extLst>
                    <a:ext uri="{9D8B030D-6E8A-4147-A177-3AD203B41FA5}">
                      <a16:colId xmlns:a16="http://schemas.microsoft.com/office/drawing/2014/main" val="20000"/>
                    </a:ext>
                  </a:extLst>
                </a:gridCol>
                <a:gridCol w="955675">
                  <a:extLst>
                    <a:ext uri="{9D8B030D-6E8A-4147-A177-3AD203B41FA5}">
                      <a16:colId xmlns:a16="http://schemas.microsoft.com/office/drawing/2014/main" val="20001"/>
                    </a:ext>
                  </a:extLst>
                </a:gridCol>
                <a:gridCol w="955675">
                  <a:extLst>
                    <a:ext uri="{9D8B030D-6E8A-4147-A177-3AD203B41FA5}">
                      <a16:colId xmlns:a16="http://schemas.microsoft.com/office/drawing/2014/main" val="20002"/>
                    </a:ext>
                  </a:extLst>
                </a:gridCol>
                <a:gridCol w="955675">
                  <a:extLst>
                    <a:ext uri="{9D8B030D-6E8A-4147-A177-3AD203B41FA5}">
                      <a16:colId xmlns:a16="http://schemas.microsoft.com/office/drawing/2014/main" val="20003"/>
                    </a:ext>
                  </a:extLst>
                </a:gridCol>
                <a:gridCol w="955675">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635" name="Text Box 36"/>
          <p:cNvSpPr txBox="1">
            <a:spLocks noChangeArrowheads="1"/>
          </p:cNvSpPr>
          <p:nvPr/>
        </p:nvSpPr>
        <p:spPr bwMode="auto">
          <a:xfrm>
            <a:off x="5334000" y="31242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10 </a:t>
            </a:r>
          </a:p>
          <a:p>
            <a:pPr eaLnBrk="1" hangingPunct="1">
              <a:spcBef>
                <a:spcPct val="0"/>
              </a:spcBef>
              <a:buFontTx/>
              <a:buNone/>
            </a:pPr>
            <a:r>
              <a:rPr lang="en-US" altLang="en-US" sz="1800">
                <a:solidFill>
                  <a:schemeClr val="accent2"/>
                </a:solidFill>
                <a:latin typeface="Arial" panose="020B0604020202020204" pitchFamily="34" charset="0"/>
              </a:rPr>
              <a:t>T = 1 </a:t>
            </a:r>
          </a:p>
          <a:p>
            <a:pPr eaLnBrk="1" hangingPunct="1">
              <a:spcBef>
                <a:spcPct val="0"/>
              </a:spcBef>
              <a:buFontTx/>
              <a:buNone/>
            </a:pPr>
            <a:r>
              <a:rPr lang="en-US" altLang="en-US" sz="1800">
                <a:solidFill>
                  <a:schemeClr val="accent2"/>
                </a:solidFill>
                <a:latin typeface="Arial" panose="020B0604020202020204" pitchFamily="34" charset="0"/>
              </a:rPr>
              <a:t>r = 2.303 </a:t>
            </a:r>
          </a:p>
        </p:txBody>
      </p:sp>
      <p:graphicFrame>
        <p:nvGraphicFramePr>
          <p:cNvPr id="76837" name="Group 37"/>
          <p:cNvGraphicFramePr>
            <a:graphicFrameLocks noGrp="1"/>
          </p:cNvGraphicFramePr>
          <p:nvPr/>
        </p:nvGraphicFramePr>
        <p:xfrm>
          <a:off x="381000" y="4800600"/>
          <a:ext cx="4778375" cy="1466852"/>
        </p:xfrm>
        <a:graphic>
          <a:graphicData uri="http://schemas.openxmlformats.org/drawingml/2006/table">
            <a:tbl>
              <a:tblPr/>
              <a:tblGrid>
                <a:gridCol w="955675">
                  <a:extLst>
                    <a:ext uri="{9D8B030D-6E8A-4147-A177-3AD203B41FA5}">
                      <a16:colId xmlns:a16="http://schemas.microsoft.com/office/drawing/2014/main" val="20000"/>
                    </a:ext>
                  </a:extLst>
                </a:gridCol>
                <a:gridCol w="955675">
                  <a:extLst>
                    <a:ext uri="{9D8B030D-6E8A-4147-A177-3AD203B41FA5}">
                      <a16:colId xmlns:a16="http://schemas.microsoft.com/office/drawing/2014/main" val="20001"/>
                    </a:ext>
                  </a:extLst>
                </a:gridCol>
                <a:gridCol w="955675">
                  <a:extLst>
                    <a:ext uri="{9D8B030D-6E8A-4147-A177-3AD203B41FA5}">
                      <a16:colId xmlns:a16="http://schemas.microsoft.com/office/drawing/2014/main" val="20002"/>
                    </a:ext>
                  </a:extLst>
                </a:gridCol>
                <a:gridCol w="955675">
                  <a:extLst>
                    <a:ext uri="{9D8B030D-6E8A-4147-A177-3AD203B41FA5}">
                      <a16:colId xmlns:a16="http://schemas.microsoft.com/office/drawing/2014/main" val="20003"/>
                    </a:ext>
                  </a:extLst>
                </a:gridCol>
                <a:gridCol w="955675">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22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668" name="Text Box 69"/>
          <p:cNvSpPr txBox="1">
            <a:spLocks noChangeArrowheads="1"/>
          </p:cNvSpPr>
          <p:nvPr/>
        </p:nvSpPr>
        <p:spPr bwMode="auto">
          <a:xfrm>
            <a:off x="5410200" y="50292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11 </a:t>
            </a:r>
          </a:p>
          <a:p>
            <a:pPr eaLnBrk="1" hangingPunct="1">
              <a:spcBef>
                <a:spcPct val="0"/>
              </a:spcBef>
              <a:buFontTx/>
              <a:buNone/>
            </a:pPr>
            <a:r>
              <a:rPr lang="en-US" altLang="en-US" sz="1800">
                <a:solidFill>
                  <a:schemeClr val="accent2"/>
                </a:solidFill>
                <a:latin typeface="Arial" panose="020B0604020202020204" pitchFamily="34" charset="0"/>
              </a:rPr>
              <a:t>T = 1 </a:t>
            </a:r>
          </a:p>
          <a:p>
            <a:pPr eaLnBrk="1" hangingPunct="1">
              <a:spcBef>
                <a:spcPct val="0"/>
              </a:spcBef>
              <a:buFontTx/>
              <a:buNone/>
            </a:pPr>
            <a:r>
              <a:rPr lang="en-US" altLang="en-US" sz="1800">
                <a:solidFill>
                  <a:schemeClr val="accent2"/>
                </a:solidFill>
                <a:latin typeface="Arial" panose="020B0604020202020204" pitchFamily="34" charset="0"/>
              </a:rPr>
              <a:t>r = 2.398 </a:t>
            </a:r>
          </a:p>
        </p:txBody>
      </p:sp>
      <p:sp>
        <p:nvSpPr>
          <p:cNvPr id="8" name="TextBox 1"/>
          <p:cNvSpPr txBox="1">
            <a:spLocks noChangeArrowheads="1"/>
          </p:cNvSpPr>
          <p:nvPr/>
        </p:nvSpPr>
        <p:spPr bwMode="auto">
          <a:xfrm>
            <a:off x="762000" y="533400"/>
            <a:ext cx="6934200" cy="2215991"/>
          </a:xfrm>
          <a:prstGeom prst="rect">
            <a:avLst/>
          </a:prstGeom>
          <a:noFill/>
          <a:ln w="9525">
            <a:noFill/>
            <a:miter lim="800000"/>
            <a:headEnd/>
            <a:tailEnd/>
          </a:ln>
        </p:spPr>
        <p:txBody>
          <a:bodyPr>
            <a:spAutoFit/>
          </a:bodyPr>
          <a:lstStyle/>
          <a:p>
            <a:pPr marL="171450" indent="-171450">
              <a:defRPr/>
            </a:pPr>
            <a:r>
              <a:rPr lang="en-US" sz="1600" b="1" dirty="0">
                <a:solidFill>
                  <a:srgbClr val="FF0000"/>
                </a:solidFill>
                <a:latin typeface="Calibri" pitchFamily="34" charset="0"/>
              </a:rPr>
              <a:t>	</a:t>
            </a:r>
            <a:r>
              <a:rPr lang="en-US" sz="1600" b="1" dirty="0" smtClean="0">
                <a:solidFill>
                  <a:srgbClr val="FF0000"/>
                </a:solidFill>
                <a:latin typeface="Calibri" pitchFamily="34" charset="0"/>
              </a:rPr>
              <a:t>2. </a:t>
            </a:r>
            <a:r>
              <a:rPr lang="en-US" sz="1600" b="1" dirty="0" smtClean="0">
                <a:solidFill>
                  <a:srgbClr val="FF0000"/>
                </a:solidFill>
                <a:latin typeface="Calibri" pitchFamily="34" charset="0"/>
              </a:rPr>
              <a:t>Life </a:t>
            </a:r>
            <a:r>
              <a:rPr lang="en-US" sz="1600" b="1" dirty="0">
                <a:solidFill>
                  <a:srgbClr val="FF0000"/>
                </a:solidFill>
                <a:latin typeface="Calibri" pitchFamily="34" charset="0"/>
              </a:rPr>
              <a:t>History </a:t>
            </a:r>
            <a:r>
              <a:rPr lang="en-US" sz="1600" b="1" dirty="0" err="1">
                <a:solidFill>
                  <a:srgbClr val="FF0000"/>
                </a:solidFill>
                <a:latin typeface="Calibri" pitchFamily="34" charset="0"/>
              </a:rPr>
              <a:t>Redux</a:t>
            </a:r>
            <a:endParaRPr lang="en-US" sz="1600" b="1" dirty="0">
              <a:solidFill>
                <a:srgbClr val="FF0000"/>
              </a:solidFill>
              <a:latin typeface="Calibri" pitchFamily="34" charset="0"/>
            </a:endParaRPr>
          </a:p>
          <a:p>
            <a:pPr marL="171450" indent="-171450">
              <a:defRPr/>
            </a:pPr>
            <a:r>
              <a:rPr lang="en-US" sz="1600" b="1" dirty="0">
                <a:solidFill>
                  <a:srgbClr val="00B0F0"/>
                </a:solidFill>
                <a:latin typeface="Calibri" pitchFamily="34" charset="0"/>
              </a:rPr>
              <a:t>		 - increase fecundity, increase growth rate (obvious)</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Tree>
    <p:extLst>
      <p:ext uri="{BB962C8B-B14F-4D97-AF65-F5344CB8AC3E}">
        <p14:creationId xmlns:p14="http://schemas.microsoft.com/office/powerpoint/2010/main" val="4202374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75780" name="Group 4"/>
          <p:cNvGraphicFramePr>
            <a:graphicFrameLocks noGrp="1"/>
          </p:cNvGraphicFramePr>
          <p:nvPr/>
        </p:nvGraphicFramePr>
        <p:xfrm>
          <a:off x="381000" y="4800600"/>
          <a:ext cx="4778375" cy="1466852"/>
        </p:xfrm>
        <a:graphic>
          <a:graphicData uri="http://schemas.openxmlformats.org/drawingml/2006/table">
            <a:tbl>
              <a:tblPr/>
              <a:tblGrid>
                <a:gridCol w="955675">
                  <a:extLst>
                    <a:ext uri="{9D8B030D-6E8A-4147-A177-3AD203B41FA5}">
                      <a16:colId xmlns:a16="http://schemas.microsoft.com/office/drawing/2014/main" val="20000"/>
                    </a:ext>
                  </a:extLst>
                </a:gridCol>
                <a:gridCol w="955675">
                  <a:extLst>
                    <a:ext uri="{9D8B030D-6E8A-4147-A177-3AD203B41FA5}">
                      <a16:colId xmlns:a16="http://schemas.microsoft.com/office/drawing/2014/main" val="20001"/>
                    </a:ext>
                  </a:extLst>
                </a:gridCol>
                <a:gridCol w="955675">
                  <a:extLst>
                    <a:ext uri="{9D8B030D-6E8A-4147-A177-3AD203B41FA5}">
                      <a16:colId xmlns:a16="http://schemas.microsoft.com/office/drawing/2014/main" val="20002"/>
                    </a:ext>
                  </a:extLst>
                </a:gridCol>
                <a:gridCol w="955675">
                  <a:extLst>
                    <a:ext uri="{9D8B030D-6E8A-4147-A177-3AD203B41FA5}">
                      <a16:colId xmlns:a16="http://schemas.microsoft.com/office/drawing/2014/main" val="20003"/>
                    </a:ext>
                  </a:extLst>
                </a:gridCol>
                <a:gridCol w="955675">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59" name="Text Box 36"/>
          <p:cNvSpPr txBox="1">
            <a:spLocks noChangeArrowheads="1"/>
          </p:cNvSpPr>
          <p:nvPr/>
        </p:nvSpPr>
        <p:spPr bwMode="auto">
          <a:xfrm>
            <a:off x="5334000" y="50292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12 </a:t>
            </a:r>
          </a:p>
          <a:p>
            <a:pPr eaLnBrk="1" hangingPunct="1">
              <a:spcBef>
                <a:spcPct val="0"/>
              </a:spcBef>
              <a:buFontTx/>
              <a:buNone/>
            </a:pPr>
            <a:r>
              <a:rPr lang="en-US" altLang="en-US" sz="1800">
                <a:solidFill>
                  <a:schemeClr val="accent2"/>
                </a:solidFill>
                <a:latin typeface="Arial" panose="020B0604020202020204" pitchFamily="34" charset="0"/>
              </a:rPr>
              <a:t>T = 0.833 </a:t>
            </a:r>
          </a:p>
          <a:p>
            <a:pPr eaLnBrk="1" hangingPunct="1">
              <a:spcBef>
                <a:spcPct val="0"/>
              </a:spcBef>
              <a:buFontTx/>
              <a:buNone/>
            </a:pPr>
            <a:r>
              <a:rPr lang="en-US" altLang="en-US" sz="1800">
                <a:solidFill>
                  <a:schemeClr val="accent2"/>
                </a:solidFill>
                <a:latin typeface="Arial" panose="020B0604020202020204" pitchFamily="34" charset="0"/>
              </a:rPr>
              <a:t>r = 2.983 </a:t>
            </a:r>
          </a:p>
        </p:txBody>
      </p:sp>
      <p:graphicFrame>
        <p:nvGraphicFramePr>
          <p:cNvPr id="75945" name="Group 169"/>
          <p:cNvGraphicFramePr>
            <a:graphicFrameLocks noGrp="1"/>
          </p:cNvGraphicFramePr>
          <p:nvPr/>
        </p:nvGraphicFramePr>
        <p:xfrm>
          <a:off x="381000" y="3048000"/>
          <a:ext cx="4800600" cy="1466852"/>
        </p:xfrm>
        <a:graphic>
          <a:graphicData uri="http://schemas.openxmlformats.org/drawingml/2006/table">
            <a:tbl>
              <a:tblPr/>
              <a:tblGrid>
                <a:gridCol w="960438">
                  <a:extLst>
                    <a:ext uri="{9D8B030D-6E8A-4147-A177-3AD203B41FA5}">
                      <a16:colId xmlns:a16="http://schemas.microsoft.com/office/drawing/2014/main" val="20000"/>
                    </a:ext>
                  </a:extLst>
                </a:gridCol>
                <a:gridCol w="960437">
                  <a:extLst>
                    <a:ext uri="{9D8B030D-6E8A-4147-A177-3AD203B41FA5}">
                      <a16:colId xmlns:a16="http://schemas.microsoft.com/office/drawing/2014/main" val="20001"/>
                    </a:ext>
                  </a:extLst>
                </a:gridCol>
                <a:gridCol w="958850">
                  <a:extLst>
                    <a:ext uri="{9D8B030D-6E8A-4147-A177-3AD203B41FA5}">
                      <a16:colId xmlns:a16="http://schemas.microsoft.com/office/drawing/2014/main" val="20002"/>
                    </a:ext>
                  </a:extLst>
                </a:gridCol>
                <a:gridCol w="960438">
                  <a:extLst>
                    <a:ext uri="{9D8B030D-6E8A-4147-A177-3AD203B41FA5}">
                      <a16:colId xmlns:a16="http://schemas.microsoft.com/office/drawing/2014/main" val="20003"/>
                    </a:ext>
                  </a:extLst>
                </a:gridCol>
                <a:gridCol w="960437">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92" name="Text Box 170"/>
          <p:cNvSpPr txBox="1">
            <a:spLocks noChangeArrowheads="1"/>
          </p:cNvSpPr>
          <p:nvPr/>
        </p:nvSpPr>
        <p:spPr bwMode="auto">
          <a:xfrm>
            <a:off x="5257800" y="32766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=11</a:t>
            </a:r>
          </a:p>
          <a:p>
            <a:pPr eaLnBrk="1" hangingPunct="1">
              <a:spcBef>
                <a:spcPct val="0"/>
              </a:spcBef>
              <a:buFontTx/>
              <a:buNone/>
            </a:pPr>
            <a:r>
              <a:rPr lang="en-US" altLang="en-US" sz="1800">
                <a:solidFill>
                  <a:schemeClr val="accent2"/>
                </a:solidFill>
                <a:latin typeface="Arial" panose="020B0604020202020204" pitchFamily="34" charset="0"/>
              </a:rPr>
              <a:t>T = 1 </a:t>
            </a:r>
          </a:p>
          <a:p>
            <a:pPr eaLnBrk="1" hangingPunct="1">
              <a:spcBef>
                <a:spcPct val="0"/>
              </a:spcBef>
              <a:buFontTx/>
              <a:buNone/>
            </a:pPr>
            <a:r>
              <a:rPr lang="en-US" altLang="en-US" sz="1800">
                <a:solidFill>
                  <a:schemeClr val="accent2"/>
                </a:solidFill>
                <a:latin typeface="Arial" panose="020B0604020202020204" pitchFamily="34" charset="0"/>
              </a:rPr>
              <a:t>r = 2.398 </a:t>
            </a:r>
          </a:p>
        </p:txBody>
      </p:sp>
      <p:sp>
        <p:nvSpPr>
          <p:cNvPr id="9" name="TextBox 1"/>
          <p:cNvSpPr txBox="1">
            <a:spLocks noChangeArrowheads="1"/>
          </p:cNvSpPr>
          <p:nvPr/>
        </p:nvSpPr>
        <p:spPr bwMode="auto">
          <a:xfrm>
            <a:off x="762000" y="533400"/>
            <a:ext cx="7620000" cy="2462213"/>
          </a:xfrm>
          <a:prstGeom prst="rect">
            <a:avLst/>
          </a:prstGeom>
          <a:noFill/>
          <a:ln w="9525">
            <a:noFill/>
            <a:miter lim="800000"/>
            <a:headEnd/>
            <a:tailEnd/>
          </a:ln>
        </p:spPr>
        <p:txBody>
          <a:bodyPr>
            <a:spAutoFit/>
          </a:bodyPr>
          <a:lstStyle/>
          <a:p>
            <a:pPr marL="171450" indent="-171450">
              <a:defRPr/>
            </a:pPr>
            <a:r>
              <a:rPr lang="en-US" sz="1600" b="1" dirty="0">
                <a:solidFill>
                  <a:srgbClr val="FF0000"/>
                </a:solidFill>
                <a:latin typeface="Calibri" pitchFamily="34" charset="0"/>
              </a:rPr>
              <a:t>	</a:t>
            </a:r>
            <a:r>
              <a:rPr lang="en-US" sz="1600" b="1" dirty="0" smtClean="0">
                <a:solidFill>
                  <a:srgbClr val="FF0000"/>
                </a:solidFill>
                <a:latin typeface="Calibri" pitchFamily="34" charset="0"/>
              </a:rPr>
              <a:t>2. </a:t>
            </a:r>
            <a:r>
              <a:rPr lang="en-US" sz="1600" b="1" dirty="0" smtClean="0">
                <a:solidFill>
                  <a:srgbClr val="FF0000"/>
                </a:solidFill>
                <a:latin typeface="Calibri" pitchFamily="34" charset="0"/>
              </a:rPr>
              <a:t>Life </a:t>
            </a:r>
            <a:r>
              <a:rPr lang="en-US" sz="1600" b="1" dirty="0">
                <a:solidFill>
                  <a:srgbClr val="FF0000"/>
                </a:solidFill>
                <a:latin typeface="Calibri" pitchFamily="34" charset="0"/>
              </a:rPr>
              <a:t>History </a:t>
            </a:r>
            <a:r>
              <a:rPr lang="en-US" sz="1600" b="1" dirty="0" err="1">
                <a:solidFill>
                  <a:srgbClr val="FF0000"/>
                </a:solidFill>
                <a:latin typeface="Calibri" pitchFamily="34" charset="0"/>
              </a:rPr>
              <a:t>Redux</a:t>
            </a:r>
            <a:endParaRPr lang="en-US" sz="1600" b="1" dirty="0">
              <a:solidFill>
                <a:srgbClr val="FF0000"/>
              </a:solidFill>
              <a:latin typeface="Calibri" pitchFamily="34" charset="0"/>
            </a:endParaRPr>
          </a:p>
          <a:p>
            <a:pPr marL="171450" indent="-171450">
              <a:defRPr/>
            </a:pPr>
            <a:r>
              <a:rPr lang="en-US" sz="1600" b="1" dirty="0">
                <a:solidFill>
                  <a:srgbClr val="00B0F0"/>
                </a:solidFill>
                <a:latin typeface="Calibri" pitchFamily="34" charset="0"/>
              </a:rPr>
              <a:t>		 - increase fecundity, increase growth rate (obvious)</a:t>
            </a:r>
          </a:p>
          <a:p>
            <a:pPr marL="171450" indent="-171450">
              <a:defRPr/>
            </a:pPr>
            <a:r>
              <a:rPr lang="en-US" sz="1600" b="1" dirty="0">
                <a:solidFill>
                  <a:srgbClr val="00B0F0"/>
                </a:solidFill>
                <a:latin typeface="Calibri" pitchFamily="34" charset="0"/>
              </a:rPr>
              <a:t>		 - decrease generation time (reproduce earlier) – increase growth rate</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Tree>
    <p:extLst>
      <p:ext uri="{BB962C8B-B14F-4D97-AF65-F5344CB8AC3E}">
        <p14:creationId xmlns:p14="http://schemas.microsoft.com/office/powerpoint/2010/main" val="106592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7651" name="Text Box 36"/>
          <p:cNvSpPr txBox="1">
            <a:spLocks noChangeArrowheads="1"/>
          </p:cNvSpPr>
          <p:nvPr/>
        </p:nvSpPr>
        <p:spPr bwMode="auto">
          <a:xfrm>
            <a:off x="5334000" y="50292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20 </a:t>
            </a:r>
          </a:p>
          <a:p>
            <a:pPr eaLnBrk="1" hangingPunct="1">
              <a:spcBef>
                <a:spcPct val="0"/>
              </a:spcBef>
              <a:buFontTx/>
              <a:buNone/>
            </a:pPr>
            <a:r>
              <a:rPr lang="en-US" altLang="en-US" sz="1800">
                <a:solidFill>
                  <a:schemeClr val="accent2"/>
                </a:solidFill>
                <a:latin typeface="Arial" panose="020B0604020202020204" pitchFamily="34" charset="0"/>
              </a:rPr>
              <a:t>T = 1.5 </a:t>
            </a:r>
          </a:p>
          <a:p>
            <a:pPr eaLnBrk="1" hangingPunct="1">
              <a:spcBef>
                <a:spcPct val="0"/>
              </a:spcBef>
              <a:buFontTx/>
              <a:buNone/>
            </a:pPr>
            <a:r>
              <a:rPr lang="en-US" altLang="en-US" sz="1800">
                <a:solidFill>
                  <a:schemeClr val="accent2"/>
                </a:solidFill>
                <a:latin typeface="Arial" panose="020B0604020202020204" pitchFamily="34" charset="0"/>
              </a:rPr>
              <a:t>r = 2.00</a:t>
            </a:r>
          </a:p>
        </p:txBody>
      </p:sp>
      <p:graphicFrame>
        <p:nvGraphicFramePr>
          <p:cNvPr id="77861" name="Group 37"/>
          <p:cNvGraphicFramePr>
            <a:graphicFrameLocks noGrp="1"/>
          </p:cNvGraphicFramePr>
          <p:nvPr/>
        </p:nvGraphicFramePr>
        <p:xfrm>
          <a:off x="381000" y="3048000"/>
          <a:ext cx="4800600" cy="1466852"/>
        </p:xfrm>
        <a:graphic>
          <a:graphicData uri="http://schemas.openxmlformats.org/drawingml/2006/table">
            <a:tbl>
              <a:tblPr/>
              <a:tblGrid>
                <a:gridCol w="960438">
                  <a:extLst>
                    <a:ext uri="{9D8B030D-6E8A-4147-A177-3AD203B41FA5}">
                      <a16:colId xmlns:a16="http://schemas.microsoft.com/office/drawing/2014/main" val="20000"/>
                    </a:ext>
                  </a:extLst>
                </a:gridCol>
                <a:gridCol w="960437">
                  <a:extLst>
                    <a:ext uri="{9D8B030D-6E8A-4147-A177-3AD203B41FA5}">
                      <a16:colId xmlns:a16="http://schemas.microsoft.com/office/drawing/2014/main" val="20001"/>
                    </a:ext>
                  </a:extLst>
                </a:gridCol>
                <a:gridCol w="958850">
                  <a:extLst>
                    <a:ext uri="{9D8B030D-6E8A-4147-A177-3AD203B41FA5}">
                      <a16:colId xmlns:a16="http://schemas.microsoft.com/office/drawing/2014/main" val="20002"/>
                    </a:ext>
                  </a:extLst>
                </a:gridCol>
                <a:gridCol w="960438">
                  <a:extLst>
                    <a:ext uri="{9D8B030D-6E8A-4147-A177-3AD203B41FA5}">
                      <a16:colId xmlns:a16="http://schemas.microsoft.com/office/drawing/2014/main" val="20003"/>
                    </a:ext>
                  </a:extLst>
                </a:gridCol>
                <a:gridCol w="960437">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7684" name="Text Box 69"/>
          <p:cNvSpPr txBox="1">
            <a:spLocks noChangeArrowheads="1"/>
          </p:cNvSpPr>
          <p:nvPr/>
        </p:nvSpPr>
        <p:spPr bwMode="auto">
          <a:xfrm>
            <a:off x="5257800" y="32766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11</a:t>
            </a:r>
          </a:p>
          <a:p>
            <a:pPr eaLnBrk="1" hangingPunct="1">
              <a:spcBef>
                <a:spcPct val="0"/>
              </a:spcBef>
              <a:buFontTx/>
              <a:buNone/>
            </a:pPr>
            <a:r>
              <a:rPr lang="en-US" altLang="en-US" sz="1800">
                <a:solidFill>
                  <a:schemeClr val="accent2"/>
                </a:solidFill>
                <a:latin typeface="Arial" panose="020B0604020202020204" pitchFamily="34" charset="0"/>
              </a:rPr>
              <a:t>T = 1 </a:t>
            </a:r>
          </a:p>
          <a:p>
            <a:pPr eaLnBrk="1" hangingPunct="1">
              <a:spcBef>
                <a:spcPct val="0"/>
              </a:spcBef>
              <a:buFontTx/>
              <a:buNone/>
            </a:pPr>
            <a:r>
              <a:rPr lang="en-US" altLang="en-US" sz="1800">
                <a:solidFill>
                  <a:schemeClr val="accent2"/>
                </a:solidFill>
                <a:latin typeface="Arial" panose="020B0604020202020204" pitchFamily="34" charset="0"/>
              </a:rPr>
              <a:t>r = 2.398 </a:t>
            </a:r>
          </a:p>
        </p:txBody>
      </p:sp>
      <p:graphicFrame>
        <p:nvGraphicFramePr>
          <p:cNvPr id="78056" name="Group 232"/>
          <p:cNvGraphicFramePr>
            <a:graphicFrameLocks noGrp="1"/>
          </p:cNvGraphicFramePr>
          <p:nvPr/>
        </p:nvGraphicFramePr>
        <p:xfrm>
          <a:off x="381000" y="4724400"/>
          <a:ext cx="4800600" cy="1833565"/>
        </p:xfrm>
        <a:graphic>
          <a:graphicData uri="http://schemas.openxmlformats.org/drawingml/2006/table">
            <a:tbl>
              <a:tblPr/>
              <a:tblGrid>
                <a:gridCol w="958850">
                  <a:extLst>
                    <a:ext uri="{9D8B030D-6E8A-4147-A177-3AD203B41FA5}">
                      <a16:colId xmlns:a16="http://schemas.microsoft.com/office/drawing/2014/main" val="20000"/>
                    </a:ext>
                  </a:extLst>
                </a:gridCol>
                <a:gridCol w="962025">
                  <a:extLst>
                    <a:ext uri="{9D8B030D-6E8A-4147-A177-3AD203B41FA5}">
                      <a16:colId xmlns:a16="http://schemas.microsoft.com/office/drawing/2014/main" val="20001"/>
                    </a:ext>
                  </a:extLst>
                </a:gridCol>
                <a:gridCol w="958850">
                  <a:extLst>
                    <a:ext uri="{9D8B030D-6E8A-4147-A177-3AD203B41FA5}">
                      <a16:colId xmlns:a16="http://schemas.microsoft.com/office/drawing/2014/main" val="20002"/>
                    </a:ext>
                  </a:extLst>
                </a:gridCol>
                <a:gridCol w="962025">
                  <a:extLst>
                    <a:ext uri="{9D8B030D-6E8A-4147-A177-3AD203B41FA5}">
                      <a16:colId xmlns:a16="http://schemas.microsoft.com/office/drawing/2014/main" val="20003"/>
                    </a:ext>
                  </a:extLst>
                </a:gridCol>
                <a:gridCol w="958850">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TextBox 1"/>
          <p:cNvSpPr txBox="1">
            <a:spLocks noChangeArrowheads="1"/>
          </p:cNvSpPr>
          <p:nvPr/>
        </p:nvSpPr>
        <p:spPr bwMode="auto">
          <a:xfrm>
            <a:off x="762000" y="533400"/>
            <a:ext cx="7848600" cy="2708434"/>
          </a:xfrm>
          <a:prstGeom prst="rect">
            <a:avLst/>
          </a:prstGeom>
          <a:noFill/>
          <a:ln w="9525">
            <a:noFill/>
            <a:miter lim="800000"/>
            <a:headEnd/>
            <a:tailEnd/>
          </a:ln>
        </p:spPr>
        <p:txBody>
          <a:bodyPr>
            <a:spAutoFit/>
          </a:bodyPr>
          <a:lstStyle/>
          <a:p>
            <a:pPr marL="171450" indent="-171450">
              <a:defRPr/>
            </a:pPr>
            <a:r>
              <a:rPr lang="en-US" sz="1600" b="1" dirty="0">
                <a:solidFill>
                  <a:srgbClr val="FF0000"/>
                </a:solidFill>
                <a:latin typeface="Calibri" pitchFamily="34" charset="0"/>
              </a:rPr>
              <a:t>	</a:t>
            </a:r>
            <a:r>
              <a:rPr lang="en-US" sz="1600" b="1" dirty="0" smtClean="0">
                <a:solidFill>
                  <a:srgbClr val="FF0000"/>
                </a:solidFill>
                <a:latin typeface="Calibri" pitchFamily="34" charset="0"/>
              </a:rPr>
              <a:t>2. </a:t>
            </a:r>
            <a:r>
              <a:rPr lang="en-US" sz="1600" b="1" dirty="0" smtClean="0">
                <a:solidFill>
                  <a:srgbClr val="FF0000"/>
                </a:solidFill>
                <a:latin typeface="Calibri" pitchFamily="34" charset="0"/>
              </a:rPr>
              <a:t>Life </a:t>
            </a:r>
            <a:r>
              <a:rPr lang="en-US" sz="1600" b="1" dirty="0">
                <a:solidFill>
                  <a:srgbClr val="FF0000"/>
                </a:solidFill>
                <a:latin typeface="Calibri" pitchFamily="34" charset="0"/>
              </a:rPr>
              <a:t>History </a:t>
            </a:r>
            <a:r>
              <a:rPr lang="en-US" sz="1600" b="1" dirty="0" err="1">
                <a:solidFill>
                  <a:srgbClr val="FF0000"/>
                </a:solidFill>
                <a:latin typeface="Calibri" pitchFamily="34" charset="0"/>
              </a:rPr>
              <a:t>Redux</a:t>
            </a:r>
            <a:endParaRPr lang="en-US" sz="1600" b="1" dirty="0">
              <a:solidFill>
                <a:srgbClr val="FF0000"/>
              </a:solidFill>
              <a:latin typeface="Calibri" pitchFamily="34" charset="0"/>
            </a:endParaRPr>
          </a:p>
          <a:p>
            <a:pPr marL="171450" indent="-171450">
              <a:defRPr/>
            </a:pPr>
            <a:r>
              <a:rPr lang="en-US" sz="1600" b="1" dirty="0">
                <a:solidFill>
                  <a:srgbClr val="00B0F0"/>
                </a:solidFill>
                <a:latin typeface="Calibri" pitchFamily="34" charset="0"/>
              </a:rPr>
              <a:t>		 - increase fecundity, increase growth rate (obvious)</a:t>
            </a:r>
          </a:p>
          <a:p>
            <a:pPr marL="171450" indent="-171450">
              <a:defRPr/>
            </a:pPr>
            <a:r>
              <a:rPr lang="en-US" sz="1600" b="1" dirty="0">
                <a:solidFill>
                  <a:srgbClr val="00B0F0"/>
                </a:solidFill>
                <a:latin typeface="Calibri" pitchFamily="34" charset="0"/>
              </a:rPr>
              <a:t>		 - decrease generation time (reproduce earlier) – increase growth rate</a:t>
            </a:r>
          </a:p>
          <a:p>
            <a:pPr marL="171450" indent="-171450">
              <a:defRPr/>
            </a:pPr>
            <a:r>
              <a:rPr lang="en-US" sz="1600" b="1" dirty="0">
                <a:solidFill>
                  <a:srgbClr val="00B0F0"/>
                </a:solidFill>
                <a:latin typeface="Calibri" pitchFamily="34" charset="0"/>
              </a:rPr>
              <a:t>		 - increasing survivorship – DECREASE GROWTH RATE (lengthen T)</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Tree>
    <p:extLst>
      <p:ext uri="{BB962C8B-B14F-4D97-AF65-F5344CB8AC3E}">
        <p14:creationId xmlns:p14="http://schemas.microsoft.com/office/powerpoint/2010/main" val="1590523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8675" name="Text Box 4"/>
          <p:cNvSpPr txBox="1">
            <a:spLocks noChangeArrowheads="1"/>
          </p:cNvSpPr>
          <p:nvPr/>
        </p:nvSpPr>
        <p:spPr bwMode="auto">
          <a:xfrm>
            <a:off x="5943600" y="3886200"/>
            <a:ext cx="3505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accent2"/>
                </a:solidFill>
                <a:latin typeface="Arial" panose="020B0604020202020204" pitchFamily="34" charset="0"/>
              </a:rPr>
              <a:t>R = 230 </a:t>
            </a:r>
          </a:p>
          <a:p>
            <a:pPr eaLnBrk="1" hangingPunct="1">
              <a:spcBef>
                <a:spcPct val="0"/>
              </a:spcBef>
              <a:buFontTx/>
              <a:buNone/>
            </a:pPr>
            <a:r>
              <a:rPr lang="en-US" altLang="en-US" sz="1800">
                <a:solidFill>
                  <a:schemeClr val="accent2"/>
                </a:solidFill>
                <a:latin typeface="Arial" panose="020B0604020202020204" pitchFamily="34" charset="0"/>
              </a:rPr>
              <a:t>T = 2.30 </a:t>
            </a:r>
          </a:p>
          <a:p>
            <a:pPr eaLnBrk="1" hangingPunct="1">
              <a:spcBef>
                <a:spcPct val="0"/>
              </a:spcBef>
              <a:buFontTx/>
              <a:buNone/>
            </a:pPr>
            <a:r>
              <a:rPr lang="en-US" altLang="en-US" sz="1800">
                <a:solidFill>
                  <a:schemeClr val="accent2"/>
                </a:solidFill>
                <a:latin typeface="Arial" panose="020B0604020202020204" pitchFamily="34" charset="0"/>
              </a:rPr>
              <a:t>r = 2.36</a:t>
            </a:r>
          </a:p>
          <a:p>
            <a:pPr eaLnBrk="1" hangingPunct="1">
              <a:spcBef>
                <a:spcPct val="0"/>
              </a:spcBef>
              <a:buFontTx/>
              <a:buNone/>
            </a:pPr>
            <a:endParaRPr lang="en-US" altLang="en-US" sz="1800">
              <a:solidFill>
                <a:schemeClr val="accent2"/>
              </a:solidFill>
              <a:latin typeface="Arial" panose="020B0604020202020204" pitchFamily="34" charset="0"/>
            </a:endParaRPr>
          </a:p>
          <a:p>
            <a:pPr eaLnBrk="1" hangingPunct="1">
              <a:spcBef>
                <a:spcPct val="0"/>
              </a:spcBef>
              <a:buFontTx/>
              <a:buNone/>
            </a:pPr>
            <a:r>
              <a:rPr lang="en-US" altLang="en-US" sz="1800">
                <a:solidFill>
                  <a:srgbClr val="FF0000"/>
                </a:solidFill>
                <a:latin typeface="Arial" panose="020B0604020202020204" pitchFamily="34" charset="0"/>
              </a:rPr>
              <a:t>Original r = 2.303</a:t>
            </a:r>
          </a:p>
        </p:txBody>
      </p:sp>
      <p:graphicFrame>
        <p:nvGraphicFramePr>
          <p:cNvPr id="83182" name="Group 238"/>
          <p:cNvGraphicFramePr>
            <a:graphicFrameLocks noGrp="1"/>
          </p:cNvGraphicFramePr>
          <p:nvPr/>
        </p:nvGraphicFramePr>
        <p:xfrm>
          <a:off x="685800" y="3352800"/>
          <a:ext cx="5083175" cy="2200278"/>
        </p:xfrm>
        <a:graphic>
          <a:graphicData uri="http://schemas.openxmlformats.org/drawingml/2006/table">
            <a:tbl>
              <a:tblPr/>
              <a:tblGrid>
                <a:gridCol w="1016000">
                  <a:extLst>
                    <a:ext uri="{9D8B030D-6E8A-4147-A177-3AD203B41FA5}">
                      <a16:colId xmlns:a16="http://schemas.microsoft.com/office/drawing/2014/main" val="20000"/>
                    </a:ext>
                  </a:extLst>
                </a:gridCol>
                <a:gridCol w="1017588">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7587">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xlxbx</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0.9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0.8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160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0.7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70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Arial" charset="0"/>
                        </a:rPr>
                        <a:t>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Box 1"/>
          <p:cNvSpPr txBox="1">
            <a:spLocks noChangeArrowheads="1"/>
          </p:cNvSpPr>
          <p:nvPr/>
        </p:nvSpPr>
        <p:spPr bwMode="auto">
          <a:xfrm>
            <a:off x="762000" y="533400"/>
            <a:ext cx="7848600" cy="3447098"/>
          </a:xfrm>
          <a:prstGeom prst="rect">
            <a:avLst/>
          </a:prstGeom>
          <a:noFill/>
          <a:ln w="9525">
            <a:noFill/>
            <a:miter lim="800000"/>
            <a:headEnd/>
            <a:tailEnd/>
          </a:ln>
        </p:spPr>
        <p:txBody>
          <a:bodyPr>
            <a:spAutoFit/>
          </a:bodyPr>
          <a:lstStyle/>
          <a:p>
            <a:pPr marL="171450" indent="-171450">
              <a:defRPr/>
            </a:pPr>
            <a:r>
              <a:rPr lang="en-US" sz="1600" b="1" dirty="0">
                <a:solidFill>
                  <a:srgbClr val="FF0000"/>
                </a:solidFill>
                <a:latin typeface="Calibri" pitchFamily="34" charset="0"/>
              </a:rPr>
              <a:t>	</a:t>
            </a:r>
            <a:r>
              <a:rPr lang="en-US" sz="1600" b="1" dirty="0" smtClean="0">
                <a:solidFill>
                  <a:srgbClr val="FF0000"/>
                </a:solidFill>
                <a:latin typeface="Calibri" pitchFamily="34" charset="0"/>
              </a:rPr>
              <a:t>2. </a:t>
            </a:r>
            <a:r>
              <a:rPr lang="en-US" sz="1600" b="1" dirty="0" smtClean="0">
                <a:solidFill>
                  <a:srgbClr val="FF0000"/>
                </a:solidFill>
                <a:latin typeface="Calibri" pitchFamily="34" charset="0"/>
              </a:rPr>
              <a:t>Life </a:t>
            </a:r>
            <a:r>
              <a:rPr lang="en-US" sz="1600" b="1" dirty="0">
                <a:solidFill>
                  <a:srgbClr val="FF0000"/>
                </a:solidFill>
                <a:latin typeface="Calibri" pitchFamily="34" charset="0"/>
              </a:rPr>
              <a:t>History </a:t>
            </a:r>
            <a:r>
              <a:rPr lang="en-US" sz="1600" b="1" dirty="0" err="1">
                <a:solidFill>
                  <a:srgbClr val="FF0000"/>
                </a:solidFill>
                <a:latin typeface="Calibri" pitchFamily="34" charset="0"/>
              </a:rPr>
              <a:t>Redux</a:t>
            </a:r>
            <a:endParaRPr lang="en-US" sz="1600" b="1" dirty="0">
              <a:solidFill>
                <a:srgbClr val="FF0000"/>
              </a:solidFill>
              <a:latin typeface="Calibri" pitchFamily="34" charset="0"/>
            </a:endParaRPr>
          </a:p>
          <a:p>
            <a:pPr marL="171450" indent="-171450">
              <a:defRPr/>
            </a:pPr>
            <a:r>
              <a:rPr lang="en-US" sz="1600" b="1" dirty="0">
                <a:solidFill>
                  <a:srgbClr val="00B0F0"/>
                </a:solidFill>
                <a:latin typeface="Calibri" pitchFamily="34" charset="0"/>
              </a:rPr>
              <a:t>		 - increase fecundity, increase growth rate (obvious)</a:t>
            </a:r>
          </a:p>
          <a:p>
            <a:pPr marL="171450" indent="-171450">
              <a:defRPr/>
            </a:pPr>
            <a:r>
              <a:rPr lang="en-US" sz="1600" b="1" dirty="0">
                <a:solidFill>
                  <a:srgbClr val="00B0F0"/>
                </a:solidFill>
                <a:latin typeface="Calibri" pitchFamily="34" charset="0"/>
              </a:rPr>
              <a:t>		 - decrease generation time (reproduce earlier) – increase growth rate</a:t>
            </a:r>
          </a:p>
          <a:p>
            <a:pPr marL="171450" indent="-171450">
              <a:defRPr/>
            </a:pPr>
            <a:r>
              <a:rPr lang="en-US" sz="1600" b="1" dirty="0">
                <a:solidFill>
                  <a:srgbClr val="00B0F0"/>
                </a:solidFill>
                <a:latin typeface="Calibri" pitchFamily="34" charset="0"/>
              </a:rPr>
              <a:t>		 - increasing survivorship – DECREASE GROWTH RATE (lengthen T)</a:t>
            </a:r>
          </a:p>
          <a:p>
            <a:pPr marL="171450" indent="-171450">
              <a:defRPr/>
            </a:pPr>
            <a:r>
              <a:rPr lang="en-US" sz="1600" b="1" dirty="0">
                <a:solidFill>
                  <a:srgbClr val="00B0F0"/>
                </a:solidFill>
                <a:latin typeface="Calibri" pitchFamily="34" charset="0"/>
              </a:rPr>
              <a:t>		 - survivorship adaptive IF:</a:t>
            </a:r>
          </a:p>
          <a:p>
            <a:pPr marL="171450" indent="-171450">
              <a:defRPr/>
            </a:pPr>
            <a:r>
              <a:rPr lang="en-US" sz="1600" b="1" dirty="0">
                <a:solidFill>
                  <a:srgbClr val="00B0F0"/>
                </a:solidFill>
                <a:latin typeface="Calibri" pitchFamily="34" charset="0"/>
              </a:rPr>
              <a:t>			 </a:t>
            </a:r>
            <a:r>
              <a:rPr lang="en-US" sz="1600" b="1" dirty="0">
                <a:solidFill>
                  <a:srgbClr val="0070C0"/>
                </a:solidFill>
                <a:latin typeface="Calibri" pitchFamily="34" charset="0"/>
              </a:rPr>
              <a:t>- necessary to reproduce at all</a:t>
            </a:r>
          </a:p>
          <a:p>
            <a:pPr marL="171450" indent="-171450">
              <a:defRPr/>
            </a:pPr>
            <a:r>
              <a:rPr lang="en-US" sz="1600" b="1" dirty="0">
                <a:solidFill>
                  <a:srgbClr val="0070C0"/>
                </a:solidFill>
                <a:latin typeface="Calibri" pitchFamily="34" charset="0"/>
              </a:rPr>
              <a:t>			 - by storing E, reproduce disproportionately in the future</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Tree>
    <p:extLst>
      <p:ext uri="{BB962C8B-B14F-4D97-AF65-F5344CB8AC3E}">
        <p14:creationId xmlns:p14="http://schemas.microsoft.com/office/powerpoint/2010/main" val="1157379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fontAlgn="auto">
              <a:spcBef>
                <a:spcPct val="50000"/>
              </a:spcBef>
              <a:spcAft>
                <a:spcPts val="0"/>
              </a:spcAft>
              <a:defRPr/>
            </a:pPr>
            <a:r>
              <a:rPr lang="en-US" sz="2400" b="1" dirty="0">
                <a:solidFill>
                  <a:srgbClr val="FF0000"/>
                </a:solidFill>
                <a:latin typeface="+mn-lt"/>
              </a:rPr>
              <a:t>	</a:t>
            </a:r>
          </a:p>
        </p:txBody>
      </p:sp>
      <p:sp>
        <p:nvSpPr>
          <p:cNvPr id="4099" name="Rectangle 3"/>
          <p:cNvSpPr>
            <a:spLocks noChangeArrowheads="1"/>
          </p:cNvSpPr>
          <p:nvPr/>
        </p:nvSpPr>
        <p:spPr bwMode="auto">
          <a:xfrm>
            <a:off x="381000" y="2819400"/>
            <a:ext cx="35052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0" name="Text Box 4"/>
          <p:cNvSpPr txBox="1">
            <a:spLocks noChangeArrowheads="1"/>
          </p:cNvSpPr>
          <p:nvPr/>
        </p:nvSpPr>
        <p:spPr bwMode="auto">
          <a:xfrm>
            <a:off x="1371600" y="3429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GROWTH</a:t>
            </a:r>
          </a:p>
        </p:txBody>
      </p:sp>
      <p:sp>
        <p:nvSpPr>
          <p:cNvPr id="4101" name="Rectangle 5"/>
          <p:cNvSpPr>
            <a:spLocks noChangeArrowheads="1"/>
          </p:cNvSpPr>
          <p:nvPr/>
        </p:nvSpPr>
        <p:spPr bwMode="auto">
          <a:xfrm>
            <a:off x="381000" y="4114800"/>
            <a:ext cx="3505200" cy="10668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2" name="Text Box 6"/>
          <p:cNvSpPr txBox="1">
            <a:spLocks noChangeArrowheads="1"/>
          </p:cNvSpPr>
          <p:nvPr/>
        </p:nvSpPr>
        <p:spPr bwMode="auto">
          <a:xfrm>
            <a:off x="1219200" y="45720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4103" name="Rectangle 7"/>
          <p:cNvSpPr>
            <a:spLocks noChangeArrowheads="1"/>
          </p:cNvSpPr>
          <p:nvPr/>
        </p:nvSpPr>
        <p:spPr bwMode="auto">
          <a:xfrm>
            <a:off x="381000" y="5181600"/>
            <a:ext cx="3505200" cy="381000"/>
          </a:xfrm>
          <a:prstGeom prst="rect">
            <a:avLst/>
          </a:prstGeom>
          <a:solidFill>
            <a:srgbClr val="FF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4" name="Text Box 8"/>
          <p:cNvSpPr txBox="1">
            <a:spLocks noChangeArrowheads="1"/>
          </p:cNvSpPr>
          <p:nvPr/>
        </p:nvSpPr>
        <p:spPr bwMode="auto">
          <a:xfrm>
            <a:off x="1066800" y="5181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REPRODUCTION</a:t>
            </a:r>
          </a:p>
        </p:txBody>
      </p:sp>
      <p:sp>
        <p:nvSpPr>
          <p:cNvPr id="4105" name="Text Box 9"/>
          <p:cNvSpPr txBox="1">
            <a:spLocks noChangeArrowheads="1"/>
          </p:cNvSpPr>
          <p:nvPr/>
        </p:nvSpPr>
        <p:spPr bwMode="auto">
          <a:xfrm>
            <a:off x="381000" y="21336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chemeClr val="accent2"/>
                </a:solidFill>
              </a:rPr>
              <a:t>Maximize probability of survival</a:t>
            </a:r>
          </a:p>
        </p:txBody>
      </p:sp>
      <p:sp>
        <p:nvSpPr>
          <p:cNvPr id="4106" name="Rectangle 10"/>
          <p:cNvSpPr>
            <a:spLocks noChangeArrowheads="1"/>
          </p:cNvSpPr>
          <p:nvPr/>
        </p:nvSpPr>
        <p:spPr bwMode="auto">
          <a:xfrm>
            <a:off x="4495800" y="2819400"/>
            <a:ext cx="35052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7" name="Text Box 11"/>
          <p:cNvSpPr txBox="1">
            <a:spLocks noChangeArrowheads="1"/>
          </p:cNvSpPr>
          <p:nvPr/>
        </p:nvSpPr>
        <p:spPr bwMode="auto">
          <a:xfrm>
            <a:off x="5562600" y="2895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GROWTH</a:t>
            </a:r>
          </a:p>
        </p:txBody>
      </p:sp>
      <p:sp>
        <p:nvSpPr>
          <p:cNvPr id="4108" name="Rectangle 12"/>
          <p:cNvSpPr>
            <a:spLocks noChangeArrowheads="1"/>
          </p:cNvSpPr>
          <p:nvPr/>
        </p:nvSpPr>
        <p:spPr bwMode="auto">
          <a:xfrm>
            <a:off x="4495800" y="3276600"/>
            <a:ext cx="3505200" cy="6858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9" name="Text Box 13"/>
          <p:cNvSpPr txBox="1">
            <a:spLocks noChangeArrowheads="1"/>
          </p:cNvSpPr>
          <p:nvPr/>
        </p:nvSpPr>
        <p:spPr bwMode="auto">
          <a:xfrm>
            <a:off x="5410200" y="33528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4110" name="Rectangle 14"/>
          <p:cNvSpPr>
            <a:spLocks noChangeArrowheads="1"/>
          </p:cNvSpPr>
          <p:nvPr/>
        </p:nvSpPr>
        <p:spPr bwMode="auto">
          <a:xfrm>
            <a:off x="4495800" y="3810000"/>
            <a:ext cx="3505200" cy="1752600"/>
          </a:xfrm>
          <a:prstGeom prst="rect">
            <a:avLst/>
          </a:prstGeom>
          <a:solidFill>
            <a:srgbClr val="FF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11" name="Text Box 15"/>
          <p:cNvSpPr txBox="1">
            <a:spLocks noChangeArrowheads="1"/>
          </p:cNvSpPr>
          <p:nvPr/>
        </p:nvSpPr>
        <p:spPr bwMode="auto">
          <a:xfrm>
            <a:off x="5181600" y="441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REPRODUCTION</a:t>
            </a:r>
          </a:p>
        </p:txBody>
      </p:sp>
      <p:sp>
        <p:nvSpPr>
          <p:cNvPr id="4112" name="Text Box 16"/>
          <p:cNvSpPr txBox="1">
            <a:spLocks noChangeArrowheads="1"/>
          </p:cNvSpPr>
          <p:nvPr/>
        </p:nvSpPr>
        <p:spPr bwMode="auto">
          <a:xfrm>
            <a:off x="4800600" y="21336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chemeClr val="accent2"/>
                </a:solidFill>
              </a:rPr>
              <a:t>Maximize reproduction</a:t>
            </a:r>
          </a:p>
        </p:txBody>
      </p:sp>
      <p:sp>
        <p:nvSpPr>
          <p:cNvPr id="4113" name="Text Box 17"/>
          <p:cNvSpPr txBox="1">
            <a:spLocks noChangeArrowheads="1"/>
          </p:cNvSpPr>
          <p:nvPr/>
        </p:nvSpPr>
        <p:spPr bwMode="auto">
          <a:xfrm>
            <a:off x="381000" y="57912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Tree>
    <p:extLst>
      <p:ext uri="{BB962C8B-B14F-4D97-AF65-F5344CB8AC3E}">
        <p14:creationId xmlns:p14="http://schemas.microsoft.com/office/powerpoint/2010/main" val="1030839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762000" y="533400"/>
            <a:ext cx="6934200" cy="2739211"/>
          </a:xfrm>
          <a:prstGeom prst="rect">
            <a:avLst/>
          </a:prstGeom>
          <a:noFill/>
          <a:ln w="9525">
            <a:noFill/>
            <a:miter lim="800000"/>
            <a:headEnd/>
            <a:tailEnd/>
          </a:ln>
        </p:spPr>
        <p:txBody>
          <a:bodyPr>
            <a:spAutoFit/>
          </a:bodyPr>
          <a:lstStyle/>
          <a:p>
            <a:pPr marL="171450" indent="-171450">
              <a:defRPr/>
            </a:pPr>
            <a:r>
              <a:rPr lang="en-US" b="1" dirty="0" smtClean="0">
                <a:solidFill>
                  <a:srgbClr val="FF0000"/>
                </a:solidFill>
                <a:latin typeface="Calibri" pitchFamily="34" charset="0"/>
              </a:rPr>
              <a:t>D. Population </a:t>
            </a:r>
            <a:r>
              <a:rPr lang="en-US" b="1" dirty="0">
                <a:solidFill>
                  <a:srgbClr val="FF0000"/>
                </a:solidFill>
                <a:latin typeface="Calibri" pitchFamily="34" charset="0"/>
              </a:rPr>
              <a:t>Growth </a:t>
            </a:r>
            <a:endParaRPr lang="en-US" b="1" dirty="0" smtClean="0">
              <a:solidFill>
                <a:srgbClr val="FF0000"/>
              </a:solidFill>
              <a:latin typeface="Calibri" pitchFamily="34" charset="0"/>
            </a:endParaRPr>
          </a:p>
          <a:p>
            <a:pPr marL="171450" indent="-171450">
              <a:defRPr/>
            </a:pPr>
            <a:r>
              <a:rPr lang="en-US" sz="1600" b="1" dirty="0" smtClean="0">
                <a:solidFill>
                  <a:srgbClr val="FF0000"/>
                </a:solidFill>
                <a:latin typeface="Calibri" pitchFamily="34" charset="0"/>
              </a:rPr>
              <a:t>	</a:t>
            </a:r>
            <a:r>
              <a:rPr lang="en-US" sz="1600" b="1" dirty="0" smtClean="0">
                <a:solidFill>
                  <a:srgbClr val="00B0F0"/>
                </a:solidFill>
                <a:latin typeface="Calibri" pitchFamily="34" charset="0"/>
              </a:rPr>
              <a:t>1. Exponential </a:t>
            </a:r>
            <a:r>
              <a:rPr lang="en-US" sz="1600" b="1" dirty="0" err="1" smtClean="0">
                <a:solidFill>
                  <a:srgbClr val="00B0F0"/>
                </a:solidFill>
                <a:latin typeface="Calibri" pitchFamily="34" charset="0"/>
              </a:rPr>
              <a:t>Grwoth</a:t>
            </a:r>
            <a:endParaRPr lang="en-US" sz="1600" b="1" dirty="0" smtClean="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2. </a:t>
            </a:r>
            <a:r>
              <a:rPr lang="en-US" sz="1600" b="1" dirty="0" smtClean="0">
                <a:solidFill>
                  <a:srgbClr val="00B0F0"/>
                </a:solidFill>
                <a:latin typeface="Calibri" pitchFamily="34" charset="0"/>
              </a:rPr>
              <a:t>Life </a:t>
            </a:r>
            <a:r>
              <a:rPr lang="en-US" sz="1600" b="1" dirty="0">
                <a:solidFill>
                  <a:srgbClr val="00B0F0"/>
                </a:solidFill>
                <a:latin typeface="Calibri" pitchFamily="34" charset="0"/>
              </a:rPr>
              <a:t>History </a:t>
            </a:r>
            <a:r>
              <a:rPr lang="en-US" sz="1600" b="1" dirty="0" err="1">
                <a:solidFill>
                  <a:srgbClr val="00B0F0"/>
                </a:solidFill>
                <a:latin typeface="Calibri" pitchFamily="34" charset="0"/>
              </a:rPr>
              <a:t>Redux</a:t>
            </a:r>
            <a:endParaRPr lang="en-US" sz="1600" b="1" dirty="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a:solidFill>
                  <a:srgbClr val="00B0F0"/>
                </a:solidFill>
                <a:latin typeface="Calibri" pitchFamily="34" charset="0"/>
              </a:rPr>
              <a:t>3</a:t>
            </a:r>
            <a:r>
              <a:rPr lang="en-US" sz="1600" b="1" dirty="0" smtClean="0">
                <a:solidFill>
                  <a:srgbClr val="00B0F0"/>
                </a:solidFill>
                <a:latin typeface="Calibri" pitchFamily="34" charset="0"/>
              </a:rPr>
              <a:t>. </a:t>
            </a:r>
            <a:r>
              <a:rPr lang="en-US" sz="1600" b="1" dirty="0">
                <a:solidFill>
                  <a:srgbClr val="00B0F0"/>
                </a:solidFill>
                <a:latin typeface="Calibri" pitchFamily="34" charset="0"/>
              </a:rPr>
              <a:t>Limits on Growth: Density Dependence</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pic>
        <p:nvPicPr>
          <p:cNvPr id="29699" name="Picture 2" descr="http://homepages.caverock.net.nz/~kh/bobcol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13" y="2173288"/>
            <a:ext cx="320040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p:cNvSpPr txBox="1">
            <a:spLocks noChangeArrowheads="1"/>
          </p:cNvSpPr>
          <p:nvPr/>
        </p:nvSpPr>
        <p:spPr bwMode="auto">
          <a:xfrm>
            <a:off x="2843213" y="5965825"/>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Robert Malthus</a:t>
            </a:r>
          </a:p>
          <a:p>
            <a:pPr algn="ctr" eaLnBrk="1" hangingPunct="1">
              <a:spcBef>
                <a:spcPct val="0"/>
              </a:spcBef>
              <a:buFontTx/>
              <a:buNone/>
            </a:pPr>
            <a:r>
              <a:rPr lang="en-US" altLang="en-US" sz="1800">
                <a:latin typeface="Arial" panose="020B0604020202020204" pitchFamily="34" charset="0"/>
              </a:rPr>
              <a:t>1766-1834</a:t>
            </a:r>
          </a:p>
        </p:txBody>
      </p:sp>
    </p:spTree>
    <p:extLst>
      <p:ext uri="{BB962C8B-B14F-4D97-AF65-F5344CB8AC3E}">
        <p14:creationId xmlns:p14="http://schemas.microsoft.com/office/powerpoint/2010/main" val="4066852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04800" y="457200"/>
            <a:ext cx="861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Premise: </a:t>
            </a:r>
          </a:p>
          <a:p>
            <a:pPr lvl="1" eaLnBrk="1" hangingPunct="1">
              <a:spcBef>
                <a:spcPct val="0"/>
              </a:spcBef>
              <a:buFontTx/>
              <a:buNone/>
            </a:pPr>
            <a:r>
              <a:rPr lang="en-US" altLang="en-US" sz="1800" b="1">
                <a:latin typeface="Arial" panose="020B0604020202020204" pitchFamily="34" charset="0"/>
              </a:rPr>
              <a:t>	    - as population density increases, resources become limiting and cause an increase in mortality rate, a decrease in birth rate, or both... </a:t>
            </a:r>
          </a:p>
          <a:p>
            <a:pPr lvl="1" eaLnBrk="1" hangingPunct="1">
              <a:spcBef>
                <a:spcPct val="0"/>
              </a:spcBef>
              <a:buFontTx/>
              <a:buNone/>
            </a:pPr>
            <a:endParaRPr lang="en-US" altLang="en-US" sz="1800" b="1">
              <a:solidFill>
                <a:srgbClr val="FF0000"/>
              </a:solidFill>
              <a:latin typeface="Arial" panose="020B0604020202020204" pitchFamily="34" charset="0"/>
            </a:endParaRPr>
          </a:p>
          <a:p>
            <a:pPr eaLnBrk="1" hangingPunct="1">
              <a:spcBef>
                <a:spcPct val="0"/>
              </a:spcBef>
              <a:buFontTx/>
              <a:buNone/>
            </a:pPr>
            <a:r>
              <a:rPr lang="en-US" altLang="en-US" sz="1800" b="1">
                <a:latin typeface="Arial" panose="020B0604020202020204" pitchFamily="34" charset="0"/>
              </a:rPr>
              <a:t>		</a:t>
            </a:r>
            <a:r>
              <a:rPr lang="en-US" altLang="en-US" sz="2000" i="1">
                <a:latin typeface="Arial" panose="020B0604020202020204" pitchFamily="34" charset="0"/>
              </a:rPr>
              <a:t>		 </a:t>
            </a:r>
          </a:p>
        </p:txBody>
      </p:sp>
      <p:sp>
        <p:nvSpPr>
          <p:cNvPr id="30723" name="Line 3"/>
          <p:cNvSpPr>
            <a:spLocks noChangeShapeType="1"/>
          </p:cNvSpPr>
          <p:nvPr/>
        </p:nvSpPr>
        <p:spPr bwMode="auto">
          <a:xfrm>
            <a:off x="2286000" y="3200400"/>
            <a:ext cx="0" cy="3124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4"/>
          <p:cNvSpPr>
            <a:spLocks noChangeShapeType="1"/>
          </p:cNvSpPr>
          <p:nvPr/>
        </p:nvSpPr>
        <p:spPr bwMode="auto">
          <a:xfrm>
            <a:off x="2133600" y="6172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Text Box 5"/>
          <p:cNvSpPr txBox="1">
            <a:spLocks noChangeArrowheads="1"/>
          </p:cNvSpPr>
          <p:nvPr/>
        </p:nvSpPr>
        <p:spPr bwMode="auto">
          <a:xfrm>
            <a:off x="3124200" y="63246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DENSITY</a:t>
            </a:r>
          </a:p>
        </p:txBody>
      </p:sp>
      <p:sp>
        <p:nvSpPr>
          <p:cNvPr id="30726" name="Text Box 6"/>
          <p:cNvSpPr txBox="1">
            <a:spLocks noChangeArrowheads="1"/>
          </p:cNvSpPr>
          <p:nvPr/>
        </p:nvSpPr>
        <p:spPr bwMode="auto">
          <a:xfrm>
            <a:off x="1219200" y="4267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RATE</a:t>
            </a:r>
          </a:p>
        </p:txBody>
      </p:sp>
      <p:sp>
        <p:nvSpPr>
          <p:cNvPr id="30727" name="Line 7"/>
          <p:cNvSpPr>
            <a:spLocks noChangeShapeType="1"/>
          </p:cNvSpPr>
          <p:nvPr/>
        </p:nvSpPr>
        <p:spPr bwMode="auto">
          <a:xfrm>
            <a:off x="2286000" y="3886200"/>
            <a:ext cx="4572000" cy="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8" name="Text Box 8"/>
          <p:cNvSpPr txBox="1">
            <a:spLocks noChangeArrowheads="1"/>
          </p:cNvSpPr>
          <p:nvPr/>
        </p:nvSpPr>
        <p:spPr bwMode="auto">
          <a:xfrm>
            <a:off x="7010400" y="3657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800080"/>
                </a:solidFill>
                <a:latin typeface="Arial" panose="020B0604020202020204" pitchFamily="34" charset="0"/>
              </a:rPr>
              <a:t>BIRTH</a:t>
            </a:r>
          </a:p>
        </p:txBody>
      </p:sp>
      <p:sp>
        <p:nvSpPr>
          <p:cNvPr id="30729" name="Line 9"/>
          <p:cNvSpPr>
            <a:spLocks noChangeShapeType="1"/>
          </p:cNvSpPr>
          <p:nvPr/>
        </p:nvSpPr>
        <p:spPr bwMode="auto">
          <a:xfrm flipV="1">
            <a:off x="2286000" y="3352800"/>
            <a:ext cx="4572000" cy="2362200"/>
          </a:xfrm>
          <a:prstGeom prst="line">
            <a:avLst/>
          </a:prstGeom>
          <a:noFill/>
          <a:ln w="5715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0" name="Text Box 10"/>
          <p:cNvSpPr txBox="1">
            <a:spLocks noChangeArrowheads="1"/>
          </p:cNvSpPr>
          <p:nvPr/>
        </p:nvSpPr>
        <p:spPr bwMode="auto">
          <a:xfrm>
            <a:off x="7010400" y="3048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hlink"/>
                </a:solidFill>
                <a:latin typeface="Arial" panose="020B0604020202020204" pitchFamily="34" charset="0"/>
              </a:rPr>
              <a:t>DEATH</a:t>
            </a:r>
          </a:p>
        </p:txBody>
      </p:sp>
      <p:sp>
        <p:nvSpPr>
          <p:cNvPr id="30731" name="AutoShape 11"/>
          <p:cNvSpPr>
            <a:spLocks/>
          </p:cNvSpPr>
          <p:nvPr/>
        </p:nvSpPr>
        <p:spPr bwMode="auto">
          <a:xfrm rot="-5400000">
            <a:off x="3657600" y="1676400"/>
            <a:ext cx="685800" cy="3429000"/>
          </a:xfrm>
          <a:prstGeom prst="rightBrace">
            <a:avLst>
              <a:gd name="adj1" fmla="val 41667"/>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0732" name="AutoShape 12"/>
          <p:cNvSpPr>
            <a:spLocks/>
          </p:cNvSpPr>
          <p:nvPr/>
        </p:nvSpPr>
        <p:spPr bwMode="auto">
          <a:xfrm rot="5400000">
            <a:off x="6057900" y="3771900"/>
            <a:ext cx="457200" cy="990600"/>
          </a:xfrm>
          <a:prstGeom prst="rightBrace">
            <a:avLst>
              <a:gd name="adj1" fmla="val 18056"/>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0733" name="Text Box 13"/>
          <p:cNvSpPr txBox="1">
            <a:spLocks noChangeArrowheads="1"/>
          </p:cNvSpPr>
          <p:nvPr/>
        </p:nvSpPr>
        <p:spPr bwMode="auto">
          <a:xfrm>
            <a:off x="3352800" y="2667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&gt; 0</a:t>
            </a:r>
          </a:p>
        </p:txBody>
      </p:sp>
      <p:sp>
        <p:nvSpPr>
          <p:cNvPr id="30734" name="Text Box 14"/>
          <p:cNvSpPr txBox="1">
            <a:spLocks noChangeArrowheads="1"/>
          </p:cNvSpPr>
          <p:nvPr/>
        </p:nvSpPr>
        <p:spPr bwMode="auto">
          <a:xfrm>
            <a:off x="6096000" y="46482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&lt; 0</a:t>
            </a:r>
          </a:p>
        </p:txBody>
      </p:sp>
    </p:spTree>
    <p:extLst>
      <p:ext uri="{BB962C8B-B14F-4D97-AF65-F5344CB8AC3E}">
        <p14:creationId xmlns:p14="http://schemas.microsoft.com/office/powerpoint/2010/main" val="4233913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04800" y="457200"/>
            <a:ext cx="861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Premise: </a:t>
            </a:r>
          </a:p>
          <a:p>
            <a:pPr lvl="1" eaLnBrk="1" hangingPunct="1">
              <a:spcBef>
                <a:spcPct val="0"/>
              </a:spcBef>
              <a:buFontTx/>
              <a:buNone/>
            </a:pPr>
            <a:r>
              <a:rPr lang="en-US" altLang="en-US" sz="1800" b="1">
                <a:latin typeface="Arial" panose="020B0604020202020204" pitchFamily="34" charset="0"/>
              </a:rPr>
              <a:t>	    - as population density increases, resources become limiting and cause an increase in mortality rate, a decrease in birth rate, or both... </a:t>
            </a:r>
          </a:p>
          <a:p>
            <a:pPr lvl="1" eaLnBrk="1" hangingPunct="1">
              <a:spcBef>
                <a:spcPct val="0"/>
              </a:spcBef>
              <a:buFontTx/>
              <a:buNone/>
            </a:pPr>
            <a:endParaRPr lang="en-US" altLang="en-US" sz="1800" b="1">
              <a:solidFill>
                <a:srgbClr val="FF0000"/>
              </a:solidFill>
              <a:latin typeface="Arial" panose="020B0604020202020204" pitchFamily="34" charset="0"/>
            </a:endParaRPr>
          </a:p>
          <a:p>
            <a:pPr eaLnBrk="1" hangingPunct="1">
              <a:spcBef>
                <a:spcPct val="0"/>
              </a:spcBef>
              <a:buFontTx/>
              <a:buNone/>
            </a:pPr>
            <a:r>
              <a:rPr lang="en-US" altLang="en-US" sz="1800" b="1">
                <a:latin typeface="Arial" panose="020B0604020202020204" pitchFamily="34" charset="0"/>
              </a:rPr>
              <a:t>		</a:t>
            </a:r>
            <a:r>
              <a:rPr lang="en-US" altLang="en-US" sz="2000" i="1">
                <a:latin typeface="Arial" panose="020B0604020202020204" pitchFamily="34" charset="0"/>
              </a:rPr>
              <a:t>		 </a:t>
            </a:r>
          </a:p>
        </p:txBody>
      </p:sp>
      <p:sp>
        <p:nvSpPr>
          <p:cNvPr id="31747" name="Line 3"/>
          <p:cNvSpPr>
            <a:spLocks noChangeShapeType="1"/>
          </p:cNvSpPr>
          <p:nvPr/>
        </p:nvSpPr>
        <p:spPr bwMode="auto">
          <a:xfrm>
            <a:off x="2286000" y="3200400"/>
            <a:ext cx="0" cy="3124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4"/>
          <p:cNvSpPr>
            <a:spLocks noChangeShapeType="1"/>
          </p:cNvSpPr>
          <p:nvPr/>
        </p:nvSpPr>
        <p:spPr bwMode="auto">
          <a:xfrm>
            <a:off x="2133600" y="6172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Text Box 5"/>
          <p:cNvSpPr txBox="1">
            <a:spLocks noChangeArrowheads="1"/>
          </p:cNvSpPr>
          <p:nvPr/>
        </p:nvSpPr>
        <p:spPr bwMode="auto">
          <a:xfrm>
            <a:off x="3124200" y="63246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DENSITY</a:t>
            </a:r>
          </a:p>
        </p:txBody>
      </p:sp>
      <p:sp>
        <p:nvSpPr>
          <p:cNvPr id="31750" name="Text Box 6"/>
          <p:cNvSpPr txBox="1">
            <a:spLocks noChangeArrowheads="1"/>
          </p:cNvSpPr>
          <p:nvPr/>
        </p:nvSpPr>
        <p:spPr bwMode="auto">
          <a:xfrm>
            <a:off x="1219200" y="4267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RATE</a:t>
            </a:r>
          </a:p>
        </p:txBody>
      </p:sp>
      <p:sp>
        <p:nvSpPr>
          <p:cNvPr id="31751" name="Line 7"/>
          <p:cNvSpPr>
            <a:spLocks noChangeShapeType="1"/>
          </p:cNvSpPr>
          <p:nvPr/>
        </p:nvSpPr>
        <p:spPr bwMode="auto">
          <a:xfrm>
            <a:off x="2286000" y="3886200"/>
            <a:ext cx="4572000" cy="190500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2" name="Text Box 8"/>
          <p:cNvSpPr txBox="1">
            <a:spLocks noChangeArrowheads="1"/>
          </p:cNvSpPr>
          <p:nvPr/>
        </p:nvSpPr>
        <p:spPr bwMode="auto">
          <a:xfrm>
            <a:off x="6934200" y="5638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800080"/>
                </a:solidFill>
                <a:latin typeface="Arial" panose="020B0604020202020204" pitchFamily="34" charset="0"/>
              </a:rPr>
              <a:t>BIRTH</a:t>
            </a:r>
          </a:p>
        </p:txBody>
      </p:sp>
      <p:sp>
        <p:nvSpPr>
          <p:cNvPr id="31753" name="Line 9"/>
          <p:cNvSpPr>
            <a:spLocks noChangeShapeType="1"/>
          </p:cNvSpPr>
          <p:nvPr/>
        </p:nvSpPr>
        <p:spPr bwMode="auto">
          <a:xfrm flipV="1">
            <a:off x="2286000" y="5257800"/>
            <a:ext cx="4572000" cy="0"/>
          </a:xfrm>
          <a:prstGeom prst="line">
            <a:avLst/>
          </a:prstGeom>
          <a:noFill/>
          <a:ln w="5715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1754" name="Text Box 10"/>
          <p:cNvSpPr txBox="1">
            <a:spLocks noChangeArrowheads="1"/>
          </p:cNvSpPr>
          <p:nvPr/>
        </p:nvSpPr>
        <p:spPr bwMode="auto">
          <a:xfrm>
            <a:off x="6934200" y="5029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hlink"/>
                </a:solidFill>
                <a:latin typeface="Arial" panose="020B0604020202020204" pitchFamily="34" charset="0"/>
              </a:rPr>
              <a:t>DEATH</a:t>
            </a:r>
          </a:p>
        </p:txBody>
      </p:sp>
      <p:sp>
        <p:nvSpPr>
          <p:cNvPr id="31755" name="AutoShape 11"/>
          <p:cNvSpPr>
            <a:spLocks/>
          </p:cNvSpPr>
          <p:nvPr/>
        </p:nvSpPr>
        <p:spPr bwMode="auto">
          <a:xfrm rot="-5400000">
            <a:off x="3657600" y="1676400"/>
            <a:ext cx="685800" cy="3429000"/>
          </a:xfrm>
          <a:prstGeom prst="rightBrace">
            <a:avLst>
              <a:gd name="adj1" fmla="val 41667"/>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1756" name="AutoShape 12"/>
          <p:cNvSpPr>
            <a:spLocks/>
          </p:cNvSpPr>
          <p:nvPr/>
        </p:nvSpPr>
        <p:spPr bwMode="auto">
          <a:xfrm rot="-5400000">
            <a:off x="6057900" y="4457700"/>
            <a:ext cx="457200" cy="990600"/>
          </a:xfrm>
          <a:prstGeom prst="rightBrace">
            <a:avLst>
              <a:gd name="adj1" fmla="val 18056"/>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1757" name="Text Box 13"/>
          <p:cNvSpPr txBox="1">
            <a:spLocks noChangeArrowheads="1"/>
          </p:cNvSpPr>
          <p:nvPr/>
        </p:nvSpPr>
        <p:spPr bwMode="auto">
          <a:xfrm>
            <a:off x="3352800" y="2667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&gt; 0</a:t>
            </a:r>
          </a:p>
        </p:txBody>
      </p:sp>
      <p:sp>
        <p:nvSpPr>
          <p:cNvPr id="31758" name="Text Box 14"/>
          <p:cNvSpPr txBox="1">
            <a:spLocks noChangeArrowheads="1"/>
          </p:cNvSpPr>
          <p:nvPr/>
        </p:nvSpPr>
        <p:spPr bwMode="auto">
          <a:xfrm>
            <a:off x="6096000" y="4419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&lt; 0</a:t>
            </a:r>
          </a:p>
        </p:txBody>
      </p:sp>
    </p:spTree>
    <p:extLst>
      <p:ext uri="{BB962C8B-B14F-4D97-AF65-F5344CB8AC3E}">
        <p14:creationId xmlns:p14="http://schemas.microsoft.com/office/powerpoint/2010/main" val="22489010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4800" y="457200"/>
            <a:ext cx="861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Premise: </a:t>
            </a:r>
          </a:p>
          <a:p>
            <a:pPr lvl="1" eaLnBrk="1" hangingPunct="1">
              <a:spcBef>
                <a:spcPct val="0"/>
              </a:spcBef>
              <a:buFontTx/>
              <a:buNone/>
            </a:pPr>
            <a:r>
              <a:rPr lang="en-US" altLang="en-US" sz="1800" b="1">
                <a:latin typeface="Arial" panose="020B0604020202020204" pitchFamily="34" charset="0"/>
              </a:rPr>
              <a:t>	    - as population density increases, resources become limiting and cause an increase in mortality rate, a decrease in birth rate, or both... </a:t>
            </a:r>
          </a:p>
          <a:p>
            <a:pPr lvl="1" eaLnBrk="1" hangingPunct="1">
              <a:spcBef>
                <a:spcPct val="0"/>
              </a:spcBef>
              <a:buFontTx/>
              <a:buNone/>
            </a:pPr>
            <a:endParaRPr lang="en-US" altLang="en-US" sz="1800" b="1">
              <a:solidFill>
                <a:srgbClr val="FF0000"/>
              </a:solidFill>
              <a:latin typeface="Arial" panose="020B0604020202020204" pitchFamily="34" charset="0"/>
            </a:endParaRPr>
          </a:p>
          <a:p>
            <a:pPr eaLnBrk="1" hangingPunct="1">
              <a:spcBef>
                <a:spcPct val="0"/>
              </a:spcBef>
              <a:buFontTx/>
              <a:buNone/>
            </a:pPr>
            <a:r>
              <a:rPr lang="en-US" altLang="en-US" sz="1800" b="1">
                <a:latin typeface="Arial" panose="020B0604020202020204" pitchFamily="34" charset="0"/>
              </a:rPr>
              <a:t>		</a:t>
            </a:r>
            <a:r>
              <a:rPr lang="en-US" altLang="en-US" sz="2000" i="1">
                <a:latin typeface="Arial" panose="020B0604020202020204" pitchFamily="34" charset="0"/>
              </a:rPr>
              <a:t>		 </a:t>
            </a:r>
          </a:p>
        </p:txBody>
      </p:sp>
      <p:sp>
        <p:nvSpPr>
          <p:cNvPr id="32771" name="Line 3"/>
          <p:cNvSpPr>
            <a:spLocks noChangeShapeType="1"/>
          </p:cNvSpPr>
          <p:nvPr/>
        </p:nvSpPr>
        <p:spPr bwMode="auto">
          <a:xfrm>
            <a:off x="2286000" y="3200400"/>
            <a:ext cx="0" cy="3124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2" name="Line 4"/>
          <p:cNvSpPr>
            <a:spLocks noChangeShapeType="1"/>
          </p:cNvSpPr>
          <p:nvPr/>
        </p:nvSpPr>
        <p:spPr bwMode="auto">
          <a:xfrm>
            <a:off x="2133600" y="6172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Text Box 5"/>
          <p:cNvSpPr txBox="1">
            <a:spLocks noChangeArrowheads="1"/>
          </p:cNvSpPr>
          <p:nvPr/>
        </p:nvSpPr>
        <p:spPr bwMode="auto">
          <a:xfrm>
            <a:off x="3124200" y="63246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DENSITY</a:t>
            </a:r>
          </a:p>
        </p:txBody>
      </p:sp>
      <p:sp>
        <p:nvSpPr>
          <p:cNvPr id="32774" name="Text Box 6"/>
          <p:cNvSpPr txBox="1">
            <a:spLocks noChangeArrowheads="1"/>
          </p:cNvSpPr>
          <p:nvPr/>
        </p:nvSpPr>
        <p:spPr bwMode="auto">
          <a:xfrm>
            <a:off x="1219200" y="4267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RATE</a:t>
            </a:r>
          </a:p>
        </p:txBody>
      </p:sp>
      <p:sp>
        <p:nvSpPr>
          <p:cNvPr id="32775" name="Line 7"/>
          <p:cNvSpPr>
            <a:spLocks noChangeShapeType="1"/>
          </p:cNvSpPr>
          <p:nvPr/>
        </p:nvSpPr>
        <p:spPr bwMode="auto">
          <a:xfrm>
            <a:off x="2286000" y="3886200"/>
            <a:ext cx="4572000" cy="190500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Text Box 8"/>
          <p:cNvSpPr txBox="1">
            <a:spLocks noChangeArrowheads="1"/>
          </p:cNvSpPr>
          <p:nvPr/>
        </p:nvSpPr>
        <p:spPr bwMode="auto">
          <a:xfrm>
            <a:off x="6934200" y="5638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800080"/>
                </a:solidFill>
                <a:latin typeface="Arial" panose="020B0604020202020204" pitchFamily="34" charset="0"/>
              </a:rPr>
              <a:t>BIRTH</a:t>
            </a:r>
          </a:p>
        </p:txBody>
      </p:sp>
      <p:sp>
        <p:nvSpPr>
          <p:cNvPr id="32777" name="Line 9"/>
          <p:cNvSpPr>
            <a:spLocks noChangeShapeType="1"/>
          </p:cNvSpPr>
          <p:nvPr/>
        </p:nvSpPr>
        <p:spPr bwMode="auto">
          <a:xfrm flipV="1">
            <a:off x="2286000" y="3733800"/>
            <a:ext cx="4648200" cy="2209800"/>
          </a:xfrm>
          <a:prstGeom prst="line">
            <a:avLst/>
          </a:prstGeom>
          <a:noFill/>
          <a:ln w="5715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Text Box 10"/>
          <p:cNvSpPr txBox="1">
            <a:spLocks noChangeArrowheads="1"/>
          </p:cNvSpPr>
          <p:nvPr/>
        </p:nvSpPr>
        <p:spPr bwMode="auto">
          <a:xfrm>
            <a:off x="6934200" y="3581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hlink"/>
                </a:solidFill>
                <a:latin typeface="Arial" panose="020B0604020202020204" pitchFamily="34" charset="0"/>
              </a:rPr>
              <a:t>DEATH</a:t>
            </a:r>
          </a:p>
        </p:txBody>
      </p:sp>
      <p:sp>
        <p:nvSpPr>
          <p:cNvPr id="32779" name="AutoShape 11"/>
          <p:cNvSpPr>
            <a:spLocks/>
          </p:cNvSpPr>
          <p:nvPr/>
        </p:nvSpPr>
        <p:spPr bwMode="auto">
          <a:xfrm rot="-5400000">
            <a:off x="3009900" y="2324100"/>
            <a:ext cx="685800" cy="2133600"/>
          </a:xfrm>
          <a:prstGeom prst="rightBrace">
            <a:avLst>
              <a:gd name="adj1" fmla="val 25926"/>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2780" name="AutoShape 12"/>
          <p:cNvSpPr>
            <a:spLocks/>
          </p:cNvSpPr>
          <p:nvPr/>
        </p:nvSpPr>
        <p:spPr bwMode="auto">
          <a:xfrm rot="-5400000">
            <a:off x="5372100" y="2247900"/>
            <a:ext cx="685800" cy="2286000"/>
          </a:xfrm>
          <a:prstGeom prst="rightBrace">
            <a:avLst>
              <a:gd name="adj1" fmla="val 27778"/>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2781" name="Text Box 13"/>
          <p:cNvSpPr txBox="1">
            <a:spLocks noChangeArrowheads="1"/>
          </p:cNvSpPr>
          <p:nvPr/>
        </p:nvSpPr>
        <p:spPr bwMode="auto">
          <a:xfrm>
            <a:off x="3124200" y="2590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&gt; 0</a:t>
            </a:r>
          </a:p>
        </p:txBody>
      </p:sp>
      <p:sp>
        <p:nvSpPr>
          <p:cNvPr id="32782" name="Text Box 14"/>
          <p:cNvSpPr txBox="1">
            <a:spLocks noChangeArrowheads="1"/>
          </p:cNvSpPr>
          <p:nvPr/>
        </p:nvSpPr>
        <p:spPr bwMode="auto">
          <a:xfrm>
            <a:off x="5562600" y="2590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&lt; 0</a:t>
            </a:r>
          </a:p>
        </p:txBody>
      </p:sp>
    </p:spTree>
    <p:extLst>
      <p:ext uri="{BB962C8B-B14F-4D97-AF65-F5344CB8AC3E}">
        <p14:creationId xmlns:p14="http://schemas.microsoft.com/office/powerpoint/2010/main" val="1963824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figure_11_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61925"/>
            <a:ext cx="6321425"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7239000" y="406400"/>
            <a:ext cx="1533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As density increases, successful reproduction declines</a:t>
            </a:r>
          </a:p>
        </p:txBody>
      </p:sp>
      <p:sp>
        <p:nvSpPr>
          <p:cNvPr id="33796" name="TextBox 2"/>
          <p:cNvSpPr txBox="1">
            <a:spLocks noChangeArrowheads="1"/>
          </p:cNvSpPr>
          <p:nvPr/>
        </p:nvSpPr>
        <p:spPr bwMode="auto">
          <a:xfrm>
            <a:off x="5638800" y="4343400"/>
            <a:ext cx="1600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And juvenile suvivorship declines (mortality increases)</a:t>
            </a:r>
          </a:p>
        </p:txBody>
      </p:sp>
    </p:spTree>
    <p:extLst>
      <p:ext uri="{BB962C8B-B14F-4D97-AF65-F5344CB8AC3E}">
        <p14:creationId xmlns:p14="http://schemas.microsoft.com/office/powerpoint/2010/main" val="31489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figure_11_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6350"/>
            <a:ext cx="4468813"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4724400" y="13716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Lots of little plants begin to grow and compete.  This kills off most of the plants, and only a few large plants survive.  </a:t>
            </a:r>
          </a:p>
        </p:txBody>
      </p:sp>
    </p:spTree>
    <p:extLst>
      <p:ext uri="{BB962C8B-B14F-4D97-AF65-F5344CB8AC3E}">
        <p14:creationId xmlns:p14="http://schemas.microsoft.com/office/powerpoint/2010/main" val="1943922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457200"/>
            <a:ext cx="8610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Premise: </a:t>
            </a:r>
          </a:p>
          <a:p>
            <a:pPr eaLnBrk="1" hangingPunct="1">
              <a:spcBef>
                <a:spcPct val="0"/>
              </a:spcBef>
              <a:buFontTx/>
              <a:buNone/>
            </a:pPr>
            <a:r>
              <a:rPr lang="en-US" altLang="en-US" sz="1800" b="1">
                <a:solidFill>
                  <a:srgbClr val="FF0000"/>
                </a:solidFill>
                <a:latin typeface="Arial" panose="020B0604020202020204" pitchFamily="34" charset="0"/>
              </a:rPr>
              <a:t>Result: </a:t>
            </a:r>
          </a:p>
          <a:p>
            <a:pPr lvl="1" eaLnBrk="1" hangingPunct="1">
              <a:spcBef>
                <a:spcPct val="0"/>
              </a:spcBef>
              <a:buFontTx/>
              <a:buNone/>
            </a:pPr>
            <a:r>
              <a:rPr lang="en-US" altLang="en-US" sz="1800" b="1">
                <a:solidFill>
                  <a:srgbClr val="FF0000"/>
                </a:solidFill>
                <a:latin typeface="Arial" panose="020B0604020202020204" pitchFamily="34" charset="0"/>
              </a:rPr>
              <a:t>		There is a density at which r = 0 and DN/dt = 0.</a:t>
            </a:r>
          </a:p>
          <a:p>
            <a:pPr lvl="1" eaLnBrk="1" hangingPunct="1">
              <a:spcBef>
                <a:spcPct val="0"/>
              </a:spcBef>
              <a:buFontTx/>
              <a:buNone/>
            </a:pPr>
            <a:r>
              <a:rPr lang="en-US" altLang="en-US" sz="1800" b="1">
                <a:solidFill>
                  <a:srgbClr val="FF0000"/>
                </a:solidFill>
                <a:latin typeface="Arial" panose="020B0604020202020204" pitchFamily="34" charset="0"/>
              </a:rPr>
              <a:t>		THIS IS AN EQUILIBRIUM....</a:t>
            </a:r>
          </a:p>
          <a:p>
            <a:pPr eaLnBrk="1" hangingPunct="1">
              <a:spcBef>
                <a:spcPct val="0"/>
              </a:spcBef>
              <a:buFontTx/>
              <a:buNone/>
            </a:pPr>
            <a:r>
              <a:rPr lang="en-US" altLang="en-US" sz="1800" b="1">
                <a:latin typeface="Arial" panose="020B0604020202020204" pitchFamily="34" charset="0"/>
              </a:rPr>
              <a:t>		</a:t>
            </a:r>
            <a:r>
              <a:rPr lang="en-US" altLang="en-US" sz="2000" i="1">
                <a:latin typeface="Arial" panose="020B0604020202020204" pitchFamily="34" charset="0"/>
              </a:rPr>
              <a:t>		 </a:t>
            </a:r>
          </a:p>
        </p:txBody>
      </p:sp>
      <p:sp>
        <p:nvSpPr>
          <p:cNvPr id="35843" name="Line 3"/>
          <p:cNvSpPr>
            <a:spLocks noChangeShapeType="1"/>
          </p:cNvSpPr>
          <p:nvPr/>
        </p:nvSpPr>
        <p:spPr bwMode="auto">
          <a:xfrm>
            <a:off x="2286000" y="3200400"/>
            <a:ext cx="0" cy="3124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4" name="Line 4"/>
          <p:cNvSpPr>
            <a:spLocks noChangeShapeType="1"/>
          </p:cNvSpPr>
          <p:nvPr/>
        </p:nvSpPr>
        <p:spPr bwMode="auto">
          <a:xfrm>
            <a:off x="2133600" y="6172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5" name="Text Box 5"/>
          <p:cNvSpPr txBox="1">
            <a:spLocks noChangeArrowheads="1"/>
          </p:cNvSpPr>
          <p:nvPr/>
        </p:nvSpPr>
        <p:spPr bwMode="auto">
          <a:xfrm>
            <a:off x="2590800" y="63246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DENSITY</a:t>
            </a:r>
          </a:p>
        </p:txBody>
      </p:sp>
      <p:sp>
        <p:nvSpPr>
          <p:cNvPr id="35846" name="Text Box 6"/>
          <p:cNvSpPr txBox="1">
            <a:spLocks noChangeArrowheads="1"/>
          </p:cNvSpPr>
          <p:nvPr/>
        </p:nvSpPr>
        <p:spPr bwMode="auto">
          <a:xfrm>
            <a:off x="1219200" y="4267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RATE</a:t>
            </a:r>
          </a:p>
        </p:txBody>
      </p:sp>
      <p:sp>
        <p:nvSpPr>
          <p:cNvPr id="35847" name="Line 7"/>
          <p:cNvSpPr>
            <a:spLocks noChangeShapeType="1"/>
          </p:cNvSpPr>
          <p:nvPr/>
        </p:nvSpPr>
        <p:spPr bwMode="auto">
          <a:xfrm>
            <a:off x="2286000" y="3886200"/>
            <a:ext cx="4572000" cy="190500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8" name="Text Box 8"/>
          <p:cNvSpPr txBox="1">
            <a:spLocks noChangeArrowheads="1"/>
          </p:cNvSpPr>
          <p:nvPr/>
        </p:nvSpPr>
        <p:spPr bwMode="auto">
          <a:xfrm>
            <a:off x="6934200" y="5638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800080"/>
                </a:solidFill>
                <a:latin typeface="Arial" panose="020B0604020202020204" pitchFamily="34" charset="0"/>
              </a:rPr>
              <a:t>BIRTH</a:t>
            </a:r>
          </a:p>
        </p:txBody>
      </p:sp>
      <p:sp>
        <p:nvSpPr>
          <p:cNvPr id="35849" name="Line 9"/>
          <p:cNvSpPr>
            <a:spLocks noChangeShapeType="1"/>
          </p:cNvSpPr>
          <p:nvPr/>
        </p:nvSpPr>
        <p:spPr bwMode="auto">
          <a:xfrm flipV="1">
            <a:off x="2286000" y="3733800"/>
            <a:ext cx="4648200" cy="2209800"/>
          </a:xfrm>
          <a:prstGeom prst="line">
            <a:avLst/>
          </a:prstGeom>
          <a:noFill/>
          <a:ln w="5715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850" name="Text Box 10"/>
          <p:cNvSpPr txBox="1">
            <a:spLocks noChangeArrowheads="1"/>
          </p:cNvSpPr>
          <p:nvPr/>
        </p:nvSpPr>
        <p:spPr bwMode="auto">
          <a:xfrm>
            <a:off x="6934200" y="3581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hlink"/>
                </a:solidFill>
                <a:latin typeface="Arial" panose="020B0604020202020204" pitchFamily="34" charset="0"/>
              </a:rPr>
              <a:t>DEATH</a:t>
            </a:r>
          </a:p>
        </p:txBody>
      </p:sp>
      <p:sp>
        <p:nvSpPr>
          <p:cNvPr id="35851" name="Text Box 11"/>
          <p:cNvSpPr txBox="1">
            <a:spLocks noChangeArrowheads="1"/>
          </p:cNvSpPr>
          <p:nvPr/>
        </p:nvSpPr>
        <p:spPr bwMode="auto">
          <a:xfrm>
            <a:off x="4343400" y="2286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latin typeface="Arial" panose="020B0604020202020204" pitchFamily="34" charset="0"/>
              </a:rPr>
              <a:t>r = 0</a:t>
            </a:r>
          </a:p>
        </p:txBody>
      </p:sp>
      <p:sp>
        <p:nvSpPr>
          <p:cNvPr id="35852" name="AutoShape 12"/>
          <p:cNvSpPr>
            <a:spLocks noChangeArrowheads="1"/>
          </p:cNvSpPr>
          <p:nvPr/>
        </p:nvSpPr>
        <p:spPr bwMode="auto">
          <a:xfrm>
            <a:off x="4419600" y="2743200"/>
            <a:ext cx="381000" cy="1981200"/>
          </a:xfrm>
          <a:prstGeom prst="downArrow">
            <a:avLst>
              <a:gd name="adj1" fmla="val 50000"/>
              <a:gd name="adj2" fmla="val 130000"/>
            </a:avLst>
          </a:prstGeom>
          <a:solidFill>
            <a:srgbClr val="FF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5853" name="Line 13"/>
          <p:cNvSpPr>
            <a:spLocks noChangeShapeType="1"/>
          </p:cNvSpPr>
          <p:nvPr/>
        </p:nvSpPr>
        <p:spPr bwMode="auto">
          <a:xfrm>
            <a:off x="4572000" y="4953000"/>
            <a:ext cx="0" cy="137160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854" name="Text Box 14"/>
          <p:cNvSpPr txBox="1">
            <a:spLocks noChangeArrowheads="1"/>
          </p:cNvSpPr>
          <p:nvPr/>
        </p:nvSpPr>
        <p:spPr bwMode="auto">
          <a:xfrm>
            <a:off x="4419600" y="6324600"/>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FF0000"/>
                </a:solidFill>
                <a:latin typeface="Arial" panose="020B0604020202020204" pitchFamily="34" charset="0"/>
              </a:rPr>
              <a:t>K</a:t>
            </a:r>
          </a:p>
        </p:txBody>
      </p:sp>
    </p:spTree>
    <p:extLst>
      <p:ext uri="{BB962C8B-B14F-4D97-AF65-F5344CB8AC3E}">
        <p14:creationId xmlns:p14="http://schemas.microsoft.com/office/powerpoint/2010/main" val="3062627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figure_11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563" y="161925"/>
            <a:ext cx="7508875"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001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9875" name="Text Box 3"/>
          <p:cNvSpPr txBox="1">
            <a:spLocks noChangeArrowheads="1"/>
          </p:cNvSpPr>
          <p:nvPr/>
        </p:nvSpPr>
        <p:spPr bwMode="auto">
          <a:xfrm>
            <a:off x="304800" y="457200"/>
            <a:ext cx="8610600" cy="2338388"/>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Exponential:</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a:t>
            </a:r>
          </a:p>
          <a:p>
            <a:pPr>
              <a:defRPr/>
            </a:pPr>
            <a:r>
              <a:rPr lang="en-US" b="1" dirty="0">
                <a:latin typeface="Arial" charset="0"/>
              </a:rPr>
              <a:t>		</a:t>
            </a:r>
            <a:r>
              <a:rPr lang="en-US" sz="2000" i="1" dirty="0">
                <a:latin typeface="Arial" charset="0"/>
              </a:rPr>
              <a:t>		 </a:t>
            </a:r>
          </a:p>
        </p:txBody>
      </p:sp>
      <p:sp>
        <p:nvSpPr>
          <p:cNvPr id="37892" name="Line 4"/>
          <p:cNvSpPr>
            <a:spLocks noChangeShapeType="1"/>
          </p:cNvSpPr>
          <p:nvPr/>
        </p:nvSpPr>
        <p:spPr bwMode="auto">
          <a:xfrm>
            <a:off x="83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5"/>
          <p:cNvSpPr>
            <a:spLocks noChangeShapeType="1"/>
          </p:cNvSpPr>
          <p:nvPr/>
        </p:nvSpPr>
        <p:spPr bwMode="auto">
          <a:xfrm>
            <a:off x="6096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Text Box 6"/>
          <p:cNvSpPr txBox="1">
            <a:spLocks noChangeArrowheads="1"/>
          </p:cNvSpPr>
          <p:nvPr/>
        </p:nvSpPr>
        <p:spPr bwMode="auto">
          <a:xfrm>
            <a:off x="1524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37895" name="Text Box 7"/>
          <p:cNvSpPr txBox="1">
            <a:spLocks noChangeArrowheads="1"/>
          </p:cNvSpPr>
          <p:nvPr/>
        </p:nvSpPr>
        <p:spPr bwMode="auto">
          <a:xfrm>
            <a:off x="1676400" y="6096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37896" name="Arc 8"/>
          <p:cNvSpPr>
            <a:spLocks/>
          </p:cNvSpPr>
          <p:nvPr/>
        </p:nvSpPr>
        <p:spPr bwMode="auto">
          <a:xfrm flipV="1">
            <a:off x="838200" y="2819400"/>
            <a:ext cx="2651125" cy="3048000"/>
          </a:xfrm>
          <a:custGeom>
            <a:avLst/>
            <a:gdLst>
              <a:gd name="T0" fmla="*/ 0 w 20876"/>
              <a:gd name="T1" fmla="*/ 0 h 21600"/>
              <a:gd name="T2" fmla="*/ 2147483647 w 20876"/>
              <a:gd name="T3" fmla="*/ 2147483647 h 21600"/>
              <a:gd name="T4" fmla="*/ 0 w 20876"/>
              <a:gd name="T5" fmla="*/ 2147483647 h 21600"/>
              <a:gd name="T6" fmla="*/ 0 60000 65536"/>
              <a:gd name="T7" fmla="*/ 0 60000 65536"/>
              <a:gd name="T8" fmla="*/ 0 60000 65536"/>
              <a:gd name="T9" fmla="*/ 0 w 20876"/>
              <a:gd name="T10" fmla="*/ 0 h 21600"/>
              <a:gd name="T11" fmla="*/ 20876 w 20876"/>
              <a:gd name="T12" fmla="*/ 21600 h 21600"/>
            </a:gdLst>
            <a:ahLst/>
            <a:cxnLst>
              <a:cxn ang="T6">
                <a:pos x="T0" y="T1"/>
              </a:cxn>
              <a:cxn ang="T7">
                <a:pos x="T2" y="T3"/>
              </a:cxn>
              <a:cxn ang="T8">
                <a:pos x="T4" y="T5"/>
              </a:cxn>
            </a:cxnLst>
            <a:rect l="T9" t="T10" r="T11" b="T12"/>
            <a:pathLst>
              <a:path w="20876" h="21600" fill="none" extrusionOk="0">
                <a:moveTo>
                  <a:pt x="-1" y="0"/>
                </a:moveTo>
                <a:cubicBezTo>
                  <a:pt x="9793" y="0"/>
                  <a:pt x="18361" y="6588"/>
                  <a:pt x="20875" y="16054"/>
                </a:cubicBezTo>
              </a:path>
              <a:path w="20876" h="21600" stroke="0" extrusionOk="0">
                <a:moveTo>
                  <a:pt x="-1" y="0"/>
                </a:moveTo>
                <a:cubicBezTo>
                  <a:pt x="9793" y="0"/>
                  <a:pt x="18361" y="6588"/>
                  <a:pt x="20875" y="16054"/>
                </a:cubicBezTo>
                <a:lnTo>
                  <a:pt x="0" y="21600"/>
                </a:lnTo>
                <a:lnTo>
                  <a:pt x="-1"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825392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2438400"/>
            <a:ext cx="4114800" cy="38862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899" name="Text Box 3"/>
          <p:cNvSpPr txBox="1">
            <a:spLocks noChangeArrowheads="1"/>
          </p:cNvSpPr>
          <p:nvPr/>
        </p:nvSpPr>
        <p:spPr bwMode="auto">
          <a:xfrm>
            <a:off x="304800" y="457200"/>
            <a:ext cx="8610600" cy="2593975"/>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Exponential:			Logistic:</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[(K-N)/K]</a:t>
            </a:r>
          </a:p>
          <a:p>
            <a:pPr lvl="1">
              <a:defRPr/>
            </a:pPr>
            <a:endParaRPr lang="en-US" b="1" dirty="0">
              <a:solidFill>
                <a:srgbClr val="FF0000"/>
              </a:solidFill>
              <a:latin typeface="Arial" charset="0"/>
            </a:endParaRPr>
          </a:p>
          <a:p>
            <a:pPr>
              <a:defRPr/>
            </a:pPr>
            <a:r>
              <a:rPr lang="en-US" b="1" dirty="0">
                <a:latin typeface="Arial" charset="0"/>
              </a:rPr>
              <a:t>		</a:t>
            </a:r>
            <a:r>
              <a:rPr lang="en-US" sz="2000" i="1" dirty="0">
                <a:latin typeface="Arial" charset="0"/>
              </a:rPr>
              <a:t>		 </a:t>
            </a:r>
          </a:p>
        </p:txBody>
      </p:sp>
      <p:sp>
        <p:nvSpPr>
          <p:cNvPr id="38916" name="Line 4"/>
          <p:cNvSpPr>
            <a:spLocks noChangeShapeType="1"/>
          </p:cNvSpPr>
          <p:nvPr/>
        </p:nvSpPr>
        <p:spPr bwMode="auto">
          <a:xfrm>
            <a:off x="83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5"/>
          <p:cNvSpPr>
            <a:spLocks noChangeShapeType="1"/>
          </p:cNvSpPr>
          <p:nvPr/>
        </p:nvSpPr>
        <p:spPr bwMode="auto">
          <a:xfrm>
            <a:off x="6096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Text Box 6"/>
          <p:cNvSpPr txBox="1">
            <a:spLocks noChangeArrowheads="1"/>
          </p:cNvSpPr>
          <p:nvPr/>
        </p:nvSpPr>
        <p:spPr bwMode="auto">
          <a:xfrm>
            <a:off x="1524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38919" name="Text Box 7"/>
          <p:cNvSpPr txBox="1">
            <a:spLocks noChangeArrowheads="1"/>
          </p:cNvSpPr>
          <p:nvPr/>
        </p:nvSpPr>
        <p:spPr bwMode="auto">
          <a:xfrm>
            <a:off x="1676400" y="6096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38920" name="Arc 8"/>
          <p:cNvSpPr>
            <a:spLocks/>
          </p:cNvSpPr>
          <p:nvPr/>
        </p:nvSpPr>
        <p:spPr bwMode="auto">
          <a:xfrm flipV="1">
            <a:off x="838200" y="2819400"/>
            <a:ext cx="2651125" cy="3048000"/>
          </a:xfrm>
          <a:custGeom>
            <a:avLst/>
            <a:gdLst>
              <a:gd name="T0" fmla="*/ 0 w 20876"/>
              <a:gd name="T1" fmla="*/ 0 h 21600"/>
              <a:gd name="T2" fmla="*/ 2147483647 w 20876"/>
              <a:gd name="T3" fmla="*/ 2147483647 h 21600"/>
              <a:gd name="T4" fmla="*/ 0 w 20876"/>
              <a:gd name="T5" fmla="*/ 2147483647 h 21600"/>
              <a:gd name="T6" fmla="*/ 0 60000 65536"/>
              <a:gd name="T7" fmla="*/ 0 60000 65536"/>
              <a:gd name="T8" fmla="*/ 0 60000 65536"/>
              <a:gd name="T9" fmla="*/ 0 w 20876"/>
              <a:gd name="T10" fmla="*/ 0 h 21600"/>
              <a:gd name="T11" fmla="*/ 20876 w 20876"/>
              <a:gd name="T12" fmla="*/ 21600 h 21600"/>
            </a:gdLst>
            <a:ahLst/>
            <a:cxnLst>
              <a:cxn ang="T6">
                <a:pos x="T0" y="T1"/>
              </a:cxn>
              <a:cxn ang="T7">
                <a:pos x="T2" y="T3"/>
              </a:cxn>
              <a:cxn ang="T8">
                <a:pos x="T4" y="T5"/>
              </a:cxn>
            </a:cxnLst>
            <a:rect l="T9" t="T10" r="T11" b="T12"/>
            <a:pathLst>
              <a:path w="20876" h="21600" fill="none" extrusionOk="0">
                <a:moveTo>
                  <a:pt x="-1" y="0"/>
                </a:moveTo>
                <a:cubicBezTo>
                  <a:pt x="9793" y="0"/>
                  <a:pt x="18361" y="6588"/>
                  <a:pt x="20875" y="16054"/>
                </a:cubicBezTo>
              </a:path>
              <a:path w="20876" h="21600" stroke="0" extrusionOk="0">
                <a:moveTo>
                  <a:pt x="-1" y="0"/>
                </a:moveTo>
                <a:cubicBezTo>
                  <a:pt x="9793" y="0"/>
                  <a:pt x="18361" y="6588"/>
                  <a:pt x="20875" y="16054"/>
                </a:cubicBezTo>
                <a:lnTo>
                  <a:pt x="0" y="21600"/>
                </a:lnTo>
                <a:lnTo>
                  <a:pt x="-1" y="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1" name="Line 9"/>
          <p:cNvSpPr>
            <a:spLocks noChangeShapeType="1"/>
          </p:cNvSpPr>
          <p:nvPr/>
        </p:nvSpPr>
        <p:spPr bwMode="auto">
          <a:xfrm>
            <a:off x="464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Line 10"/>
          <p:cNvSpPr>
            <a:spLocks noChangeShapeType="1"/>
          </p:cNvSpPr>
          <p:nvPr/>
        </p:nvSpPr>
        <p:spPr bwMode="auto">
          <a:xfrm>
            <a:off x="45720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3" name="Text Box 11"/>
          <p:cNvSpPr txBox="1">
            <a:spLocks noChangeArrowheads="1"/>
          </p:cNvSpPr>
          <p:nvPr/>
        </p:nvSpPr>
        <p:spPr bwMode="auto">
          <a:xfrm>
            <a:off x="41910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38924" name="Text Box 12"/>
          <p:cNvSpPr txBox="1">
            <a:spLocks noChangeArrowheads="1"/>
          </p:cNvSpPr>
          <p:nvPr/>
        </p:nvSpPr>
        <p:spPr bwMode="auto">
          <a:xfrm>
            <a:off x="5638800" y="6019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38925" name="Freeform 13"/>
          <p:cNvSpPr>
            <a:spLocks/>
          </p:cNvSpPr>
          <p:nvPr/>
        </p:nvSpPr>
        <p:spPr bwMode="auto">
          <a:xfrm>
            <a:off x="4648200" y="3657600"/>
            <a:ext cx="3124200" cy="2209800"/>
          </a:xfrm>
          <a:custGeom>
            <a:avLst/>
            <a:gdLst>
              <a:gd name="T0" fmla="*/ 0 w 1968"/>
              <a:gd name="T1" fmla="*/ 2147483647 h 1448"/>
              <a:gd name="T2" fmla="*/ 2147483647 w 1968"/>
              <a:gd name="T3" fmla="*/ 2147483647 h 1448"/>
              <a:gd name="T4" fmla="*/ 2147483647 w 1968"/>
              <a:gd name="T5" fmla="*/ 2147483647 h 1448"/>
              <a:gd name="T6" fmla="*/ 2147483647 w 1968"/>
              <a:gd name="T7" fmla="*/ 2147483647 h 1448"/>
              <a:gd name="T8" fmla="*/ 2147483647 w 1968"/>
              <a:gd name="T9" fmla="*/ 2147483647 h 1448"/>
              <a:gd name="T10" fmla="*/ 2147483647 w 1968"/>
              <a:gd name="T11" fmla="*/ 2147483647 h 1448"/>
              <a:gd name="T12" fmla="*/ 0 60000 65536"/>
              <a:gd name="T13" fmla="*/ 0 60000 65536"/>
              <a:gd name="T14" fmla="*/ 0 60000 65536"/>
              <a:gd name="T15" fmla="*/ 0 60000 65536"/>
              <a:gd name="T16" fmla="*/ 0 60000 65536"/>
              <a:gd name="T17" fmla="*/ 0 60000 65536"/>
              <a:gd name="T18" fmla="*/ 0 w 1968"/>
              <a:gd name="T19" fmla="*/ 0 h 1448"/>
              <a:gd name="T20" fmla="*/ 1968 w 1968"/>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968" h="1448">
                <a:moveTo>
                  <a:pt x="0" y="1448"/>
                </a:moveTo>
                <a:cubicBezTo>
                  <a:pt x="136" y="1448"/>
                  <a:pt x="272" y="1448"/>
                  <a:pt x="384" y="1400"/>
                </a:cubicBezTo>
                <a:cubicBezTo>
                  <a:pt x="496" y="1352"/>
                  <a:pt x="576" y="1288"/>
                  <a:pt x="672" y="1160"/>
                </a:cubicBezTo>
                <a:cubicBezTo>
                  <a:pt x="768" y="1032"/>
                  <a:pt x="848" y="808"/>
                  <a:pt x="960" y="632"/>
                </a:cubicBezTo>
                <a:cubicBezTo>
                  <a:pt x="1072" y="456"/>
                  <a:pt x="1176" y="208"/>
                  <a:pt x="1344" y="104"/>
                </a:cubicBezTo>
                <a:cubicBezTo>
                  <a:pt x="1512" y="0"/>
                  <a:pt x="1864" y="24"/>
                  <a:pt x="1968" y="8"/>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6" name="Line 14"/>
          <p:cNvSpPr>
            <a:spLocks noChangeShapeType="1"/>
          </p:cNvSpPr>
          <p:nvPr/>
        </p:nvSpPr>
        <p:spPr bwMode="auto">
          <a:xfrm>
            <a:off x="4648200" y="3581400"/>
            <a:ext cx="3657600"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8927" name="Text Box 15"/>
          <p:cNvSpPr txBox="1">
            <a:spLocks noChangeArrowheads="1"/>
          </p:cNvSpPr>
          <p:nvPr/>
        </p:nvSpPr>
        <p:spPr bwMode="auto">
          <a:xfrm>
            <a:off x="4343400" y="3429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K</a:t>
            </a:r>
          </a:p>
        </p:txBody>
      </p:sp>
    </p:spTree>
    <p:extLst>
      <p:ext uri="{BB962C8B-B14F-4D97-AF65-F5344CB8AC3E}">
        <p14:creationId xmlns:p14="http://schemas.microsoft.com/office/powerpoint/2010/main" val="1842456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fontAlgn="auto">
              <a:spcBef>
                <a:spcPct val="50000"/>
              </a:spcBef>
              <a:spcAft>
                <a:spcPts val="0"/>
              </a:spcAft>
              <a:defRPr/>
            </a:pPr>
            <a:r>
              <a:rPr lang="en-US" sz="2400" b="1" dirty="0">
                <a:solidFill>
                  <a:srgbClr val="FF0000"/>
                </a:solidFill>
                <a:latin typeface="+mn-lt"/>
              </a:rPr>
              <a:t>	</a:t>
            </a:r>
          </a:p>
        </p:txBody>
      </p:sp>
      <p:pic>
        <p:nvPicPr>
          <p:cNvPr id="5123" name="Picture 2" descr="figure_07_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4673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152400" y="3505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European Kestrels</a:t>
            </a:r>
          </a:p>
        </p:txBody>
      </p:sp>
      <p:sp>
        <p:nvSpPr>
          <p:cNvPr id="4" name="Oval 3"/>
          <p:cNvSpPr/>
          <p:nvPr/>
        </p:nvSpPr>
        <p:spPr>
          <a:xfrm>
            <a:off x="5486400" y="2058988"/>
            <a:ext cx="533400" cy="19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44931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3"/>
          <p:cNvSpPr>
            <a:spLocks noChangeShapeType="1"/>
          </p:cNvSpPr>
          <p:nvPr/>
        </p:nvSpPr>
        <p:spPr bwMode="auto">
          <a:xfrm>
            <a:off x="464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9" name="Line 4"/>
          <p:cNvSpPr>
            <a:spLocks noChangeShapeType="1"/>
          </p:cNvSpPr>
          <p:nvPr/>
        </p:nvSpPr>
        <p:spPr bwMode="auto">
          <a:xfrm>
            <a:off x="45720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0" name="Text Box 5"/>
          <p:cNvSpPr txBox="1">
            <a:spLocks noChangeArrowheads="1"/>
          </p:cNvSpPr>
          <p:nvPr/>
        </p:nvSpPr>
        <p:spPr bwMode="auto">
          <a:xfrm>
            <a:off x="41910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39941" name="Text Box 6"/>
          <p:cNvSpPr txBox="1">
            <a:spLocks noChangeArrowheads="1"/>
          </p:cNvSpPr>
          <p:nvPr/>
        </p:nvSpPr>
        <p:spPr bwMode="auto">
          <a:xfrm>
            <a:off x="5638800" y="6019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39942" name="Freeform 7"/>
          <p:cNvSpPr>
            <a:spLocks/>
          </p:cNvSpPr>
          <p:nvPr/>
        </p:nvSpPr>
        <p:spPr bwMode="auto">
          <a:xfrm>
            <a:off x="4648200" y="3657600"/>
            <a:ext cx="3124200" cy="2209800"/>
          </a:xfrm>
          <a:custGeom>
            <a:avLst/>
            <a:gdLst>
              <a:gd name="T0" fmla="*/ 0 w 1968"/>
              <a:gd name="T1" fmla="*/ 2147483647 h 1448"/>
              <a:gd name="T2" fmla="*/ 2147483647 w 1968"/>
              <a:gd name="T3" fmla="*/ 2147483647 h 1448"/>
              <a:gd name="T4" fmla="*/ 2147483647 w 1968"/>
              <a:gd name="T5" fmla="*/ 2147483647 h 1448"/>
              <a:gd name="T6" fmla="*/ 2147483647 w 1968"/>
              <a:gd name="T7" fmla="*/ 2147483647 h 1448"/>
              <a:gd name="T8" fmla="*/ 2147483647 w 1968"/>
              <a:gd name="T9" fmla="*/ 2147483647 h 1448"/>
              <a:gd name="T10" fmla="*/ 2147483647 w 1968"/>
              <a:gd name="T11" fmla="*/ 2147483647 h 1448"/>
              <a:gd name="T12" fmla="*/ 0 60000 65536"/>
              <a:gd name="T13" fmla="*/ 0 60000 65536"/>
              <a:gd name="T14" fmla="*/ 0 60000 65536"/>
              <a:gd name="T15" fmla="*/ 0 60000 65536"/>
              <a:gd name="T16" fmla="*/ 0 60000 65536"/>
              <a:gd name="T17" fmla="*/ 0 60000 65536"/>
              <a:gd name="T18" fmla="*/ 0 w 1968"/>
              <a:gd name="T19" fmla="*/ 0 h 1448"/>
              <a:gd name="T20" fmla="*/ 1968 w 1968"/>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968" h="1448">
                <a:moveTo>
                  <a:pt x="0" y="1448"/>
                </a:moveTo>
                <a:cubicBezTo>
                  <a:pt x="136" y="1448"/>
                  <a:pt x="272" y="1448"/>
                  <a:pt x="384" y="1400"/>
                </a:cubicBezTo>
                <a:cubicBezTo>
                  <a:pt x="496" y="1352"/>
                  <a:pt x="576" y="1288"/>
                  <a:pt x="672" y="1160"/>
                </a:cubicBezTo>
                <a:cubicBezTo>
                  <a:pt x="768" y="1032"/>
                  <a:pt x="848" y="808"/>
                  <a:pt x="960" y="632"/>
                </a:cubicBezTo>
                <a:cubicBezTo>
                  <a:pt x="1072" y="456"/>
                  <a:pt x="1176" y="208"/>
                  <a:pt x="1344" y="104"/>
                </a:cubicBezTo>
                <a:cubicBezTo>
                  <a:pt x="1512" y="0"/>
                  <a:pt x="1864" y="24"/>
                  <a:pt x="1968" y="8"/>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3" name="Line 8"/>
          <p:cNvSpPr>
            <a:spLocks noChangeShapeType="1"/>
          </p:cNvSpPr>
          <p:nvPr/>
        </p:nvSpPr>
        <p:spPr bwMode="auto">
          <a:xfrm>
            <a:off x="4648200" y="3581400"/>
            <a:ext cx="3657600"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9944" name="Text Box 9"/>
          <p:cNvSpPr txBox="1">
            <a:spLocks noChangeArrowheads="1"/>
          </p:cNvSpPr>
          <p:nvPr/>
        </p:nvSpPr>
        <p:spPr bwMode="auto">
          <a:xfrm>
            <a:off x="4343400" y="3429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K</a:t>
            </a:r>
          </a:p>
        </p:txBody>
      </p:sp>
      <p:sp>
        <p:nvSpPr>
          <p:cNvPr id="39945" name="Text Box 10"/>
          <p:cNvSpPr txBox="1">
            <a:spLocks noChangeArrowheads="1"/>
          </p:cNvSpPr>
          <p:nvPr/>
        </p:nvSpPr>
        <p:spPr bwMode="auto">
          <a:xfrm>
            <a:off x="228600" y="2097088"/>
            <a:ext cx="3886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When a population is very small (N~0), the logistic term ((K-N)/K) approaches K/K (=1) and growth rate approaches the exponential maximum (dN/dt = rN).</a:t>
            </a:r>
            <a:r>
              <a:rPr lang="en-US" altLang="en-US" sz="1800" b="1">
                <a:solidFill>
                  <a:schemeClr val="accent2"/>
                </a:solidFill>
                <a:latin typeface="Arial" panose="020B0604020202020204" pitchFamily="34" charset="0"/>
              </a:rPr>
              <a:t> </a:t>
            </a:r>
          </a:p>
          <a:p>
            <a:pPr eaLnBrk="1" hangingPunct="1">
              <a:spcBef>
                <a:spcPct val="0"/>
              </a:spcBef>
              <a:buFontTx/>
              <a:buNone/>
            </a:pPr>
            <a:endParaRPr lang="en-US" altLang="en-US" sz="1800">
              <a:latin typeface="Arial" panose="020B0604020202020204" pitchFamily="34" charset="0"/>
            </a:endParaRPr>
          </a:p>
        </p:txBody>
      </p:sp>
      <p:sp>
        <p:nvSpPr>
          <p:cNvPr id="39946" name="AutoShape 11"/>
          <p:cNvSpPr>
            <a:spLocks noChangeArrowheads="1"/>
          </p:cNvSpPr>
          <p:nvPr/>
        </p:nvSpPr>
        <p:spPr bwMode="auto">
          <a:xfrm rot="5400000">
            <a:off x="3848100" y="4533900"/>
            <a:ext cx="2209800" cy="304800"/>
          </a:xfrm>
          <a:prstGeom prst="leftRightArrow">
            <a:avLst>
              <a:gd name="adj1" fmla="val 50000"/>
              <a:gd name="adj2" fmla="val 14500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2" name="Text Box 3"/>
          <p:cNvSpPr txBox="1">
            <a:spLocks noChangeArrowheads="1"/>
          </p:cNvSpPr>
          <p:nvPr/>
        </p:nvSpPr>
        <p:spPr bwMode="auto">
          <a:xfrm>
            <a:off x="304800" y="457200"/>
            <a:ext cx="8610600" cy="2593975"/>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 (Pearl-</a:t>
            </a:r>
            <a:r>
              <a:rPr lang="en-US" b="1" dirty="0" err="1">
                <a:solidFill>
                  <a:srgbClr val="FF0000"/>
                </a:solidFill>
                <a:latin typeface="Arial" charset="0"/>
              </a:rPr>
              <a:t>Verhulst</a:t>
            </a:r>
            <a:r>
              <a:rPr lang="en-US" b="1" dirty="0">
                <a:solidFill>
                  <a:srgbClr val="FF0000"/>
                </a:solidFill>
                <a:latin typeface="Arial" charset="0"/>
              </a:rPr>
              <a:t> Equation, 1844-45):</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Logistic:</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[(K-N)/K]</a:t>
            </a:r>
          </a:p>
          <a:p>
            <a:pPr lvl="1">
              <a:defRPr/>
            </a:pPr>
            <a:endParaRPr lang="en-US" b="1" dirty="0">
              <a:solidFill>
                <a:srgbClr val="FF0000"/>
              </a:solidFill>
              <a:latin typeface="Arial" charset="0"/>
            </a:endParaRPr>
          </a:p>
          <a:p>
            <a:pPr>
              <a:defRPr/>
            </a:pPr>
            <a:r>
              <a:rPr lang="en-US" b="1" dirty="0">
                <a:latin typeface="Arial" charset="0"/>
              </a:rPr>
              <a:t>		</a:t>
            </a:r>
            <a:r>
              <a:rPr lang="en-US" sz="2000" i="1" dirty="0">
                <a:latin typeface="Arial" charset="0"/>
              </a:rPr>
              <a:t>		 </a:t>
            </a:r>
          </a:p>
        </p:txBody>
      </p:sp>
    </p:spTree>
    <p:extLst>
      <p:ext uri="{BB962C8B-B14F-4D97-AF65-F5344CB8AC3E}">
        <p14:creationId xmlns:p14="http://schemas.microsoft.com/office/powerpoint/2010/main" val="4168122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3"/>
          <p:cNvSpPr>
            <a:spLocks noChangeShapeType="1"/>
          </p:cNvSpPr>
          <p:nvPr/>
        </p:nvSpPr>
        <p:spPr bwMode="auto">
          <a:xfrm>
            <a:off x="464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3" name="Line 4"/>
          <p:cNvSpPr>
            <a:spLocks noChangeShapeType="1"/>
          </p:cNvSpPr>
          <p:nvPr/>
        </p:nvSpPr>
        <p:spPr bwMode="auto">
          <a:xfrm>
            <a:off x="45720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Text Box 5"/>
          <p:cNvSpPr txBox="1">
            <a:spLocks noChangeArrowheads="1"/>
          </p:cNvSpPr>
          <p:nvPr/>
        </p:nvSpPr>
        <p:spPr bwMode="auto">
          <a:xfrm>
            <a:off x="41910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40965" name="Text Box 6"/>
          <p:cNvSpPr txBox="1">
            <a:spLocks noChangeArrowheads="1"/>
          </p:cNvSpPr>
          <p:nvPr/>
        </p:nvSpPr>
        <p:spPr bwMode="auto">
          <a:xfrm>
            <a:off x="5638800" y="6019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40966" name="Freeform 7"/>
          <p:cNvSpPr>
            <a:spLocks/>
          </p:cNvSpPr>
          <p:nvPr/>
        </p:nvSpPr>
        <p:spPr bwMode="auto">
          <a:xfrm>
            <a:off x="4648200" y="3657600"/>
            <a:ext cx="3124200" cy="2209800"/>
          </a:xfrm>
          <a:custGeom>
            <a:avLst/>
            <a:gdLst>
              <a:gd name="T0" fmla="*/ 0 w 1968"/>
              <a:gd name="T1" fmla="*/ 2147483647 h 1448"/>
              <a:gd name="T2" fmla="*/ 2147483647 w 1968"/>
              <a:gd name="T3" fmla="*/ 2147483647 h 1448"/>
              <a:gd name="T4" fmla="*/ 2147483647 w 1968"/>
              <a:gd name="T5" fmla="*/ 2147483647 h 1448"/>
              <a:gd name="T6" fmla="*/ 2147483647 w 1968"/>
              <a:gd name="T7" fmla="*/ 2147483647 h 1448"/>
              <a:gd name="T8" fmla="*/ 2147483647 w 1968"/>
              <a:gd name="T9" fmla="*/ 2147483647 h 1448"/>
              <a:gd name="T10" fmla="*/ 2147483647 w 1968"/>
              <a:gd name="T11" fmla="*/ 2147483647 h 1448"/>
              <a:gd name="T12" fmla="*/ 0 60000 65536"/>
              <a:gd name="T13" fmla="*/ 0 60000 65536"/>
              <a:gd name="T14" fmla="*/ 0 60000 65536"/>
              <a:gd name="T15" fmla="*/ 0 60000 65536"/>
              <a:gd name="T16" fmla="*/ 0 60000 65536"/>
              <a:gd name="T17" fmla="*/ 0 60000 65536"/>
              <a:gd name="T18" fmla="*/ 0 w 1968"/>
              <a:gd name="T19" fmla="*/ 0 h 1448"/>
              <a:gd name="T20" fmla="*/ 1968 w 1968"/>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968" h="1448">
                <a:moveTo>
                  <a:pt x="0" y="1448"/>
                </a:moveTo>
                <a:cubicBezTo>
                  <a:pt x="136" y="1448"/>
                  <a:pt x="272" y="1448"/>
                  <a:pt x="384" y="1400"/>
                </a:cubicBezTo>
                <a:cubicBezTo>
                  <a:pt x="496" y="1352"/>
                  <a:pt x="576" y="1288"/>
                  <a:pt x="672" y="1160"/>
                </a:cubicBezTo>
                <a:cubicBezTo>
                  <a:pt x="768" y="1032"/>
                  <a:pt x="848" y="808"/>
                  <a:pt x="960" y="632"/>
                </a:cubicBezTo>
                <a:cubicBezTo>
                  <a:pt x="1072" y="456"/>
                  <a:pt x="1176" y="208"/>
                  <a:pt x="1344" y="104"/>
                </a:cubicBezTo>
                <a:cubicBezTo>
                  <a:pt x="1512" y="0"/>
                  <a:pt x="1864" y="24"/>
                  <a:pt x="1968" y="8"/>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7" name="Line 8"/>
          <p:cNvSpPr>
            <a:spLocks noChangeShapeType="1"/>
          </p:cNvSpPr>
          <p:nvPr/>
        </p:nvSpPr>
        <p:spPr bwMode="auto">
          <a:xfrm>
            <a:off x="4648200" y="3581400"/>
            <a:ext cx="3657600"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Text Box 9"/>
          <p:cNvSpPr txBox="1">
            <a:spLocks noChangeArrowheads="1"/>
          </p:cNvSpPr>
          <p:nvPr/>
        </p:nvSpPr>
        <p:spPr bwMode="auto">
          <a:xfrm>
            <a:off x="4343400" y="3429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K</a:t>
            </a:r>
          </a:p>
        </p:txBody>
      </p:sp>
      <p:sp>
        <p:nvSpPr>
          <p:cNvPr id="40969" name="Text Box 10"/>
          <p:cNvSpPr txBox="1">
            <a:spLocks noChangeArrowheads="1"/>
          </p:cNvSpPr>
          <p:nvPr/>
        </p:nvSpPr>
        <p:spPr bwMode="auto">
          <a:xfrm>
            <a:off x="228600" y="2097088"/>
            <a:ext cx="3886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As N approaches K, K-N approaches 0; so that the term ((K-N)/K) approaches 0 and dN/dt approaches 0 (no growth).</a:t>
            </a:r>
            <a:r>
              <a:rPr lang="en-US" altLang="en-US" sz="1800" b="1">
                <a:solidFill>
                  <a:schemeClr val="accent2"/>
                </a:solidFill>
                <a:latin typeface="Arial" panose="020B0604020202020204" pitchFamily="34" charset="0"/>
              </a:rPr>
              <a:t> </a:t>
            </a:r>
          </a:p>
          <a:p>
            <a:pPr eaLnBrk="1" hangingPunct="1">
              <a:spcBef>
                <a:spcPct val="0"/>
              </a:spcBef>
              <a:buFontTx/>
              <a:buNone/>
            </a:pPr>
            <a:endParaRPr lang="en-US" altLang="en-US" sz="1800">
              <a:latin typeface="Arial" panose="020B0604020202020204" pitchFamily="34" charset="0"/>
            </a:endParaRPr>
          </a:p>
        </p:txBody>
      </p:sp>
      <p:sp>
        <p:nvSpPr>
          <p:cNvPr id="40970" name="Oval 11"/>
          <p:cNvSpPr>
            <a:spLocks noChangeArrowheads="1"/>
          </p:cNvSpPr>
          <p:nvPr/>
        </p:nvSpPr>
        <p:spPr bwMode="auto">
          <a:xfrm>
            <a:off x="6477000" y="3276600"/>
            <a:ext cx="457200" cy="10668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3" name="Text Box 3"/>
          <p:cNvSpPr txBox="1">
            <a:spLocks noChangeArrowheads="1"/>
          </p:cNvSpPr>
          <p:nvPr/>
        </p:nvSpPr>
        <p:spPr bwMode="auto">
          <a:xfrm>
            <a:off x="304800" y="457200"/>
            <a:ext cx="8610600" cy="2593975"/>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Logistic:</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[(K-N)/K]</a:t>
            </a:r>
          </a:p>
          <a:p>
            <a:pPr lvl="1">
              <a:defRPr/>
            </a:pPr>
            <a:endParaRPr lang="en-US" b="1" dirty="0">
              <a:solidFill>
                <a:srgbClr val="FF0000"/>
              </a:solidFill>
              <a:latin typeface="Arial" charset="0"/>
            </a:endParaRPr>
          </a:p>
          <a:p>
            <a:pPr>
              <a:defRPr/>
            </a:pPr>
            <a:r>
              <a:rPr lang="en-US" b="1" dirty="0">
                <a:latin typeface="Arial" charset="0"/>
              </a:rPr>
              <a:t>		</a:t>
            </a:r>
            <a:r>
              <a:rPr lang="en-US" sz="2000" i="1" dirty="0">
                <a:latin typeface="Arial" charset="0"/>
              </a:rPr>
              <a:t>		 </a:t>
            </a:r>
          </a:p>
        </p:txBody>
      </p:sp>
    </p:spTree>
    <p:extLst>
      <p:ext uri="{BB962C8B-B14F-4D97-AF65-F5344CB8AC3E}">
        <p14:creationId xmlns:p14="http://schemas.microsoft.com/office/powerpoint/2010/main" val="931227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3"/>
          <p:cNvSpPr>
            <a:spLocks noChangeShapeType="1"/>
          </p:cNvSpPr>
          <p:nvPr/>
        </p:nvSpPr>
        <p:spPr bwMode="auto">
          <a:xfrm>
            <a:off x="464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7" name="Line 4"/>
          <p:cNvSpPr>
            <a:spLocks noChangeShapeType="1"/>
          </p:cNvSpPr>
          <p:nvPr/>
        </p:nvSpPr>
        <p:spPr bwMode="auto">
          <a:xfrm>
            <a:off x="45720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Text Box 5"/>
          <p:cNvSpPr txBox="1">
            <a:spLocks noChangeArrowheads="1"/>
          </p:cNvSpPr>
          <p:nvPr/>
        </p:nvSpPr>
        <p:spPr bwMode="auto">
          <a:xfrm>
            <a:off x="41910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41989" name="Text Box 6"/>
          <p:cNvSpPr txBox="1">
            <a:spLocks noChangeArrowheads="1"/>
          </p:cNvSpPr>
          <p:nvPr/>
        </p:nvSpPr>
        <p:spPr bwMode="auto">
          <a:xfrm>
            <a:off x="5638800" y="6019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41990" name="Freeform 7"/>
          <p:cNvSpPr>
            <a:spLocks/>
          </p:cNvSpPr>
          <p:nvPr/>
        </p:nvSpPr>
        <p:spPr bwMode="auto">
          <a:xfrm>
            <a:off x="4648200" y="2819400"/>
            <a:ext cx="3124200" cy="3048000"/>
          </a:xfrm>
          <a:custGeom>
            <a:avLst/>
            <a:gdLst>
              <a:gd name="T0" fmla="*/ 0 w 1968"/>
              <a:gd name="T1" fmla="*/ 2147483647 h 1448"/>
              <a:gd name="T2" fmla="*/ 2147483647 w 1968"/>
              <a:gd name="T3" fmla="*/ 2147483647 h 1448"/>
              <a:gd name="T4" fmla="*/ 2147483647 w 1968"/>
              <a:gd name="T5" fmla="*/ 2147483647 h 1448"/>
              <a:gd name="T6" fmla="*/ 2147483647 w 1968"/>
              <a:gd name="T7" fmla="*/ 2147483647 h 1448"/>
              <a:gd name="T8" fmla="*/ 2147483647 w 1968"/>
              <a:gd name="T9" fmla="*/ 2147483647 h 1448"/>
              <a:gd name="T10" fmla="*/ 2147483647 w 1968"/>
              <a:gd name="T11" fmla="*/ 2147483647 h 1448"/>
              <a:gd name="T12" fmla="*/ 0 60000 65536"/>
              <a:gd name="T13" fmla="*/ 0 60000 65536"/>
              <a:gd name="T14" fmla="*/ 0 60000 65536"/>
              <a:gd name="T15" fmla="*/ 0 60000 65536"/>
              <a:gd name="T16" fmla="*/ 0 60000 65536"/>
              <a:gd name="T17" fmla="*/ 0 60000 65536"/>
              <a:gd name="T18" fmla="*/ 0 w 1968"/>
              <a:gd name="T19" fmla="*/ 0 h 1448"/>
              <a:gd name="T20" fmla="*/ 1968 w 1968"/>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968" h="1448">
                <a:moveTo>
                  <a:pt x="0" y="1448"/>
                </a:moveTo>
                <a:cubicBezTo>
                  <a:pt x="136" y="1448"/>
                  <a:pt x="272" y="1448"/>
                  <a:pt x="384" y="1400"/>
                </a:cubicBezTo>
                <a:cubicBezTo>
                  <a:pt x="496" y="1352"/>
                  <a:pt x="576" y="1288"/>
                  <a:pt x="672" y="1160"/>
                </a:cubicBezTo>
                <a:cubicBezTo>
                  <a:pt x="768" y="1032"/>
                  <a:pt x="848" y="808"/>
                  <a:pt x="960" y="632"/>
                </a:cubicBezTo>
                <a:cubicBezTo>
                  <a:pt x="1072" y="456"/>
                  <a:pt x="1176" y="208"/>
                  <a:pt x="1344" y="104"/>
                </a:cubicBezTo>
                <a:cubicBezTo>
                  <a:pt x="1512" y="0"/>
                  <a:pt x="1864" y="24"/>
                  <a:pt x="1968" y="8"/>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1" name="Line 8"/>
          <p:cNvSpPr>
            <a:spLocks noChangeShapeType="1"/>
          </p:cNvSpPr>
          <p:nvPr/>
        </p:nvSpPr>
        <p:spPr bwMode="auto">
          <a:xfrm>
            <a:off x="4648200" y="3581400"/>
            <a:ext cx="3657600"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Text Box 9"/>
          <p:cNvSpPr txBox="1">
            <a:spLocks noChangeArrowheads="1"/>
          </p:cNvSpPr>
          <p:nvPr/>
        </p:nvSpPr>
        <p:spPr bwMode="auto">
          <a:xfrm>
            <a:off x="4343400" y="3429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K</a:t>
            </a:r>
          </a:p>
        </p:txBody>
      </p:sp>
      <p:sp>
        <p:nvSpPr>
          <p:cNvPr id="41993" name="Text Box 10"/>
          <p:cNvSpPr txBox="1">
            <a:spLocks noChangeArrowheads="1"/>
          </p:cNvSpPr>
          <p:nvPr/>
        </p:nvSpPr>
        <p:spPr bwMode="auto">
          <a:xfrm>
            <a:off x="228600" y="2097088"/>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Should N increase beyond K, </a:t>
            </a:r>
            <a:r>
              <a:rPr lang="en-US" altLang="en-US" sz="1800" b="1">
                <a:solidFill>
                  <a:srgbClr val="800080"/>
                </a:solidFill>
                <a:latin typeface="Arial" panose="020B0604020202020204" pitchFamily="34" charset="0"/>
              </a:rPr>
              <a:t>K-N becomes negative</a:t>
            </a:r>
            <a:r>
              <a:rPr lang="en-US" altLang="en-US" sz="1800" b="1">
                <a:solidFill>
                  <a:srgbClr val="FF0000"/>
                </a:solidFill>
                <a:latin typeface="Arial" panose="020B0604020202020204" pitchFamily="34" charset="0"/>
              </a:rPr>
              <a:t>, as does dN/dt (the population will decline in size). </a:t>
            </a:r>
          </a:p>
        </p:txBody>
      </p:sp>
      <p:sp>
        <p:nvSpPr>
          <p:cNvPr id="41994" name="Line 11"/>
          <p:cNvSpPr>
            <a:spLocks noChangeShapeType="1"/>
          </p:cNvSpPr>
          <p:nvPr/>
        </p:nvSpPr>
        <p:spPr bwMode="auto">
          <a:xfrm>
            <a:off x="8001000" y="2819400"/>
            <a:ext cx="0" cy="685800"/>
          </a:xfrm>
          <a:prstGeom prst="line">
            <a:avLst/>
          </a:prstGeom>
          <a:noFill/>
          <a:ln w="762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3"/>
          <p:cNvSpPr txBox="1">
            <a:spLocks noChangeArrowheads="1"/>
          </p:cNvSpPr>
          <p:nvPr/>
        </p:nvSpPr>
        <p:spPr bwMode="auto">
          <a:xfrm>
            <a:off x="304800" y="457200"/>
            <a:ext cx="8610600" cy="2593975"/>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Logistic:</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[(K-N)/K]</a:t>
            </a:r>
          </a:p>
          <a:p>
            <a:pPr lvl="1">
              <a:defRPr/>
            </a:pPr>
            <a:endParaRPr lang="en-US" b="1" dirty="0">
              <a:solidFill>
                <a:srgbClr val="FF0000"/>
              </a:solidFill>
              <a:latin typeface="Arial" charset="0"/>
            </a:endParaRPr>
          </a:p>
          <a:p>
            <a:pPr>
              <a:defRPr/>
            </a:pPr>
            <a:r>
              <a:rPr lang="en-US" b="1" dirty="0">
                <a:latin typeface="Arial" charset="0"/>
              </a:rPr>
              <a:t>		</a:t>
            </a:r>
            <a:r>
              <a:rPr lang="en-US" sz="2000" i="1" dirty="0">
                <a:latin typeface="Arial" charset="0"/>
              </a:rPr>
              <a:t>		 </a:t>
            </a:r>
          </a:p>
        </p:txBody>
      </p:sp>
    </p:spTree>
    <p:extLst>
      <p:ext uri="{BB962C8B-B14F-4D97-AF65-F5344CB8AC3E}">
        <p14:creationId xmlns:p14="http://schemas.microsoft.com/office/powerpoint/2010/main" val="12194625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3"/>
          <p:cNvSpPr>
            <a:spLocks noChangeShapeType="1"/>
          </p:cNvSpPr>
          <p:nvPr/>
        </p:nvSpPr>
        <p:spPr bwMode="auto">
          <a:xfrm>
            <a:off x="46482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1" name="Line 4"/>
          <p:cNvSpPr>
            <a:spLocks noChangeShapeType="1"/>
          </p:cNvSpPr>
          <p:nvPr/>
        </p:nvSpPr>
        <p:spPr bwMode="auto">
          <a:xfrm>
            <a:off x="4572000" y="586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2" name="Text Box 5"/>
          <p:cNvSpPr txBox="1">
            <a:spLocks noChangeArrowheads="1"/>
          </p:cNvSpPr>
          <p:nvPr/>
        </p:nvSpPr>
        <p:spPr bwMode="auto">
          <a:xfrm>
            <a:off x="4191000" y="4038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a:t>
            </a:r>
          </a:p>
        </p:txBody>
      </p:sp>
      <p:sp>
        <p:nvSpPr>
          <p:cNvPr id="43013" name="Text Box 6"/>
          <p:cNvSpPr txBox="1">
            <a:spLocks noChangeArrowheads="1"/>
          </p:cNvSpPr>
          <p:nvPr/>
        </p:nvSpPr>
        <p:spPr bwMode="auto">
          <a:xfrm>
            <a:off x="5638800" y="6019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t</a:t>
            </a:r>
          </a:p>
        </p:txBody>
      </p:sp>
      <p:sp>
        <p:nvSpPr>
          <p:cNvPr id="43014" name="Freeform 7"/>
          <p:cNvSpPr>
            <a:spLocks/>
          </p:cNvSpPr>
          <p:nvPr/>
        </p:nvSpPr>
        <p:spPr bwMode="auto">
          <a:xfrm>
            <a:off x="4648200" y="3657600"/>
            <a:ext cx="3124200" cy="1828800"/>
          </a:xfrm>
          <a:custGeom>
            <a:avLst/>
            <a:gdLst>
              <a:gd name="T0" fmla="*/ 0 w 1968"/>
              <a:gd name="T1" fmla="*/ 2147483647 h 1448"/>
              <a:gd name="T2" fmla="*/ 2147483647 w 1968"/>
              <a:gd name="T3" fmla="*/ 2147483647 h 1448"/>
              <a:gd name="T4" fmla="*/ 2147483647 w 1968"/>
              <a:gd name="T5" fmla="*/ 2147483647 h 1448"/>
              <a:gd name="T6" fmla="*/ 2147483647 w 1968"/>
              <a:gd name="T7" fmla="*/ 2147483647 h 1448"/>
              <a:gd name="T8" fmla="*/ 2147483647 w 1968"/>
              <a:gd name="T9" fmla="*/ 2147483647 h 1448"/>
              <a:gd name="T10" fmla="*/ 2147483647 w 1968"/>
              <a:gd name="T11" fmla="*/ 2147483647 h 1448"/>
              <a:gd name="T12" fmla="*/ 0 60000 65536"/>
              <a:gd name="T13" fmla="*/ 0 60000 65536"/>
              <a:gd name="T14" fmla="*/ 0 60000 65536"/>
              <a:gd name="T15" fmla="*/ 0 60000 65536"/>
              <a:gd name="T16" fmla="*/ 0 60000 65536"/>
              <a:gd name="T17" fmla="*/ 0 60000 65536"/>
              <a:gd name="T18" fmla="*/ 0 w 1968"/>
              <a:gd name="T19" fmla="*/ 0 h 1448"/>
              <a:gd name="T20" fmla="*/ 1968 w 1968"/>
              <a:gd name="T21" fmla="*/ 1448 h 1448"/>
            </a:gdLst>
            <a:ahLst/>
            <a:cxnLst>
              <a:cxn ang="T12">
                <a:pos x="T0" y="T1"/>
              </a:cxn>
              <a:cxn ang="T13">
                <a:pos x="T2" y="T3"/>
              </a:cxn>
              <a:cxn ang="T14">
                <a:pos x="T4" y="T5"/>
              </a:cxn>
              <a:cxn ang="T15">
                <a:pos x="T6" y="T7"/>
              </a:cxn>
              <a:cxn ang="T16">
                <a:pos x="T8" y="T9"/>
              </a:cxn>
              <a:cxn ang="T17">
                <a:pos x="T10" y="T11"/>
              </a:cxn>
            </a:cxnLst>
            <a:rect l="T18" t="T19" r="T20" b="T21"/>
            <a:pathLst>
              <a:path w="1968" h="1448">
                <a:moveTo>
                  <a:pt x="0" y="1448"/>
                </a:moveTo>
                <a:cubicBezTo>
                  <a:pt x="136" y="1448"/>
                  <a:pt x="272" y="1448"/>
                  <a:pt x="384" y="1400"/>
                </a:cubicBezTo>
                <a:cubicBezTo>
                  <a:pt x="496" y="1352"/>
                  <a:pt x="576" y="1288"/>
                  <a:pt x="672" y="1160"/>
                </a:cubicBezTo>
                <a:cubicBezTo>
                  <a:pt x="768" y="1032"/>
                  <a:pt x="848" y="808"/>
                  <a:pt x="960" y="632"/>
                </a:cubicBezTo>
                <a:cubicBezTo>
                  <a:pt x="1072" y="456"/>
                  <a:pt x="1176" y="208"/>
                  <a:pt x="1344" y="104"/>
                </a:cubicBezTo>
                <a:cubicBezTo>
                  <a:pt x="1512" y="0"/>
                  <a:pt x="1864" y="24"/>
                  <a:pt x="1968" y="8"/>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5" name="Line 8"/>
          <p:cNvSpPr>
            <a:spLocks noChangeShapeType="1"/>
          </p:cNvSpPr>
          <p:nvPr/>
        </p:nvSpPr>
        <p:spPr bwMode="auto">
          <a:xfrm>
            <a:off x="4648200" y="3581400"/>
            <a:ext cx="3657600"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Text Box 9"/>
          <p:cNvSpPr txBox="1">
            <a:spLocks noChangeArrowheads="1"/>
          </p:cNvSpPr>
          <p:nvPr/>
        </p:nvSpPr>
        <p:spPr bwMode="auto">
          <a:xfrm>
            <a:off x="4343400" y="3429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K</a:t>
            </a:r>
          </a:p>
        </p:txBody>
      </p:sp>
      <p:sp>
        <p:nvSpPr>
          <p:cNvPr id="43017" name="Text Box 10"/>
          <p:cNvSpPr txBox="1">
            <a:spLocks noChangeArrowheads="1"/>
          </p:cNvSpPr>
          <p:nvPr/>
        </p:nvSpPr>
        <p:spPr bwMode="auto">
          <a:xfrm>
            <a:off x="228600" y="2097088"/>
            <a:ext cx="388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Minimum viable population size add (N-m)/N</a:t>
            </a:r>
            <a:r>
              <a:rPr lang="en-US" altLang="en-US" sz="1800">
                <a:solidFill>
                  <a:srgbClr val="FF0000"/>
                </a:solidFill>
                <a:latin typeface="Arial" panose="020B0604020202020204" pitchFamily="34" charset="0"/>
              </a:rPr>
              <a:t> </a:t>
            </a:r>
          </a:p>
        </p:txBody>
      </p:sp>
      <p:sp>
        <p:nvSpPr>
          <p:cNvPr id="43018" name="Arc 11"/>
          <p:cNvSpPr>
            <a:spLocks/>
          </p:cNvSpPr>
          <p:nvPr/>
        </p:nvSpPr>
        <p:spPr bwMode="auto">
          <a:xfrm>
            <a:off x="4648200" y="5562600"/>
            <a:ext cx="1066800" cy="304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9" name="Line 12"/>
          <p:cNvSpPr>
            <a:spLocks noChangeShapeType="1"/>
          </p:cNvSpPr>
          <p:nvPr/>
        </p:nvSpPr>
        <p:spPr bwMode="auto">
          <a:xfrm>
            <a:off x="4648200" y="5562600"/>
            <a:ext cx="3581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Text Box 13"/>
          <p:cNvSpPr txBox="1">
            <a:spLocks noChangeArrowheads="1"/>
          </p:cNvSpPr>
          <p:nvPr/>
        </p:nvSpPr>
        <p:spPr bwMode="auto">
          <a:xfrm>
            <a:off x="4191000" y="53340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m</a:t>
            </a:r>
          </a:p>
        </p:txBody>
      </p:sp>
      <p:sp>
        <p:nvSpPr>
          <p:cNvPr id="15" name="Text Box 3"/>
          <p:cNvSpPr txBox="1">
            <a:spLocks noChangeArrowheads="1"/>
          </p:cNvSpPr>
          <p:nvPr/>
        </p:nvSpPr>
        <p:spPr bwMode="auto">
          <a:xfrm>
            <a:off x="304800" y="457200"/>
            <a:ext cx="8610600" cy="2593975"/>
          </a:xfrm>
          <a:prstGeom prst="rect">
            <a:avLst/>
          </a:prstGeom>
          <a:noFill/>
          <a:ln w="9525">
            <a:noFill/>
            <a:miter lim="800000"/>
            <a:headEnd/>
            <a:tailEnd/>
          </a:ln>
        </p:spPr>
        <p:txBody>
          <a:bodyPr>
            <a:spAutoFit/>
          </a:bodyPr>
          <a:lstStyle/>
          <a:p>
            <a:pPr marL="223838" indent="-222250">
              <a:buFontTx/>
              <a:buAutoNum type="arabicPeriod"/>
              <a:defRPr/>
            </a:pPr>
            <a:r>
              <a:rPr lang="en-US" b="1" dirty="0">
                <a:latin typeface="Arial" charset="0"/>
              </a:rPr>
              <a:t>Premise </a:t>
            </a:r>
          </a:p>
          <a:p>
            <a:pPr marL="342900" indent="-342900">
              <a:defRPr/>
            </a:pPr>
            <a:r>
              <a:rPr lang="en-US" b="1" dirty="0">
                <a:latin typeface="Arial" charset="0"/>
              </a:rPr>
              <a:t>2. Result</a:t>
            </a:r>
          </a:p>
          <a:p>
            <a:pPr marL="342900" indent="-342900">
              <a:defRPr/>
            </a:pPr>
            <a:r>
              <a:rPr lang="en-US" b="1" dirty="0">
                <a:solidFill>
                  <a:srgbClr val="FF0000"/>
                </a:solidFill>
                <a:latin typeface="Arial" charset="0"/>
              </a:rPr>
              <a:t>3. The Logistic Growth Equation:</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Logistic:</a:t>
            </a:r>
          </a:p>
          <a:p>
            <a:pPr lvl="1">
              <a:defRPr/>
            </a:pPr>
            <a:endParaRPr lang="en-US" b="1" dirty="0">
              <a:solidFill>
                <a:srgbClr val="FF0000"/>
              </a:solidFill>
              <a:latin typeface="Arial" charset="0"/>
            </a:endParaRPr>
          </a:p>
          <a:p>
            <a:pPr lvl="1">
              <a:defRPr/>
            </a:pPr>
            <a:r>
              <a:rPr lang="en-US" b="1" dirty="0">
                <a:solidFill>
                  <a:srgbClr val="FF0000"/>
                </a:solidFill>
                <a:latin typeface="Arial" charset="0"/>
              </a:rPr>
              <a:t>					</a:t>
            </a:r>
            <a:r>
              <a:rPr lang="en-US" b="1" dirty="0" err="1">
                <a:solidFill>
                  <a:srgbClr val="FF0000"/>
                </a:solidFill>
                <a:latin typeface="Arial" charset="0"/>
              </a:rPr>
              <a:t>dN</a:t>
            </a:r>
            <a:r>
              <a:rPr lang="en-US" b="1" dirty="0">
                <a:solidFill>
                  <a:srgbClr val="FF0000"/>
                </a:solidFill>
                <a:latin typeface="Arial" charset="0"/>
              </a:rPr>
              <a:t>/</a:t>
            </a:r>
            <a:r>
              <a:rPr lang="en-US" b="1" dirty="0" err="1">
                <a:solidFill>
                  <a:srgbClr val="FF0000"/>
                </a:solidFill>
                <a:latin typeface="Arial" charset="0"/>
              </a:rPr>
              <a:t>dt</a:t>
            </a:r>
            <a:r>
              <a:rPr lang="en-US" b="1" dirty="0">
                <a:solidFill>
                  <a:srgbClr val="FF0000"/>
                </a:solidFill>
                <a:latin typeface="Arial" charset="0"/>
              </a:rPr>
              <a:t> = </a:t>
            </a:r>
            <a:r>
              <a:rPr lang="en-US" b="1" dirty="0" err="1">
                <a:solidFill>
                  <a:srgbClr val="FF0000"/>
                </a:solidFill>
                <a:latin typeface="Arial" charset="0"/>
              </a:rPr>
              <a:t>rN</a:t>
            </a:r>
            <a:r>
              <a:rPr lang="en-US" b="1" dirty="0">
                <a:solidFill>
                  <a:srgbClr val="FF0000"/>
                </a:solidFill>
                <a:latin typeface="Arial" charset="0"/>
              </a:rPr>
              <a:t> [(K-N)/K] </a:t>
            </a:r>
            <a:r>
              <a:rPr lang="en-US" b="1" dirty="0">
                <a:solidFill>
                  <a:srgbClr val="0070C0"/>
                </a:solidFill>
                <a:latin typeface="Arial" charset="0"/>
              </a:rPr>
              <a:t>[(N-m)/K]</a:t>
            </a:r>
          </a:p>
          <a:p>
            <a:pPr lvl="1">
              <a:defRPr/>
            </a:pPr>
            <a:endParaRPr lang="en-US" b="1" dirty="0">
              <a:solidFill>
                <a:srgbClr val="FF0000"/>
              </a:solidFill>
              <a:latin typeface="Arial" charset="0"/>
            </a:endParaRPr>
          </a:p>
          <a:p>
            <a:pPr>
              <a:defRPr/>
            </a:pPr>
            <a:r>
              <a:rPr lang="en-US" b="1" dirty="0">
                <a:latin typeface="Arial" charset="0"/>
              </a:rPr>
              <a:t>		</a:t>
            </a:r>
            <a:r>
              <a:rPr lang="en-US" sz="2000" i="1" dirty="0">
                <a:latin typeface="Arial" charset="0"/>
              </a:rPr>
              <a:t>		 </a:t>
            </a:r>
          </a:p>
        </p:txBody>
      </p:sp>
    </p:spTree>
    <p:extLst>
      <p:ext uri="{BB962C8B-B14F-4D97-AF65-F5344CB8AC3E}">
        <p14:creationId xmlns:p14="http://schemas.microsoft.com/office/powerpoint/2010/main" val="968331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0" y="533400"/>
            <a:ext cx="6934200" cy="3231654"/>
          </a:xfrm>
          <a:prstGeom prst="rect">
            <a:avLst/>
          </a:prstGeom>
          <a:noFill/>
          <a:ln w="9525">
            <a:noFill/>
            <a:miter lim="800000"/>
            <a:headEnd/>
            <a:tailEnd/>
          </a:ln>
        </p:spPr>
        <p:txBody>
          <a:bodyPr>
            <a:spAutoFit/>
          </a:bodyPr>
          <a:lstStyle/>
          <a:p>
            <a:pPr marL="171450" indent="-171450">
              <a:defRPr/>
            </a:pPr>
            <a:r>
              <a:rPr lang="en-US" b="1" dirty="0">
                <a:solidFill>
                  <a:srgbClr val="FF0000"/>
                </a:solidFill>
                <a:latin typeface="Calibri" pitchFamily="34" charset="0"/>
              </a:rPr>
              <a:t>D</a:t>
            </a:r>
            <a:r>
              <a:rPr lang="en-US" b="1" dirty="0" smtClean="0">
                <a:solidFill>
                  <a:srgbClr val="FF0000"/>
                </a:solidFill>
                <a:latin typeface="Calibri" pitchFamily="34" charset="0"/>
              </a:rPr>
              <a:t>. </a:t>
            </a:r>
            <a:r>
              <a:rPr lang="en-US" b="1" dirty="0">
                <a:solidFill>
                  <a:srgbClr val="FF0000"/>
                </a:solidFill>
                <a:latin typeface="Calibri" pitchFamily="34" charset="0"/>
              </a:rPr>
              <a:t>Population Growth </a:t>
            </a:r>
            <a:endParaRPr lang="en-US" sz="1600" b="1" dirty="0">
              <a:solidFill>
                <a:srgbClr val="FF0000"/>
              </a:solidFill>
              <a:latin typeface="Calibri" pitchFamily="34" charset="0"/>
            </a:endParaRPr>
          </a:p>
          <a:p>
            <a:pPr marL="168275">
              <a:defRPr/>
            </a:pPr>
            <a:r>
              <a:rPr lang="en-US" sz="1600" b="1" dirty="0" smtClean="0">
                <a:solidFill>
                  <a:srgbClr val="00B0F0"/>
                </a:solidFill>
                <a:latin typeface="Calibri" pitchFamily="34" charset="0"/>
              </a:rPr>
              <a:t>1. Exponential Growth </a:t>
            </a:r>
            <a:endParaRPr lang="en-US" sz="1600" b="1" dirty="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2. </a:t>
            </a:r>
            <a:r>
              <a:rPr lang="en-US" sz="1600" b="1" dirty="0" smtClean="0">
                <a:solidFill>
                  <a:srgbClr val="00B0F0"/>
                </a:solidFill>
                <a:latin typeface="Calibri" pitchFamily="34" charset="0"/>
              </a:rPr>
              <a:t>Life </a:t>
            </a:r>
            <a:r>
              <a:rPr lang="en-US" sz="1600" b="1" dirty="0">
                <a:solidFill>
                  <a:srgbClr val="00B0F0"/>
                </a:solidFill>
                <a:latin typeface="Calibri" pitchFamily="34" charset="0"/>
              </a:rPr>
              <a:t>History </a:t>
            </a:r>
            <a:r>
              <a:rPr lang="en-US" sz="1600" b="1" dirty="0" err="1">
                <a:solidFill>
                  <a:srgbClr val="00B0F0"/>
                </a:solidFill>
                <a:latin typeface="Calibri" pitchFamily="34" charset="0"/>
              </a:rPr>
              <a:t>Redux</a:t>
            </a:r>
            <a:endParaRPr lang="en-US" sz="1600" b="1" dirty="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3. Density </a:t>
            </a:r>
            <a:r>
              <a:rPr lang="en-US" sz="1600" b="1" dirty="0">
                <a:solidFill>
                  <a:srgbClr val="00B0F0"/>
                </a:solidFill>
                <a:latin typeface="Calibri" pitchFamily="34" charset="0"/>
              </a:rPr>
              <a:t>Dependence</a:t>
            </a: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4. Spatial </a:t>
            </a:r>
            <a:r>
              <a:rPr lang="en-US" sz="1600" b="1" dirty="0">
                <a:solidFill>
                  <a:srgbClr val="00B0F0"/>
                </a:solidFill>
                <a:latin typeface="Calibri" pitchFamily="34" charset="0"/>
              </a:rPr>
              <a:t>Dynamics and </a:t>
            </a:r>
            <a:r>
              <a:rPr lang="en-US" sz="1600" b="1" dirty="0" err="1">
                <a:solidFill>
                  <a:srgbClr val="00B0F0"/>
                </a:solidFill>
                <a:latin typeface="Calibri" pitchFamily="34" charset="0"/>
              </a:rPr>
              <a:t>Metapopulations</a:t>
            </a:r>
            <a:endParaRPr lang="en-US" sz="1600" b="1" dirty="0">
              <a:solidFill>
                <a:srgbClr val="00B0F0"/>
              </a:solidFill>
              <a:latin typeface="Calibri" pitchFamily="34" charset="0"/>
            </a:endParaRPr>
          </a:p>
          <a:p>
            <a:pPr marL="171450" indent="-171450">
              <a:defRPr/>
            </a:pPr>
            <a:r>
              <a:rPr lang="en-US" sz="1600" b="1" dirty="0">
                <a:solidFill>
                  <a:srgbClr val="FF0000"/>
                </a:solidFill>
                <a:latin typeface="Calibri" pitchFamily="34" charset="0"/>
              </a:rPr>
              <a:t>		</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pic>
        <p:nvPicPr>
          <p:cNvPr id="55299" name="Picture 3" descr="figure_10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85232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77200" y="1371600"/>
            <a:ext cx="19050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rot="16200000">
            <a:off x="6743700" y="3086100"/>
            <a:ext cx="19050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38546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figure_10_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85232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77200" y="1371600"/>
            <a:ext cx="19050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rot="16200000">
            <a:off x="6743700" y="3086100"/>
            <a:ext cx="19050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26" name="TextBox 5"/>
          <p:cNvSpPr txBox="1">
            <a:spLocks noChangeArrowheads="1"/>
          </p:cNvSpPr>
          <p:nvPr/>
        </p:nvSpPr>
        <p:spPr bwMode="auto">
          <a:xfrm>
            <a:off x="381000" y="32004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Dealing with small populations with increase chance of stochastic extinction (e).</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The survival of the </a:t>
            </a:r>
            <a:r>
              <a:rPr lang="en-US" altLang="en-US" sz="1800" dirty="0" err="1">
                <a:latin typeface="Arial" panose="020B0604020202020204" pitchFamily="34" charset="0"/>
              </a:rPr>
              <a:t>metapopulation</a:t>
            </a:r>
            <a:r>
              <a:rPr lang="en-US" altLang="en-US" sz="1800" dirty="0">
                <a:latin typeface="Arial" panose="020B0604020202020204" pitchFamily="34" charset="0"/>
              </a:rPr>
              <a:t> is dependent on a rate of migration that can ‘rescue’ extinct at a compensatory rate.</a:t>
            </a:r>
          </a:p>
        </p:txBody>
      </p:sp>
      <p:sp>
        <p:nvSpPr>
          <p:cNvPr id="7" name="TextBox 6"/>
          <p:cNvSpPr txBox="1">
            <a:spLocks noChangeArrowheads="1"/>
          </p:cNvSpPr>
          <p:nvPr/>
        </p:nvSpPr>
        <p:spPr bwMode="auto">
          <a:xfrm>
            <a:off x="762000" y="533400"/>
            <a:ext cx="6934200" cy="3231654"/>
          </a:xfrm>
          <a:prstGeom prst="rect">
            <a:avLst/>
          </a:prstGeom>
          <a:noFill/>
          <a:ln w="9525">
            <a:noFill/>
            <a:miter lim="800000"/>
            <a:headEnd/>
            <a:tailEnd/>
          </a:ln>
        </p:spPr>
        <p:txBody>
          <a:bodyPr>
            <a:spAutoFit/>
          </a:bodyPr>
          <a:lstStyle/>
          <a:p>
            <a:pPr marL="171450" indent="-171450">
              <a:defRPr/>
            </a:pPr>
            <a:r>
              <a:rPr lang="en-US" b="1" dirty="0">
                <a:solidFill>
                  <a:srgbClr val="FF0000"/>
                </a:solidFill>
                <a:latin typeface="Calibri" pitchFamily="34" charset="0"/>
              </a:rPr>
              <a:t>D</a:t>
            </a:r>
            <a:r>
              <a:rPr lang="en-US" b="1" dirty="0" smtClean="0">
                <a:solidFill>
                  <a:srgbClr val="FF0000"/>
                </a:solidFill>
                <a:latin typeface="Calibri" pitchFamily="34" charset="0"/>
              </a:rPr>
              <a:t>. </a:t>
            </a:r>
            <a:r>
              <a:rPr lang="en-US" b="1" dirty="0">
                <a:solidFill>
                  <a:srgbClr val="FF0000"/>
                </a:solidFill>
                <a:latin typeface="Calibri" pitchFamily="34" charset="0"/>
              </a:rPr>
              <a:t>Population Growth </a:t>
            </a:r>
            <a:endParaRPr lang="en-US" sz="1600" b="1" dirty="0">
              <a:solidFill>
                <a:srgbClr val="FF0000"/>
              </a:solidFill>
              <a:latin typeface="Calibri" pitchFamily="34" charset="0"/>
            </a:endParaRPr>
          </a:p>
          <a:p>
            <a:pPr marL="168275">
              <a:defRPr/>
            </a:pPr>
            <a:r>
              <a:rPr lang="en-US" sz="1600" b="1" dirty="0" smtClean="0">
                <a:solidFill>
                  <a:srgbClr val="00B0F0"/>
                </a:solidFill>
                <a:latin typeface="Calibri" pitchFamily="34" charset="0"/>
              </a:rPr>
              <a:t>1. Exponential Growth </a:t>
            </a:r>
            <a:endParaRPr lang="en-US" sz="1600" b="1" dirty="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2. </a:t>
            </a:r>
            <a:r>
              <a:rPr lang="en-US" sz="1600" b="1" dirty="0" smtClean="0">
                <a:solidFill>
                  <a:srgbClr val="00B0F0"/>
                </a:solidFill>
                <a:latin typeface="Calibri" pitchFamily="34" charset="0"/>
              </a:rPr>
              <a:t>Life </a:t>
            </a:r>
            <a:r>
              <a:rPr lang="en-US" sz="1600" b="1" dirty="0">
                <a:solidFill>
                  <a:srgbClr val="00B0F0"/>
                </a:solidFill>
                <a:latin typeface="Calibri" pitchFamily="34" charset="0"/>
              </a:rPr>
              <a:t>History </a:t>
            </a:r>
            <a:r>
              <a:rPr lang="en-US" sz="1600" b="1" dirty="0" err="1">
                <a:solidFill>
                  <a:srgbClr val="00B0F0"/>
                </a:solidFill>
                <a:latin typeface="Calibri" pitchFamily="34" charset="0"/>
              </a:rPr>
              <a:t>Redux</a:t>
            </a:r>
            <a:endParaRPr lang="en-US" sz="1600" b="1" dirty="0">
              <a:solidFill>
                <a:srgbClr val="00B0F0"/>
              </a:solidFill>
              <a:latin typeface="Calibri" pitchFamily="34" charset="0"/>
            </a:endParaRP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3. Density </a:t>
            </a:r>
            <a:r>
              <a:rPr lang="en-US" sz="1600" b="1" dirty="0">
                <a:solidFill>
                  <a:srgbClr val="00B0F0"/>
                </a:solidFill>
                <a:latin typeface="Calibri" pitchFamily="34" charset="0"/>
              </a:rPr>
              <a:t>Dependence</a:t>
            </a:r>
          </a:p>
          <a:p>
            <a:pPr marL="171450" indent="-171450">
              <a:defRPr/>
            </a:pPr>
            <a:r>
              <a:rPr lang="en-US" sz="1600" b="1" dirty="0">
                <a:solidFill>
                  <a:srgbClr val="00B0F0"/>
                </a:solidFill>
                <a:latin typeface="Calibri" pitchFamily="34" charset="0"/>
              </a:rPr>
              <a:t>    </a:t>
            </a:r>
            <a:r>
              <a:rPr lang="en-US" sz="1600" b="1" dirty="0" smtClean="0">
                <a:solidFill>
                  <a:srgbClr val="00B0F0"/>
                </a:solidFill>
                <a:latin typeface="Calibri" pitchFamily="34" charset="0"/>
              </a:rPr>
              <a:t>4. Spatial </a:t>
            </a:r>
            <a:r>
              <a:rPr lang="en-US" sz="1600" b="1" dirty="0">
                <a:solidFill>
                  <a:srgbClr val="00B0F0"/>
                </a:solidFill>
                <a:latin typeface="Calibri" pitchFamily="34" charset="0"/>
              </a:rPr>
              <a:t>Dynamics and </a:t>
            </a:r>
            <a:r>
              <a:rPr lang="en-US" sz="1600" b="1" dirty="0" err="1">
                <a:solidFill>
                  <a:srgbClr val="00B0F0"/>
                </a:solidFill>
                <a:latin typeface="Calibri" pitchFamily="34" charset="0"/>
              </a:rPr>
              <a:t>Metapopulations</a:t>
            </a:r>
            <a:endParaRPr lang="en-US" sz="1600" b="1" dirty="0">
              <a:solidFill>
                <a:srgbClr val="00B0F0"/>
              </a:solidFill>
              <a:latin typeface="Calibri" pitchFamily="34" charset="0"/>
            </a:endParaRPr>
          </a:p>
          <a:p>
            <a:pPr marL="171450" indent="-171450">
              <a:defRPr/>
            </a:pPr>
            <a:r>
              <a:rPr lang="en-US" sz="1600" b="1" dirty="0">
                <a:solidFill>
                  <a:srgbClr val="FF0000"/>
                </a:solidFill>
                <a:latin typeface="Calibri" pitchFamily="34" charset="0"/>
              </a:rPr>
              <a:t>		</a:t>
            </a:r>
          </a:p>
          <a:p>
            <a:pPr marL="171450" indent="-171450">
              <a:defRPr/>
            </a:pPr>
            <a:r>
              <a:rPr lang="en-US" sz="1600" b="1" dirty="0">
                <a:solidFill>
                  <a:srgbClr val="FF0000"/>
                </a:solidFill>
                <a:latin typeface="Calibri" pitchFamily="34" charset="0"/>
              </a:rPr>
              <a:t>		</a:t>
            </a: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latin typeface="Calibri" pitchFamily="34" charset="0"/>
            </a:endParaRPr>
          </a:p>
          <a:p>
            <a:pPr marL="171450" indent="-171450">
              <a:defRPr/>
            </a:pPr>
            <a:endParaRPr lang="en-US" b="1" dirty="0">
              <a:solidFill>
                <a:srgbClr val="FF0000"/>
              </a:solidFill>
              <a:latin typeface="Calibri" pitchFamily="34" charset="0"/>
            </a:endParaRPr>
          </a:p>
          <a:p>
            <a:pPr marL="171450" indent="-171450">
              <a:defRPr/>
            </a:pPr>
            <a:endParaRPr lang="en-US" b="1" dirty="0">
              <a:solidFill>
                <a:srgbClr val="FF0000"/>
              </a:solidFill>
              <a:latin typeface="Calibri" pitchFamily="34" charset="0"/>
            </a:endParaRPr>
          </a:p>
        </p:txBody>
      </p:sp>
    </p:spTree>
    <p:extLst>
      <p:ext uri="{BB962C8B-B14F-4D97-AF65-F5344CB8AC3E}">
        <p14:creationId xmlns:p14="http://schemas.microsoft.com/office/powerpoint/2010/main" val="39910856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762000" y="533400"/>
            <a:ext cx="693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00B0F0"/>
                </a:solidFill>
              </a:rPr>
              <a:t>4</a:t>
            </a:r>
            <a:r>
              <a:rPr lang="en-US" altLang="en-US" sz="1600" b="1" dirty="0" smtClean="0">
                <a:solidFill>
                  <a:srgbClr val="00B0F0"/>
                </a:solidFill>
              </a:rPr>
              <a:t>. </a:t>
            </a:r>
            <a:r>
              <a:rPr lang="en-US" altLang="en-US" sz="1600" b="1" dirty="0">
                <a:solidFill>
                  <a:srgbClr val="00B0F0"/>
                </a:solidFill>
              </a:rPr>
              <a:t>Spatial Dynamics and </a:t>
            </a:r>
            <a:r>
              <a:rPr lang="en-US" altLang="en-US" sz="1600" b="1" dirty="0" err="1">
                <a:solidFill>
                  <a:srgbClr val="00B0F0"/>
                </a:solidFill>
              </a:rPr>
              <a:t>Metapopulations</a:t>
            </a:r>
            <a:endParaRPr lang="en-US" altLang="en-US" sz="1600" b="1" dirty="0">
              <a:solidFill>
                <a:srgbClr val="00B0F0"/>
              </a:solidFill>
            </a:endParaRPr>
          </a:p>
          <a:p>
            <a:pPr eaLnBrk="1" hangingPunct="1">
              <a:spcBef>
                <a:spcPct val="0"/>
              </a:spcBef>
              <a:buFontTx/>
              <a:buNone/>
            </a:pPr>
            <a:r>
              <a:rPr lang="en-US" altLang="en-US" sz="1600" b="1" dirty="0">
                <a:solidFill>
                  <a:srgbClr val="FF0000"/>
                </a:solidFill>
              </a:rPr>
              <a:t>		</a:t>
            </a:r>
          </a:p>
          <a:p>
            <a:pPr eaLnBrk="1" hangingPunct="1">
              <a:spcBef>
                <a:spcPct val="0"/>
              </a:spcBef>
              <a:buFontTx/>
              <a:buNone/>
            </a:pPr>
            <a:r>
              <a:rPr lang="en-US" altLang="en-US" sz="1600" b="1" dirty="0">
                <a:solidFill>
                  <a:srgbClr val="FF0000"/>
                </a:solidFill>
              </a:rPr>
              <a:t>		</a:t>
            </a:r>
          </a:p>
          <a:p>
            <a:pPr eaLnBrk="1" hangingPunct="1">
              <a:spcBef>
                <a:spcPct val="0"/>
              </a:spcBef>
              <a:buFontTx/>
              <a:buNone/>
            </a:pPr>
            <a:endParaRPr lang="en-US" altLang="en-US" sz="1800" b="1" dirty="0"/>
          </a:p>
          <a:p>
            <a:pPr eaLnBrk="1" hangingPunct="1">
              <a:spcBef>
                <a:spcPct val="0"/>
              </a:spcBef>
              <a:buFontTx/>
              <a:buNone/>
            </a:pPr>
            <a:endParaRPr lang="en-US" altLang="en-US" sz="1800" b="1" dirty="0"/>
          </a:p>
          <a:p>
            <a:pPr eaLnBrk="1" hangingPunct="1">
              <a:spcBef>
                <a:spcPct val="0"/>
              </a:spcBef>
              <a:buFontTx/>
              <a:buNone/>
            </a:pPr>
            <a:endParaRPr lang="en-US" altLang="en-US" sz="1800" b="1" dirty="0"/>
          </a:p>
          <a:p>
            <a:pPr eaLnBrk="1" hangingPunct="1">
              <a:spcBef>
                <a:spcPct val="0"/>
              </a:spcBef>
              <a:buFontTx/>
              <a:buNone/>
            </a:pPr>
            <a:endParaRPr lang="en-US" altLang="en-US" sz="1800" b="1" dirty="0">
              <a:solidFill>
                <a:srgbClr val="FF0000"/>
              </a:solidFill>
            </a:endParaRPr>
          </a:p>
          <a:p>
            <a:pPr eaLnBrk="1" hangingPunct="1">
              <a:spcBef>
                <a:spcPct val="0"/>
              </a:spcBef>
              <a:buFontTx/>
              <a:buNone/>
            </a:pPr>
            <a:endParaRPr lang="en-US" altLang="en-US" sz="1800" b="1" dirty="0">
              <a:solidFill>
                <a:srgbClr val="FF0000"/>
              </a:solidFill>
            </a:endParaRP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358775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TextBox 3"/>
          <p:cNvSpPr txBox="1">
            <a:spLocks noChangeArrowheads="1"/>
          </p:cNvSpPr>
          <p:nvPr/>
        </p:nvSpPr>
        <p:spPr bwMode="auto">
          <a:xfrm>
            <a:off x="304800" y="20574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Extinction probability is strongly influenced by population size.</a:t>
            </a:r>
          </a:p>
        </p:txBody>
      </p:sp>
    </p:spTree>
    <p:extLst>
      <p:ext uri="{BB962C8B-B14F-4D97-AF65-F5344CB8AC3E}">
        <p14:creationId xmlns:p14="http://schemas.microsoft.com/office/powerpoint/2010/main" val="3131116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762000" y="533400"/>
            <a:ext cx="693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smtClean="0">
                <a:solidFill>
                  <a:srgbClr val="FF0000"/>
                </a:solidFill>
              </a:rPr>
              <a:t>E. </a:t>
            </a:r>
            <a:r>
              <a:rPr lang="en-US" altLang="en-US" sz="1600" b="1" dirty="0">
                <a:solidFill>
                  <a:srgbClr val="FF0000"/>
                </a:solidFill>
              </a:rPr>
              <a:t>Spatial Dynamics and </a:t>
            </a:r>
            <a:r>
              <a:rPr lang="en-US" altLang="en-US" sz="1600" b="1" dirty="0" err="1">
                <a:solidFill>
                  <a:srgbClr val="FF0000"/>
                </a:solidFill>
              </a:rPr>
              <a:t>Metapopulations</a:t>
            </a:r>
            <a:endParaRPr lang="en-US" altLang="en-US" sz="1600" b="1" dirty="0">
              <a:solidFill>
                <a:srgbClr val="FF0000"/>
              </a:solidFill>
            </a:endParaRPr>
          </a:p>
          <a:p>
            <a:pPr eaLnBrk="1" hangingPunct="1">
              <a:spcBef>
                <a:spcPct val="0"/>
              </a:spcBef>
              <a:buFontTx/>
              <a:buNone/>
            </a:pPr>
            <a:r>
              <a:rPr lang="en-US" altLang="en-US" sz="1600" b="1" dirty="0">
                <a:solidFill>
                  <a:srgbClr val="FF0000"/>
                </a:solidFill>
              </a:rPr>
              <a:t>		</a:t>
            </a:r>
          </a:p>
          <a:p>
            <a:pPr eaLnBrk="1" hangingPunct="1">
              <a:spcBef>
                <a:spcPct val="0"/>
              </a:spcBef>
              <a:buFontTx/>
              <a:buNone/>
            </a:pPr>
            <a:r>
              <a:rPr lang="en-US" altLang="en-US" sz="1600" b="1" dirty="0">
                <a:solidFill>
                  <a:srgbClr val="FF0000"/>
                </a:solidFill>
              </a:rPr>
              <a:t>		</a:t>
            </a:r>
          </a:p>
          <a:p>
            <a:pPr eaLnBrk="1" hangingPunct="1">
              <a:spcBef>
                <a:spcPct val="0"/>
              </a:spcBef>
              <a:buFontTx/>
              <a:buNone/>
            </a:pPr>
            <a:endParaRPr lang="en-US" altLang="en-US" sz="1800" b="1" dirty="0"/>
          </a:p>
          <a:p>
            <a:pPr eaLnBrk="1" hangingPunct="1">
              <a:spcBef>
                <a:spcPct val="0"/>
              </a:spcBef>
              <a:buFontTx/>
              <a:buNone/>
            </a:pPr>
            <a:endParaRPr lang="en-US" altLang="en-US" sz="1800" b="1" dirty="0"/>
          </a:p>
          <a:p>
            <a:pPr eaLnBrk="1" hangingPunct="1">
              <a:spcBef>
                <a:spcPct val="0"/>
              </a:spcBef>
              <a:buFontTx/>
              <a:buNone/>
            </a:pPr>
            <a:endParaRPr lang="en-US" altLang="en-US" sz="1800" b="1" dirty="0"/>
          </a:p>
          <a:p>
            <a:pPr eaLnBrk="1" hangingPunct="1">
              <a:spcBef>
                <a:spcPct val="0"/>
              </a:spcBef>
              <a:buFontTx/>
              <a:buNone/>
            </a:pPr>
            <a:endParaRPr lang="en-US" altLang="en-US" sz="1800" b="1" dirty="0">
              <a:solidFill>
                <a:srgbClr val="FF0000"/>
              </a:solidFill>
            </a:endParaRPr>
          </a:p>
          <a:p>
            <a:pPr eaLnBrk="1" hangingPunct="1">
              <a:spcBef>
                <a:spcPct val="0"/>
              </a:spcBef>
              <a:buFontTx/>
              <a:buNone/>
            </a:pPr>
            <a:endParaRPr lang="en-US" altLang="en-US" sz="1800" b="1" dirty="0">
              <a:solidFill>
                <a:srgbClr val="FF0000"/>
              </a:solidFill>
            </a:endParaRPr>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358775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TextBox 2"/>
          <p:cNvSpPr txBox="1">
            <a:spLocks noChangeArrowheads="1"/>
          </p:cNvSpPr>
          <p:nvPr/>
        </p:nvSpPr>
        <p:spPr bwMode="auto">
          <a:xfrm>
            <a:off x="457200" y="9144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What influences </a:t>
            </a:r>
            <a:r>
              <a:rPr lang="en-US" altLang="en-US" sz="1800" dirty="0" smtClean="0">
                <a:latin typeface="Arial" panose="020B0604020202020204" pitchFamily="34" charset="0"/>
              </a:rPr>
              <a:t>extinction probability and colonization rate?</a:t>
            </a:r>
            <a:endParaRPr lang="en-US" altLang="en-US" sz="1800" dirty="0">
              <a:latin typeface="Arial" panose="020B0604020202020204" pitchFamily="34" charset="0"/>
            </a:endParaRPr>
          </a:p>
        </p:txBody>
      </p:sp>
      <p:sp>
        <p:nvSpPr>
          <p:cNvPr id="59397" name="TextBox 3"/>
          <p:cNvSpPr txBox="1">
            <a:spLocks noChangeArrowheads="1"/>
          </p:cNvSpPr>
          <p:nvPr/>
        </p:nvSpPr>
        <p:spPr bwMode="auto">
          <a:xfrm>
            <a:off x="304800" y="2057400"/>
            <a:ext cx="365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Extinction probability is strongly influenced by population </a:t>
            </a:r>
            <a:r>
              <a:rPr lang="en-US" altLang="en-US" sz="1800" dirty="0" smtClean="0">
                <a:latin typeface="Arial" panose="020B0604020202020204" pitchFamily="34" charset="0"/>
              </a:rPr>
              <a:t>size (and thus patch size).</a:t>
            </a:r>
            <a:endParaRPr lang="en-US" altLang="en-US" sz="1800" dirty="0">
              <a:latin typeface="Arial" panose="020B0604020202020204" pitchFamily="34" charset="0"/>
            </a:endParaRPr>
          </a:p>
        </p:txBody>
      </p:sp>
      <p:pic>
        <p:nvPicPr>
          <p:cNvPr id="593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0" y="2346325"/>
            <a:ext cx="32004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TextBox 5"/>
          <p:cNvSpPr txBox="1">
            <a:spLocks noChangeArrowheads="1"/>
          </p:cNvSpPr>
          <p:nvPr/>
        </p:nvSpPr>
        <p:spPr bwMode="auto">
          <a:xfrm>
            <a:off x="5257800" y="1317625"/>
            <a:ext cx="3276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Degree of patch isolation affects colonization probability</a:t>
            </a:r>
          </a:p>
        </p:txBody>
      </p:sp>
    </p:spTree>
    <p:extLst>
      <p:ext uri="{BB962C8B-B14F-4D97-AF65-F5344CB8AC3E}">
        <p14:creationId xmlns:p14="http://schemas.microsoft.com/office/powerpoint/2010/main" val="402093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469900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6200000">
            <a:off x="381000" y="3200400"/>
            <a:ext cx="3657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rot="5400000">
            <a:off x="1027331" y="-265331"/>
            <a:ext cx="1292662" cy="2585323"/>
          </a:xfrm>
          <a:prstGeom prst="rect">
            <a:avLst/>
          </a:prstGeom>
          <a:noFill/>
        </p:spPr>
        <p:txBody>
          <a:bodyPr vert="vert270">
            <a:spAutoFit/>
          </a:bodyPr>
          <a:lstStyle/>
          <a:p>
            <a:pPr>
              <a:defRPr/>
            </a:pPr>
            <a:r>
              <a:rPr lang="en-US" dirty="0">
                <a:latin typeface="Arial" charset="0"/>
              </a:rPr>
              <a:t>Greater Patch area means more resources, larger populations, and lower e</a:t>
            </a:r>
          </a:p>
        </p:txBody>
      </p:sp>
      <p:sp>
        <p:nvSpPr>
          <p:cNvPr id="60421" name="TextBox 7"/>
          <p:cNvSpPr txBox="1">
            <a:spLocks noChangeArrowheads="1"/>
          </p:cNvSpPr>
          <p:nvPr/>
        </p:nvSpPr>
        <p:spPr bwMode="auto">
          <a:xfrm>
            <a:off x="533400" y="5715000"/>
            <a:ext cx="3546475" cy="646113"/>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Closer patches mean higher c</a:t>
            </a:r>
          </a:p>
          <a:p>
            <a:pPr eaLnBrk="1" hangingPunct="1">
              <a:spcBef>
                <a:spcPct val="0"/>
              </a:spcBef>
              <a:buFontTx/>
              <a:buNone/>
            </a:pPr>
            <a:endParaRPr lang="en-US" altLang="en-US" sz="1800">
              <a:latin typeface="Arial" panose="020B0604020202020204" pitchFamily="34" charset="0"/>
            </a:endParaRPr>
          </a:p>
        </p:txBody>
      </p:sp>
      <p:sp>
        <p:nvSpPr>
          <p:cNvPr id="60422" name="TextBox 8"/>
          <p:cNvSpPr txBox="1">
            <a:spLocks noChangeArrowheads="1"/>
          </p:cNvSpPr>
          <p:nvPr/>
        </p:nvSpPr>
        <p:spPr bwMode="auto">
          <a:xfrm>
            <a:off x="3733800" y="15240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F0"/>
                </a:solidFill>
                <a:latin typeface="Arial" panose="020B0604020202020204" pitchFamily="34" charset="0"/>
              </a:rPr>
              <a:t>Low e/c</a:t>
            </a:r>
          </a:p>
        </p:txBody>
      </p:sp>
      <p:sp>
        <p:nvSpPr>
          <p:cNvPr id="11" name="Oval 10"/>
          <p:cNvSpPr/>
          <p:nvPr/>
        </p:nvSpPr>
        <p:spPr>
          <a:xfrm>
            <a:off x="3657600" y="1524000"/>
            <a:ext cx="1295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7010400" y="4724400"/>
            <a:ext cx="1295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5" name="TextBox 11"/>
          <p:cNvSpPr txBox="1">
            <a:spLocks noChangeArrowheads="1"/>
          </p:cNvSpPr>
          <p:nvPr/>
        </p:nvSpPr>
        <p:spPr bwMode="auto">
          <a:xfrm>
            <a:off x="7086600" y="48006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F0"/>
                </a:solidFill>
                <a:latin typeface="Arial" panose="020B0604020202020204" pitchFamily="34" charset="0"/>
              </a:rPr>
              <a:t>High e/c</a:t>
            </a:r>
          </a:p>
        </p:txBody>
      </p:sp>
      <p:sp>
        <p:nvSpPr>
          <p:cNvPr id="10" name="Right Arrow 9"/>
          <p:cNvSpPr/>
          <p:nvPr/>
        </p:nvSpPr>
        <p:spPr>
          <a:xfrm rot="10800000">
            <a:off x="3886200" y="5715000"/>
            <a:ext cx="3851275"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7" name="TextBox 12"/>
          <p:cNvSpPr txBox="1">
            <a:spLocks noChangeArrowheads="1"/>
          </p:cNvSpPr>
          <p:nvPr/>
        </p:nvSpPr>
        <p:spPr bwMode="auto">
          <a:xfrm>
            <a:off x="7391400" y="2057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F0"/>
                </a:solidFill>
                <a:latin typeface="Arial" panose="020B0604020202020204" pitchFamily="34" charset="0"/>
              </a:rPr>
              <a:t>??</a:t>
            </a:r>
          </a:p>
        </p:txBody>
      </p:sp>
      <p:sp>
        <p:nvSpPr>
          <p:cNvPr id="60428" name="TextBox 16"/>
          <p:cNvSpPr txBox="1">
            <a:spLocks noChangeArrowheads="1"/>
          </p:cNvSpPr>
          <p:nvPr/>
        </p:nvSpPr>
        <p:spPr bwMode="auto">
          <a:xfrm>
            <a:off x="4038600" y="3962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F0"/>
                </a:solidFill>
                <a:latin typeface="Arial" panose="020B0604020202020204" pitchFamily="34" charset="0"/>
              </a:rPr>
              <a:t>??</a:t>
            </a:r>
          </a:p>
        </p:txBody>
      </p:sp>
      <p:sp>
        <p:nvSpPr>
          <p:cNvPr id="18" name="Oval 17"/>
          <p:cNvSpPr/>
          <p:nvPr/>
        </p:nvSpPr>
        <p:spPr>
          <a:xfrm>
            <a:off x="3733800" y="3917950"/>
            <a:ext cx="9525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7200900" y="2049463"/>
            <a:ext cx="8763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62780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1"/>
          <p:cNvSpPr txBox="1">
            <a:spLocks noChangeArrowheads="1"/>
          </p:cNvSpPr>
          <p:nvPr/>
        </p:nvSpPr>
        <p:spPr bwMode="auto">
          <a:xfrm>
            <a:off x="381000" y="3048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Why is this important?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181"/>
            <a:ext cx="9144000" cy="3111335"/>
          </a:xfrm>
          <a:prstGeom prst="rect">
            <a:avLst/>
          </a:prstGeom>
        </p:spPr>
      </p:pic>
    </p:spTree>
    <p:extLst>
      <p:ext uri="{BB962C8B-B14F-4D97-AF65-F5344CB8AC3E}">
        <p14:creationId xmlns:p14="http://schemas.microsoft.com/office/powerpoint/2010/main" val="145102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fontAlgn="auto">
              <a:spcBef>
                <a:spcPct val="50000"/>
              </a:spcBef>
              <a:spcAft>
                <a:spcPts val="0"/>
              </a:spcAft>
              <a:defRPr/>
            </a:pPr>
            <a:r>
              <a:rPr lang="en-US" sz="2400" b="1" dirty="0">
                <a:solidFill>
                  <a:srgbClr val="FF0000"/>
                </a:solidFill>
                <a:latin typeface="+mn-lt"/>
              </a:rPr>
              <a:t>	</a:t>
            </a:r>
          </a:p>
        </p:txBody>
      </p:sp>
      <p:sp>
        <p:nvSpPr>
          <p:cNvPr id="6147" name="TextBox 4"/>
          <p:cNvSpPr txBox="1">
            <a:spLocks noChangeArrowheads="1"/>
          </p:cNvSpPr>
          <p:nvPr/>
        </p:nvSpPr>
        <p:spPr bwMode="auto">
          <a:xfrm>
            <a:off x="304800" y="5867400"/>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Cox, R.M., and R. Calsbeek. 2010. Severe costs of reproduction persist in Anolis lizards despite the evolution of a single-egg clutch. </a:t>
            </a:r>
            <a:r>
              <a:rPr lang="en-US" altLang="en-US" sz="1800">
                <a:hlinkClick r:id="rId2" tooltip="costs_files/Cox &amp; Calsbeek 2010 Evolution_1.pdf"/>
              </a:rPr>
              <a:t>Evolution</a:t>
            </a:r>
            <a:r>
              <a:rPr lang="en-US" altLang="en-US" sz="1800"/>
              <a:t> 64: 1321-1330.</a:t>
            </a:r>
            <a:br>
              <a:rPr lang="en-US" altLang="en-US" sz="1800"/>
            </a:br>
            <a:endParaRPr lang="en-US" altLang="en-US" sz="1800"/>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55738"/>
            <a:ext cx="3702050" cy="120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2900363"/>
            <a:ext cx="3494088" cy="271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609600"/>
            <a:ext cx="2770188" cy="23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244850"/>
            <a:ext cx="2638425"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27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1"/>
          <p:cNvSpPr txBox="1">
            <a:spLocks noChangeArrowheads="1"/>
          </p:cNvSpPr>
          <p:nvPr/>
        </p:nvSpPr>
        <p:spPr bwMode="auto">
          <a:xfrm>
            <a:off x="381000" y="3048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Why is this important?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1418656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1"/>
          <p:cNvSpPr txBox="1">
            <a:spLocks noChangeArrowheads="1"/>
          </p:cNvSpPr>
          <p:nvPr/>
        </p:nvSpPr>
        <p:spPr bwMode="auto">
          <a:xfrm>
            <a:off x="381000" y="3048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Why is this important?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14400"/>
            <a:ext cx="5189220" cy="5681628"/>
          </a:xfrm>
          <a:prstGeom prst="rect">
            <a:avLst/>
          </a:prstGeom>
        </p:spPr>
      </p:pic>
    </p:spTree>
    <p:extLst>
      <p:ext uri="{BB962C8B-B14F-4D97-AF65-F5344CB8AC3E}">
        <p14:creationId xmlns:p14="http://schemas.microsoft.com/office/powerpoint/2010/main" val="38411238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1"/>
          <p:cNvSpPr txBox="1">
            <a:spLocks noChangeArrowheads="1"/>
          </p:cNvSpPr>
          <p:nvPr/>
        </p:nvSpPr>
        <p:spPr bwMode="auto">
          <a:xfrm>
            <a:off x="381000" y="3048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Why is this important?</a:t>
            </a:r>
          </a:p>
        </p:txBody>
      </p:sp>
      <p:pic>
        <p:nvPicPr>
          <p:cNvPr id="4" name="Picture 3" descr="biom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42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3352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05000"/>
            <a:ext cx="7620000" cy="4176286"/>
          </a:xfrm>
          <a:prstGeom prst="rect">
            <a:avLst/>
          </a:prstGeom>
        </p:spPr>
      </p:pic>
      <p:sp>
        <p:nvSpPr>
          <p:cNvPr id="3" name="TextBox 2"/>
          <p:cNvSpPr txBox="1"/>
          <p:nvPr/>
        </p:nvSpPr>
        <p:spPr>
          <a:xfrm>
            <a:off x="1181100" y="1219200"/>
            <a:ext cx="6477000" cy="369332"/>
          </a:xfrm>
          <a:prstGeom prst="rect">
            <a:avLst/>
          </a:prstGeom>
          <a:noFill/>
        </p:spPr>
        <p:txBody>
          <a:bodyPr wrap="square" rtlCol="0">
            <a:spAutoFit/>
          </a:bodyPr>
          <a:lstStyle/>
          <a:p>
            <a:r>
              <a:rPr lang="en-US" dirty="0" smtClean="0"/>
              <a:t>These are the large intact pieces of natural biome left…</a:t>
            </a:r>
            <a:endParaRPr lang="en-US" dirty="0"/>
          </a:p>
        </p:txBody>
      </p:sp>
    </p:spTree>
    <p:extLst>
      <p:ext uri="{BB962C8B-B14F-4D97-AF65-F5344CB8AC3E}">
        <p14:creationId xmlns:p14="http://schemas.microsoft.com/office/powerpoint/2010/main" val="334203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304800"/>
            <a:ext cx="396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FF0000"/>
                </a:solidFill>
              </a:rPr>
              <a:t>I. Introduction</a:t>
            </a:r>
          </a:p>
          <a:p>
            <a:pPr eaLnBrk="1" hangingPunct="1">
              <a:spcBef>
                <a:spcPct val="50000"/>
              </a:spcBef>
              <a:buFontTx/>
              <a:buNone/>
            </a:pPr>
            <a:r>
              <a:rPr lang="en-US" altLang="en-US" sz="1800" b="1">
                <a:solidFill>
                  <a:srgbClr val="FF0000"/>
                </a:solidFill>
              </a:rPr>
              <a:t>   A. Definitions of Community</a:t>
            </a:r>
          </a:p>
          <a:p>
            <a:pPr eaLnBrk="1" hangingPunct="1">
              <a:spcBef>
                <a:spcPct val="50000"/>
              </a:spcBef>
              <a:buFontTx/>
              <a:buNone/>
            </a:pPr>
            <a:r>
              <a:rPr lang="en-US" altLang="en-US" sz="1800" b="1">
                <a:solidFill>
                  <a:schemeClr val="accent2"/>
                </a:solidFill>
              </a:rPr>
              <a:t>	</a:t>
            </a:r>
            <a:endParaRPr lang="en-US" altLang="en-US" sz="1800" b="1">
              <a:solidFill>
                <a:srgbClr val="00B0F0"/>
              </a:solidFill>
            </a:endParaRPr>
          </a:p>
          <a:p>
            <a:pPr eaLnBrk="1" hangingPunct="1">
              <a:spcBef>
                <a:spcPct val="50000"/>
              </a:spcBef>
              <a:buFontTx/>
              <a:buNone/>
            </a:pPr>
            <a:r>
              <a:rPr lang="en-US" altLang="en-US" sz="1800" b="1">
                <a:solidFill>
                  <a:srgbClr val="00B0F0"/>
                </a:solidFill>
              </a:rPr>
              <a:t>- broad: </a:t>
            </a:r>
            <a:r>
              <a:rPr lang="en-US" altLang="en-US" sz="1800" b="1"/>
              <a:t>a group of populations at the same place and time</a:t>
            </a:r>
          </a:p>
          <a:p>
            <a:pPr eaLnBrk="1" hangingPunct="1">
              <a:spcBef>
                <a:spcPct val="50000"/>
              </a:spcBef>
              <a:buFontTx/>
              <a:buNone/>
            </a:pPr>
            <a:r>
              <a:rPr lang="en-US" altLang="en-US" sz="1800" b="1"/>
              <a:t>“old-hickory community”</a:t>
            </a:r>
          </a:p>
        </p:txBody>
      </p:sp>
      <p:pic>
        <p:nvPicPr>
          <p:cNvPr id="3075" name="Picture 2" descr="PICT77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83820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6307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04800" y="304800"/>
            <a:ext cx="3962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FF0000"/>
                </a:solidFill>
              </a:rPr>
              <a:t>I. Introduction</a:t>
            </a:r>
          </a:p>
          <a:p>
            <a:pPr eaLnBrk="1" hangingPunct="1">
              <a:spcBef>
                <a:spcPct val="50000"/>
              </a:spcBef>
              <a:buFontTx/>
              <a:buNone/>
            </a:pPr>
            <a:r>
              <a:rPr lang="en-US" altLang="en-US" sz="1800" b="1">
                <a:solidFill>
                  <a:srgbClr val="FF0000"/>
                </a:solidFill>
              </a:rPr>
              <a:t>   A. Definitions of Community</a:t>
            </a:r>
          </a:p>
          <a:p>
            <a:pPr eaLnBrk="1" hangingPunct="1">
              <a:spcBef>
                <a:spcPct val="50000"/>
              </a:spcBef>
              <a:buFontTx/>
              <a:buNone/>
            </a:pPr>
            <a:r>
              <a:rPr lang="en-US" altLang="en-US" sz="1800" b="1">
                <a:solidFill>
                  <a:schemeClr val="accent2"/>
                </a:solidFill>
              </a:rPr>
              <a:t>	</a:t>
            </a:r>
            <a:endParaRPr lang="en-US" altLang="en-US" sz="1800" b="1">
              <a:solidFill>
                <a:srgbClr val="00B0F0"/>
              </a:solidFill>
            </a:endParaRPr>
          </a:p>
          <a:p>
            <a:pPr eaLnBrk="1" hangingPunct="1">
              <a:spcBef>
                <a:spcPct val="50000"/>
              </a:spcBef>
              <a:buFontTx/>
              <a:buNone/>
            </a:pPr>
            <a:r>
              <a:rPr lang="en-US" altLang="en-US" sz="1800" b="1">
                <a:solidFill>
                  <a:srgbClr val="00B0F0"/>
                </a:solidFill>
              </a:rPr>
              <a:t>- broad: </a:t>
            </a:r>
            <a:r>
              <a:rPr lang="en-US" altLang="en-US" sz="1800" b="1"/>
              <a:t>a group of populations at the same place and time</a:t>
            </a:r>
          </a:p>
          <a:p>
            <a:pPr eaLnBrk="1" hangingPunct="1">
              <a:spcBef>
                <a:spcPct val="50000"/>
              </a:spcBef>
              <a:buFontTx/>
              <a:buNone/>
            </a:pPr>
            <a:r>
              <a:rPr lang="en-US" altLang="en-US" sz="1800" b="1"/>
              <a:t>“old-hickory community”</a:t>
            </a:r>
          </a:p>
          <a:p>
            <a:pPr eaLnBrk="1" hangingPunct="1">
              <a:spcBef>
                <a:spcPct val="50000"/>
              </a:spcBef>
              <a:buFontTx/>
              <a:buNone/>
            </a:pPr>
            <a:r>
              <a:rPr lang="en-US" altLang="en-US" sz="1800" b="1">
                <a:solidFill>
                  <a:srgbClr val="00B0F0"/>
                </a:solidFill>
              </a:rPr>
              <a:t>- narrow: </a:t>
            </a:r>
            <a:r>
              <a:rPr lang="en-US" altLang="en-US" sz="1800" b="1"/>
              <a:t>a “guild” is a group of species that use the same resources in the same way.</a:t>
            </a:r>
          </a:p>
          <a:p>
            <a:pPr eaLnBrk="1" hangingPunct="1">
              <a:spcBef>
                <a:spcPct val="50000"/>
              </a:spcBef>
              <a:buFontTx/>
              <a:buNone/>
            </a:pPr>
            <a:endParaRPr lang="en-US" altLang="en-US" sz="1800" b="1"/>
          </a:p>
        </p:txBody>
      </p:sp>
      <p:pic>
        <p:nvPicPr>
          <p:cNvPr id="4099" name="Picture 2" descr="http://www.predatorconservation.com/images/front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5146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2081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04800" y="304800"/>
            <a:ext cx="39624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FF0000"/>
                </a:solidFill>
              </a:rPr>
              <a:t>I. Introduction</a:t>
            </a:r>
          </a:p>
          <a:p>
            <a:pPr eaLnBrk="1" hangingPunct="1">
              <a:spcBef>
                <a:spcPct val="50000"/>
              </a:spcBef>
              <a:buFontTx/>
              <a:buNone/>
            </a:pPr>
            <a:r>
              <a:rPr lang="en-US" altLang="en-US" sz="1800" b="1">
                <a:solidFill>
                  <a:srgbClr val="FF0000"/>
                </a:solidFill>
              </a:rPr>
              <a:t>   A. Definitions of Community</a:t>
            </a:r>
          </a:p>
          <a:p>
            <a:pPr eaLnBrk="1" hangingPunct="1">
              <a:spcBef>
                <a:spcPct val="50000"/>
              </a:spcBef>
              <a:buFontTx/>
              <a:buNone/>
            </a:pPr>
            <a:r>
              <a:rPr lang="en-US" altLang="en-US" sz="1800" b="1">
                <a:solidFill>
                  <a:schemeClr val="accent2"/>
                </a:solidFill>
              </a:rPr>
              <a:t>	</a:t>
            </a:r>
            <a:endParaRPr lang="en-US" altLang="en-US" sz="1800" b="1">
              <a:solidFill>
                <a:srgbClr val="00B0F0"/>
              </a:solidFill>
            </a:endParaRPr>
          </a:p>
          <a:p>
            <a:pPr eaLnBrk="1" hangingPunct="1">
              <a:spcBef>
                <a:spcPct val="50000"/>
              </a:spcBef>
              <a:buFontTx/>
              <a:buNone/>
            </a:pPr>
            <a:r>
              <a:rPr lang="en-US" altLang="en-US" sz="1800" b="1">
                <a:solidFill>
                  <a:srgbClr val="00B0F0"/>
                </a:solidFill>
              </a:rPr>
              <a:t>- broad: </a:t>
            </a:r>
            <a:r>
              <a:rPr lang="en-US" altLang="en-US" sz="1800" b="1"/>
              <a:t>a group of populations at the same place and time</a:t>
            </a:r>
          </a:p>
          <a:p>
            <a:pPr eaLnBrk="1" hangingPunct="1">
              <a:spcBef>
                <a:spcPct val="50000"/>
              </a:spcBef>
              <a:buFontTx/>
              <a:buNone/>
            </a:pPr>
            <a:r>
              <a:rPr lang="en-US" altLang="en-US" sz="1800" b="1"/>
              <a:t>“old-hickory community”</a:t>
            </a:r>
          </a:p>
          <a:p>
            <a:pPr eaLnBrk="1" hangingPunct="1">
              <a:spcBef>
                <a:spcPct val="50000"/>
              </a:spcBef>
              <a:buFontTx/>
              <a:buChar char="-"/>
            </a:pPr>
            <a:r>
              <a:rPr lang="en-US" altLang="en-US" sz="1800" b="1">
                <a:solidFill>
                  <a:srgbClr val="00B0F0"/>
                </a:solidFill>
              </a:rPr>
              <a:t>narrow: </a:t>
            </a:r>
            <a:r>
              <a:rPr lang="en-US" altLang="en-US" sz="1800" b="1"/>
              <a:t>a “guild” is a group of species that use the same resources in the same way.</a:t>
            </a:r>
          </a:p>
          <a:p>
            <a:pPr eaLnBrk="1" hangingPunct="1">
              <a:spcBef>
                <a:spcPct val="50000"/>
              </a:spcBef>
              <a:buFontTx/>
              <a:buChar char="-"/>
            </a:pPr>
            <a:r>
              <a:rPr lang="en-US" altLang="en-US" sz="1800" b="1">
                <a:solidFill>
                  <a:srgbClr val="00B0F0"/>
                </a:solidFill>
              </a:rPr>
              <a:t>complex: </a:t>
            </a:r>
            <a:r>
              <a:rPr lang="en-US" altLang="en-US" sz="1800" b="1"/>
              <a:t>communities connected by migration or energy flow</a:t>
            </a:r>
          </a:p>
          <a:p>
            <a:pPr eaLnBrk="1" hangingPunct="1">
              <a:spcBef>
                <a:spcPct val="50000"/>
              </a:spcBef>
              <a:buFontTx/>
              <a:buNone/>
            </a:pPr>
            <a:endParaRPr lang="en-US" altLang="en-US" sz="1800" b="1"/>
          </a:p>
        </p:txBody>
      </p:sp>
      <p:pic>
        <p:nvPicPr>
          <p:cNvPr id="5123" name="Picture 2" descr="Scarlet Tanager Rang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27038"/>
            <a:ext cx="4213225"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sdakotabirds.com/species_photos/photos/scarlet_tanager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76800"/>
            <a:ext cx="24399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262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50963"/>
            <a:ext cx="4410075" cy="533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Box 2"/>
          <p:cNvSpPr txBox="1">
            <a:spLocks noChangeArrowheads="1"/>
          </p:cNvSpPr>
          <p:nvPr/>
        </p:nvSpPr>
        <p:spPr bwMode="auto">
          <a:xfrm>
            <a:off x="304800" y="304800"/>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B0F0"/>
                </a:solidFill>
              </a:rPr>
              <a:t>complex: </a:t>
            </a:r>
            <a:r>
              <a:rPr lang="en-US" altLang="en-US" b="1"/>
              <a:t>communities connected by migration or energy flow</a:t>
            </a:r>
          </a:p>
          <a:p>
            <a:pPr eaLnBrk="1" hangingPunct="1"/>
            <a:endParaRPr lang="en-US" altLang="en-US"/>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19475"/>
            <a:ext cx="278606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Box 4"/>
          <p:cNvSpPr txBox="1">
            <a:spLocks noChangeArrowheads="1"/>
          </p:cNvSpPr>
          <p:nvPr/>
        </p:nvSpPr>
        <p:spPr bwMode="auto">
          <a:xfrm>
            <a:off x="304800" y="1350963"/>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Dragonflies eat pollinators and reduce plant reproduction rates. Fish reverse these effects, increasing plant reproduction.</a:t>
            </a:r>
          </a:p>
        </p:txBody>
      </p:sp>
    </p:spTree>
    <p:extLst>
      <p:ext uri="{BB962C8B-B14F-4D97-AF65-F5344CB8AC3E}">
        <p14:creationId xmlns:p14="http://schemas.microsoft.com/office/powerpoint/2010/main" val="23880024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304800" y="304800"/>
            <a:ext cx="8534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FF0000"/>
                </a:solidFill>
              </a:rPr>
              <a:t>I. Introduction</a:t>
            </a:r>
          </a:p>
          <a:p>
            <a:pPr eaLnBrk="1" hangingPunct="1">
              <a:spcBef>
                <a:spcPct val="50000"/>
              </a:spcBef>
              <a:buFontTx/>
              <a:buNone/>
            </a:pPr>
            <a:r>
              <a:rPr lang="en-US" altLang="en-US" sz="1800" b="1" dirty="0">
                <a:solidFill>
                  <a:srgbClr val="FF0000"/>
                </a:solidFill>
              </a:rPr>
              <a:t>   A. Definitions</a:t>
            </a:r>
          </a:p>
          <a:p>
            <a:pPr eaLnBrk="1" hangingPunct="1">
              <a:spcBef>
                <a:spcPct val="50000"/>
              </a:spcBef>
              <a:buFontTx/>
              <a:buNone/>
            </a:pPr>
            <a:r>
              <a:rPr lang="en-US" altLang="en-US" sz="1800" b="1" dirty="0">
                <a:solidFill>
                  <a:srgbClr val="FF0000"/>
                </a:solidFill>
              </a:rPr>
              <a:t> </a:t>
            </a:r>
            <a:r>
              <a:rPr lang="en-US" altLang="en-US" sz="1800" b="1" dirty="0" smtClean="0">
                <a:solidFill>
                  <a:srgbClr val="FF0000"/>
                </a:solidFill>
              </a:rPr>
              <a:t>  B. </a:t>
            </a:r>
            <a:r>
              <a:rPr lang="en-US" altLang="en-US" sz="1800" b="1" dirty="0" smtClean="0">
                <a:solidFill>
                  <a:srgbClr val="FF0000"/>
                </a:solidFill>
              </a:rPr>
              <a:t> </a:t>
            </a:r>
            <a:r>
              <a:rPr lang="en-US" altLang="en-US" sz="1800" b="1" dirty="0">
                <a:solidFill>
                  <a:srgbClr val="FF0000"/>
                </a:solidFill>
              </a:rPr>
              <a:t>Key Descriptors – what is measured and compared?</a:t>
            </a:r>
          </a:p>
          <a:p>
            <a:pPr eaLnBrk="1" hangingPunct="1">
              <a:spcBef>
                <a:spcPct val="50000"/>
              </a:spcBef>
              <a:buFontTx/>
              <a:buNone/>
            </a:pPr>
            <a:r>
              <a:rPr lang="en-US" altLang="en-US" sz="1800" b="1" dirty="0">
                <a:solidFill>
                  <a:schemeClr val="accent2"/>
                </a:solidFill>
              </a:rPr>
              <a:t>	</a:t>
            </a:r>
            <a:r>
              <a:rPr lang="en-US" altLang="en-US" sz="1800" b="1" dirty="0">
                <a:solidFill>
                  <a:srgbClr val="00B0F0"/>
                </a:solidFill>
              </a:rPr>
              <a:t>1. Species Richness</a:t>
            </a:r>
          </a:p>
          <a:p>
            <a:pPr eaLnBrk="1" hangingPunct="1">
              <a:spcBef>
                <a:spcPct val="50000"/>
              </a:spcBef>
              <a:buFontTx/>
              <a:buNone/>
            </a:pPr>
            <a:r>
              <a:rPr lang="en-US" altLang="en-US" sz="1800" b="1" dirty="0">
                <a:solidFill>
                  <a:srgbClr val="00B0F0"/>
                </a:solidFill>
              </a:rPr>
              <a:t>	</a:t>
            </a:r>
            <a:endParaRPr lang="en-US" altLang="en-US" sz="1800" b="1" dirty="0">
              <a:solidFill>
                <a:schemeClr val="accent2"/>
              </a:solidFill>
            </a:endParaRPr>
          </a:p>
        </p:txBody>
      </p:sp>
      <p:grpSp>
        <p:nvGrpSpPr>
          <p:cNvPr id="14339" name="Group 3"/>
          <p:cNvGrpSpPr>
            <a:grpSpLocks/>
          </p:cNvGrpSpPr>
          <p:nvPr/>
        </p:nvGrpSpPr>
        <p:grpSpPr bwMode="auto">
          <a:xfrm>
            <a:off x="4114800" y="1981200"/>
            <a:ext cx="4572000" cy="2819400"/>
            <a:chOff x="2667000" y="3810000"/>
            <a:chExt cx="4572000" cy="2819400"/>
          </a:xfrm>
        </p:grpSpPr>
        <p:sp>
          <p:nvSpPr>
            <p:cNvPr id="14342" name="Rectangle 3"/>
            <p:cNvSpPr>
              <a:spLocks noChangeArrowheads="1"/>
            </p:cNvSpPr>
            <p:nvPr/>
          </p:nvSpPr>
          <p:spPr bwMode="auto">
            <a:xfrm>
              <a:off x="2667000" y="3810000"/>
              <a:ext cx="4572000" cy="2819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3" name="Line 4"/>
            <p:cNvSpPr>
              <a:spLocks noChangeShapeType="1"/>
            </p:cNvSpPr>
            <p:nvPr/>
          </p:nvSpPr>
          <p:spPr bwMode="auto">
            <a:xfrm>
              <a:off x="2667000" y="54864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Line 5"/>
            <p:cNvSpPr>
              <a:spLocks noChangeShapeType="1"/>
            </p:cNvSpPr>
            <p:nvPr/>
          </p:nvSpPr>
          <p:spPr bwMode="auto">
            <a:xfrm>
              <a:off x="2667000" y="44196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6"/>
            <p:cNvSpPr>
              <a:spLocks noChangeShapeType="1"/>
            </p:cNvSpPr>
            <p:nvPr/>
          </p:nvSpPr>
          <p:spPr bwMode="auto">
            <a:xfrm>
              <a:off x="2667000" y="49530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7"/>
            <p:cNvSpPr>
              <a:spLocks noChangeShapeType="1"/>
            </p:cNvSpPr>
            <p:nvPr/>
          </p:nvSpPr>
          <p:spPr bwMode="auto">
            <a:xfrm>
              <a:off x="41148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Line 8"/>
            <p:cNvSpPr>
              <a:spLocks noChangeShapeType="1"/>
            </p:cNvSpPr>
            <p:nvPr/>
          </p:nvSpPr>
          <p:spPr bwMode="auto">
            <a:xfrm>
              <a:off x="57150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Line 9"/>
            <p:cNvSpPr>
              <a:spLocks noChangeShapeType="1"/>
            </p:cNvSpPr>
            <p:nvPr/>
          </p:nvSpPr>
          <p:spPr bwMode="auto">
            <a:xfrm>
              <a:off x="2667000" y="6019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 name="Text Box 10"/>
            <p:cNvSpPr txBox="1">
              <a:spLocks noChangeArrowheads="1"/>
            </p:cNvSpPr>
            <p:nvPr/>
          </p:nvSpPr>
          <p:spPr bwMode="auto">
            <a:xfrm>
              <a:off x="41910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1</a:t>
              </a:r>
            </a:p>
          </p:txBody>
        </p:sp>
        <p:sp>
          <p:nvSpPr>
            <p:cNvPr id="14350" name="Text Box 11"/>
            <p:cNvSpPr txBox="1">
              <a:spLocks noChangeArrowheads="1"/>
            </p:cNvSpPr>
            <p:nvPr/>
          </p:nvSpPr>
          <p:spPr bwMode="auto">
            <a:xfrm>
              <a:off x="57912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2</a:t>
              </a:r>
            </a:p>
          </p:txBody>
        </p:sp>
        <p:sp>
          <p:nvSpPr>
            <p:cNvPr id="14351" name="Text Box 12"/>
            <p:cNvSpPr txBox="1">
              <a:spLocks noChangeArrowheads="1"/>
            </p:cNvSpPr>
            <p:nvPr/>
          </p:nvSpPr>
          <p:spPr bwMode="auto">
            <a:xfrm>
              <a:off x="2819400" y="4572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species A</a:t>
              </a:r>
            </a:p>
          </p:txBody>
        </p:sp>
        <p:sp>
          <p:nvSpPr>
            <p:cNvPr id="14352" name="Text Box 13"/>
            <p:cNvSpPr txBox="1">
              <a:spLocks noChangeArrowheads="1"/>
            </p:cNvSpPr>
            <p:nvPr/>
          </p:nvSpPr>
          <p:spPr bwMode="auto">
            <a:xfrm>
              <a:off x="2819400" y="51054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species B</a:t>
              </a:r>
            </a:p>
          </p:txBody>
        </p:sp>
        <p:sp>
          <p:nvSpPr>
            <p:cNvPr id="14353" name="Text Box 14"/>
            <p:cNvSpPr txBox="1">
              <a:spLocks noChangeArrowheads="1"/>
            </p:cNvSpPr>
            <p:nvPr/>
          </p:nvSpPr>
          <p:spPr bwMode="auto">
            <a:xfrm>
              <a:off x="2819400" y="5562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t>Richness</a:t>
              </a:r>
            </a:p>
          </p:txBody>
        </p:sp>
        <p:sp>
          <p:nvSpPr>
            <p:cNvPr id="14354" name="Text Box 15"/>
            <p:cNvSpPr txBox="1">
              <a:spLocks noChangeArrowheads="1"/>
            </p:cNvSpPr>
            <p:nvPr/>
          </p:nvSpPr>
          <p:spPr bwMode="auto">
            <a:xfrm>
              <a:off x="2819400" y="6172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4355" name="Text Box 18"/>
            <p:cNvSpPr txBox="1">
              <a:spLocks noChangeArrowheads="1"/>
            </p:cNvSpPr>
            <p:nvPr/>
          </p:nvSpPr>
          <p:spPr bwMode="auto">
            <a:xfrm>
              <a:off x="45720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50</a:t>
              </a:r>
            </a:p>
          </p:txBody>
        </p:sp>
        <p:sp>
          <p:nvSpPr>
            <p:cNvPr id="14356" name="Text Box 19"/>
            <p:cNvSpPr txBox="1">
              <a:spLocks noChangeArrowheads="1"/>
            </p:cNvSpPr>
            <p:nvPr/>
          </p:nvSpPr>
          <p:spPr bwMode="auto">
            <a:xfrm>
              <a:off x="6248400" y="5029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a:t>
              </a:r>
            </a:p>
          </p:txBody>
        </p:sp>
        <p:sp>
          <p:nvSpPr>
            <p:cNvPr id="14357" name="Text Box 20"/>
            <p:cNvSpPr txBox="1">
              <a:spLocks noChangeArrowheads="1"/>
            </p:cNvSpPr>
            <p:nvPr/>
          </p:nvSpPr>
          <p:spPr bwMode="auto">
            <a:xfrm>
              <a:off x="4724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4358" name="Text Box 21"/>
            <p:cNvSpPr txBox="1">
              <a:spLocks noChangeArrowheads="1"/>
            </p:cNvSpPr>
            <p:nvPr/>
          </p:nvSpPr>
          <p:spPr bwMode="auto">
            <a:xfrm>
              <a:off x="6248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4359" name="Text Box 23"/>
            <p:cNvSpPr txBox="1">
              <a:spLocks noChangeArrowheads="1"/>
            </p:cNvSpPr>
            <p:nvPr/>
          </p:nvSpPr>
          <p:spPr bwMode="auto">
            <a:xfrm>
              <a:off x="45720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4360" name="Text Box 24"/>
            <p:cNvSpPr txBox="1">
              <a:spLocks noChangeArrowheads="1"/>
            </p:cNvSpPr>
            <p:nvPr/>
          </p:nvSpPr>
          <p:spPr bwMode="auto">
            <a:xfrm>
              <a:off x="6019800" y="6172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grpSp>
      <p:sp>
        <p:nvSpPr>
          <p:cNvPr id="14340" name="TextBox 23"/>
          <p:cNvSpPr txBox="1">
            <a:spLocks noChangeArrowheads="1"/>
          </p:cNvSpPr>
          <p:nvPr/>
        </p:nvSpPr>
        <p:spPr bwMode="auto">
          <a:xfrm>
            <a:off x="6019800" y="2743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50</a:t>
            </a:r>
          </a:p>
        </p:txBody>
      </p:sp>
      <p:sp>
        <p:nvSpPr>
          <p:cNvPr id="14341" name="TextBox 24"/>
          <p:cNvSpPr txBox="1">
            <a:spLocks noChangeArrowheads="1"/>
          </p:cNvSpPr>
          <p:nvPr/>
        </p:nvSpPr>
        <p:spPr bwMode="auto">
          <a:xfrm>
            <a:off x="7543800" y="2743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99</a:t>
            </a:r>
          </a:p>
        </p:txBody>
      </p:sp>
    </p:spTree>
    <p:extLst>
      <p:ext uri="{BB962C8B-B14F-4D97-AF65-F5344CB8AC3E}">
        <p14:creationId xmlns:p14="http://schemas.microsoft.com/office/powerpoint/2010/main" val="41688353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4800" y="304800"/>
            <a:ext cx="85344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FF0000"/>
                </a:solidFill>
              </a:rPr>
              <a:t>I. Introduction</a:t>
            </a:r>
          </a:p>
          <a:p>
            <a:pPr eaLnBrk="1" hangingPunct="1">
              <a:spcBef>
                <a:spcPct val="50000"/>
              </a:spcBef>
              <a:buFontTx/>
              <a:buNone/>
            </a:pPr>
            <a:r>
              <a:rPr lang="en-US" altLang="en-US" sz="1800" b="1" dirty="0">
                <a:solidFill>
                  <a:srgbClr val="FF0000"/>
                </a:solidFill>
              </a:rPr>
              <a:t>   A. Definitions</a:t>
            </a:r>
          </a:p>
          <a:p>
            <a:pPr eaLnBrk="1" hangingPunct="1">
              <a:spcBef>
                <a:spcPct val="50000"/>
              </a:spcBef>
              <a:buFontTx/>
              <a:buNone/>
            </a:pPr>
            <a:r>
              <a:rPr lang="en-US" altLang="en-US" sz="1800" b="1" dirty="0">
                <a:solidFill>
                  <a:srgbClr val="FF0000"/>
                </a:solidFill>
              </a:rPr>
              <a:t>   B. </a:t>
            </a:r>
            <a:r>
              <a:rPr lang="en-US" altLang="en-US" sz="1800" b="1" dirty="0" smtClean="0">
                <a:solidFill>
                  <a:srgbClr val="FF0000"/>
                </a:solidFill>
              </a:rPr>
              <a:t>Key </a:t>
            </a:r>
            <a:r>
              <a:rPr lang="en-US" altLang="en-US" sz="1800" b="1" dirty="0">
                <a:solidFill>
                  <a:srgbClr val="FF0000"/>
                </a:solidFill>
              </a:rPr>
              <a:t>Descriptors</a:t>
            </a:r>
          </a:p>
          <a:p>
            <a:pPr eaLnBrk="1" hangingPunct="1">
              <a:spcBef>
                <a:spcPct val="50000"/>
              </a:spcBef>
              <a:buFontTx/>
              <a:buNone/>
            </a:pPr>
            <a:r>
              <a:rPr lang="en-US" altLang="en-US" sz="1800" b="1" dirty="0">
                <a:solidFill>
                  <a:schemeClr val="accent2"/>
                </a:solidFill>
              </a:rPr>
              <a:t>	</a:t>
            </a:r>
            <a:r>
              <a:rPr lang="en-US" altLang="en-US" sz="1800" b="1" dirty="0">
                <a:solidFill>
                  <a:srgbClr val="00B0F0"/>
                </a:solidFill>
              </a:rPr>
              <a:t>1. Species Richness</a:t>
            </a:r>
          </a:p>
          <a:p>
            <a:pPr eaLnBrk="1" hangingPunct="1">
              <a:spcBef>
                <a:spcPct val="50000"/>
              </a:spcBef>
              <a:buFontTx/>
              <a:buNone/>
            </a:pPr>
            <a:r>
              <a:rPr lang="en-US" altLang="en-US" sz="1800" b="1" dirty="0">
                <a:solidFill>
                  <a:srgbClr val="00B0F0"/>
                </a:solidFill>
              </a:rPr>
              <a:t>	2. Species Diversity</a:t>
            </a:r>
          </a:p>
          <a:p>
            <a:pPr eaLnBrk="1" hangingPunct="1">
              <a:spcBef>
                <a:spcPct val="50000"/>
              </a:spcBef>
              <a:buFontTx/>
              <a:buNone/>
            </a:pPr>
            <a:r>
              <a:rPr lang="en-US" altLang="en-US" sz="1800" b="1" dirty="0">
                <a:solidFill>
                  <a:srgbClr val="00B0F0"/>
                </a:solidFill>
              </a:rPr>
              <a:t>	  - relative abundance</a:t>
            </a:r>
          </a:p>
          <a:p>
            <a:pPr eaLnBrk="1" hangingPunct="1">
              <a:spcBef>
                <a:spcPct val="50000"/>
              </a:spcBef>
              <a:buFontTx/>
              <a:buNone/>
            </a:pPr>
            <a:r>
              <a:rPr lang="en-US" altLang="en-US" sz="1800" b="1" dirty="0">
                <a:solidFill>
                  <a:srgbClr val="00B0F0"/>
                </a:solidFill>
              </a:rPr>
              <a:t>	  - Diversity Indices</a:t>
            </a:r>
          </a:p>
          <a:p>
            <a:pPr eaLnBrk="1" hangingPunct="1">
              <a:spcBef>
                <a:spcPct val="50000"/>
              </a:spcBef>
              <a:buFontTx/>
              <a:buNone/>
            </a:pPr>
            <a:r>
              <a:rPr lang="en-US" altLang="en-US" sz="1800" b="1" dirty="0">
                <a:solidFill>
                  <a:srgbClr val="00B0F0"/>
                </a:solidFill>
              </a:rPr>
              <a:t>	    Simpson’s = 1/</a:t>
            </a:r>
            <a:r>
              <a:rPr lang="el-GR" altLang="en-US" sz="1800" b="1" dirty="0">
                <a:solidFill>
                  <a:srgbClr val="00B0F0"/>
                </a:solidFill>
              </a:rPr>
              <a:t>Σ</a:t>
            </a:r>
            <a:r>
              <a:rPr lang="en-US" altLang="en-US" sz="1800" b="1" dirty="0">
                <a:solidFill>
                  <a:srgbClr val="00B0F0"/>
                </a:solidFill>
              </a:rPr>
              <a:t>(p</a:t>
            </a:r>
            <a:r>
              <a:rPr lang="en-US" altLang="en-US" sz="1800" b="1" baseline="-25000" dirty="0">
                <a:solidFill>
                  <a:srgbClr val="00B0F0"/>
                </a:solidFill>
              </a:rPr>
              <a:t>i</a:t>
            </a:r>
            <a:r>
              <a:rPr lang="en-US" altLang="en-US" sz="1800" b="1" dirty="0">
                <a:solidFill>
                  <a:srgbClr val="00B0F0"/>
                </a:solidFill>
              </a:rPr>
              <a:t>)</a:t>
            </a:r>
            <a:r>
              <a:rPr lang="en-US" altLang="en-US" sz="1800" b="1" baseline="30000" dirty="0">
                <a:solidFill>
                  <a:srgbClr val="00B0F0"/>
                </a:solidFill>
              </a:rPr>
              <a:t>2</a:t>
            </a:r>
          </a:p>
          <a:p>
            <a:pPr eaLnBrk="1" hangingPunct="1">
              <a:spcBef>
                <a:spcPct val="50000"/>
              </a:spcBef>
              <a:buFontTx/>
              <a:buNone/>
            </a:pPr>
            <a:endParaRPr lang="en-US" altLang="en-US" sz="1800" b="1" dirty="0">
              <a:solidFill>
                <a:schemeClr val="accent2"/>
              </a:solidFill>
            </a:endParaRPr>
          </a:p>
        </p:txBody>
      </p:sp>
      <p:grpSp>
        <p:nvGrpSpPr>
          <p:cNvPr id="15363" name="Group 3"/>
          <p:cNvGrpSpPr>
            <a:grpSpLocks/>
          </p:cNvGrpSpPr>
          <p:nvPr/>
        </p:nvGrpSpPr>
        <p:grpSpPr bwMode="auto">
          <a:xfrm>
            <a:off x="4114800" y="1981200"/>
            <a:ext cx="4572000" cy="2819400"/>
            <a:chOff x="2667000" y="3810000"/>
            <a:chExt cx="4572000" cy="2819400"/>
          </a:xfrm>
        </p:grpSpPr>
        <p:sp>
          <p:nvSpPr>
            <p:cNvPr id="15366" name="Rectangle 3"/>
            <p:cNvSpPr>
              <a:spLocks noChangeArrowheads="1"/>
            </p:cNvSpPr>
            <p:nvPr/>
          </p:nvSpPr>
          <p:spPr bwMode="auto">
            <a:xfrm>
              <a:off x="2667000" y="3810000"/>
              <a:ext cx="4572000" cy="2819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367" name="Line 4"/>
            <p:cNvSpPr>
              <a:spLocks noChangeShapeType="1"/>
            </p:cNvSpPr>
            <p:nvPr/>
          </p:nvSpPr>
          <p:spPr bwMode="auto">
            <a:xfrm>
              <a:off x="2667000" y="54864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8" name="Line 5"/>
            <p:cNvSpPr>
              <a:spLocks noChangeShapeType="1"/>
            </p:cNvSpPr>
            <p:nvPr/>
          </p:nvSpPr>
          <p:spPr bwMode="auto">
            <a:xfrm>
              <a:off x="2667000" y="44196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Line 6"/>
            <p:cNvSpPr>
              <a:spLocks noChangeShapeType="1"/>
            </p:cNvSpPr>
            <p:nvPr/>
          </p:nvSpPr>
          <p:spPr bwMode="auto">
            <a:xfrm>
              <a:off x="2667000" y="49530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7"/>
            <p:cNvSpPr>
              <a:spLocks noChangeShapeType="1"/>
            </p:cNvSpPr>
            <p:nvPr/>
          </p:nvSpPr>
          <p:spPr bwMode="auto">
            <a:xfrm>
              <a:off x="41148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8"/>
            <p:cNvSpPr>
              <a:spLocks noChangeShapeType="1"/>
            </p:cNvSpPr>
            <p:nvPr/>
          </p:nvSpPr>
          <p:spPr bwMode="auto">
            <a:xfrm>
              <a:off x="57150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9"/>
            <p:cNvSpPr>
              <a:spLocks noChangeShapeType="1"/>
            </p:cNvSpPr>
            <p:nvPr/>
          </p:nvSpPr>
          <p:spPr bwMode="auto">
            <a:xfrm>
              <a:off x="2667000" y="6019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Text Box 10"/>
            <p:cNvSpPr txBox="1">
              <a:spLocks noChangeArrowheads="1"/>
            </p:cNvSpPr>
            <p:nvPr/>
          </p:nvSpPr>
          <p:spPr bwMode="auto">
            <a:xfrm>
              <a:off x="41910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1</a:t>
              </a:r>
            </a:p>
          </p:txBody>
        </p:sp>
        <p:sp>
          <p:nvSpPr>
            <p:cNvPr id="15374" name="Text Box 11"/>
            <p:cNvSpPr txBox="1">
              <a:spLocks noChangeArrowheads="1"/>
            </p:cNvSpPr>
            <p:nvPr/>
          </p:nvSpPr>
          <p:spPr bwMode="auto">
            <a:xfrm>
              <a:off x="57912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2</a:t>
              </a:r>
            </a:p>
          </p:txBody>
        </p:sp>
        <p:sp>
          <p:nvSpPr>
            <p:cNvPr id="15375" name="Text Box 12"/>
            <p:cNvSpPr txBox="1">
              <a:spLocks noChangeArrowheads="1"/>
            </p:cNvSpPr>
            <p:nvPr/>
          </p:nvSpPr>
          <p:spPr bwMode="auto">
            <a:xfrm>
              <a:off x="2819400" y="4572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species A</a:t>
              </a:r>
            </a:p>
          </p:txBody>
        </p:sp>
        <p:sp>
          <p:nvSpPr>
            <p:cNvPr id="15376" name="Text Box 13"/>
            <p:cNvSpPr txBox="1">
              <a:spLocks noChangeArrowheads="1"/>
            </p:cNvSpPr>
            <p:nvPr/>
          </p:nvSpPr>
          <p:spPr bwMode="auto">
            <a:xfrm>
              <a:off x="2819400" y="51054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species B</a:t>
              </a:r>
            </a:p>
          </p:txBody>
        </p:sp>
        <p:sp>
          <p:nvSpPr>
            <p:cNvPr id="15377" name="Text Box 14"/>
            <p:cNvSpPr txBox="1">
              <a:spLocks noChangeArrowheads="1"/>
            </p:cNvSpPr>
            <p:nvPr/>
          </p:nvSpPr>
          <p:spPr bwMode="auto">
            <a:xfrm>
              <a:off x="2819400" y="5562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Richness</a:t>
              </a:r>
            </a:p>
          </p:txBody>
        </p:sp>
        <p:sp>
          <p:nvSpPr>
            <p:cNvPr id="15378" name="Text Box 15"/>
            <p:cNvSpPr txBox="1">
              <a:spLocks noChangeArrowheads="1"/>
            </p:cNvSpPr>
            <p:nvPr/>
          </p:nvSpPr>
          <p:spPr bwMode="auto">
            <a:xfrm>
              <a:off x="2819400" y="6172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t>Simp. Div</a:t>
              </a:r>
              <a:r>
                <a:rPr lang="en-US" altLang="en-US" sz="1800"/>
                <a:t>.</a:t>
              </a:r>
            </a:p>
          </p:txBody>
        </p:sp>
        <p:sp>
          <p:nvSpPr>
            <p:cNvPr id="15379" name="Text Box 18"/>
            <p:cNvSpPr txBox="1">
              <a:spLocks noChangeArrowheads="1"/>
            </p:cNvSpPr>
            <p:nvPr/>
          </p:nvSpPr>
          <p:spPr bwMode="auto">
            <a:xfrm>
              <a:off x="45720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50</a:t>
              </a:r>
            </a:p>
          </p:txBody>
        </p:sp>
        <p:sp>
          <p:nvSpPr>
            <p:cNvPr id="15380" name="Text Box 19"/>
            <p:cNvSpPr txBox="1">
              <a:spLocks noChangeArrowheads="1"/>
            </p:cNvSpPr>
            <p:nvPr/>
          </p:nvSpPr>
          <p:spPr bwMode="auto">
            <a:xfrm>
              <a:off x="6248400" y="5029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a:t>
              </a:r>
            </a:p>
          </p:txBody>
        </p:sp>
        <p:sp>
          <p:nvSpPr>
            <p:cNvPr id="15381" name="Text Box 20"/>
            <p:cNvSpPr txBox="1">
              <a:spLocks noChangeArrowheads="1"/>
            </p:cNvSpPr>
            <p:nvPr/>
          </p:nvSpPr>
          <p:spPr bwMode="auto">
            <a:xfrm>
              <a:off x="4724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5382" name="Text Box 21"/>
            <p:cNvSpPr txBox="1">
              <a:spLocks noChangeArrowheads="1"/>
            </p:cNvSpPr>
            <p:nvPr/>
          </p:nvSpPr>
          <p:spPr bwMode="auto">
            <a:xfrm>
              <a:off x="6248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5383" name="Text Box 23"/>
            <p:cNvSpPr txBox="1">
              <a:spLocks noChangeArrowheads="1"/>
            </p:cNvSpPr>
            <p:nvPr/>
          </p:nvSpPr>
          <p:spPr bwMode="auto">
            <a:xfrm>
              <a:off x="47244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5384" name="Text Box 24"/>
            <p:cNvSpPr txBox="1">
              <a:spLocks noChangeArrowheads="1"/>
            </p:cNvSpPr>
            <p:nvPr/>
          </p:nvSpPr>
          <p:spPr bwMode="auto">
            <a:xfrm>
              <a:off x="6019800" y="6172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1.02</a:t>
              </a:r>
            </a:p>
          </p:txBody>
        </p:sp>
      </p:grpSp>
      <p:sp>
        <p:nvSpPr>
          <p:cNvPr id="15364" name="TextBox 23"/>
          <p:cNvSpPr txBox="1">
            <a:spLocks noChangeArrowheads="1"/>
          </p:cNvSpPr>
          <p:nvPr/>
        </p:nvSpPr>
        <p:spPr bwMode="auto">
          <a:xfrm>
            <a:off x="6019800" y="2743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50</a:t>
            </a:r>
          </a:p>
        </p:txBody>
      </p:sp>
      <p:sp>
        <p:nvSpPr>
          <p:cNvPr id="15365" name="TextBox 24"/>
          <p:cNvSpPr txBox="1">
            <a:spLocks noChangeArrowheads="1"/>
          </p:cNvSpPr>
          <p:nvPr/>
        </p:nvSpPr>
        <p:spPr bwMode="auto">
          <a:xfrm>
            <a:off x="7543800" y="2743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99</a:t>
            </a:r>
          </a:p>
        </p:txBody>
      </p:sp>
    </p:spTree>
    <p:extLst>
      <p:ext uri="{BB962C8B-B14F-4D97-AF65-F5344CB8AC3E}">
        <p14:creationId xmlns:p14="http://schemas.microsoft.com/office/powerpoint/2010/main" val="2346909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fontAlgn="auto">
              <a:spcBef>
                <a:spcPct val="50000"/>
              </a:spcBef>
              <a:spcAft>
                <a:spcPts val="0"/>
              </a:spcAft>
              <a:defRPr/>
            </a:pPr>
            <a:r>
              <a:rPr lang="en-US" sz="2400" b="1" dirty="0">
                <a:solidFill>
                  <a:srgbClr val="FF0000"/>
                </a:solidFill>
                <a:latin typeface="+mn-lt"/>
              </a:rPr>
              <a:t>	</a:t>
            </a: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1652588"/>
            <a:ext cx="4287837"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701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04800" y="304800"/>
            <a:ext cx="85344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FF0000"/>
                </a:solidFill>
              </a:rPr>
              <a:t>I. Introduction</a:t>
            </a:r>
          </a:p>
          <a:p>
            <a:pPr eaLnBrk="1" hangingPunct="1">
              <a:spcBef>
                <a:spcPct val="50000"/>
              </a:spcBef>
              <a:buFontTx/>
              <a:buNone/>
            </a:pPr>
            <a:r>
              <a:rPr lang="en-US" altLang="en-US" sz="1800" b="1" dirty="0">
                <a:solidFill>
                  <a:srgbClr val="FF0000"/>
                </a:solidFill>
              </a:rPr>
              <a:t>   A. Definitions</a:t>
            </a:r>
          </a:p>
          <a:p>
            <a:pPr eaLnBrk="1" hangingPunct="1">
              <a:spcBef>
                <a:spcPct val="50000"/>
              </a:spcBef>
              <a:buFontTx/>
              <a:buNone/>
            </a:pPr>
            <a:r>
              <a:rPr lang="en-US" altLang="en-US" sz="1800" b="1" dirty="0">
                <a:solidFill>
                  <a:srgbClr val="FF0000"/>
                </a:solidFill>
              </a:rPr>
              <a:t>   B. </a:t>
            </a:r>
            <a:r>
              <a:rPr lang="en-US" altLang="en-US" sz="1800" b="1" dirty="0" smtClean="0">
                <a:solidFill>
                  <a:srgbClr val="FF0000"/>
                </a:solidFill>
              </a:rPr>
              <a:t>Key </a:t>
            </a:r>
            <a:r>
              <a:rPr lang="en-US" altLang="en-US" sz="1800" b="1" dirty="0">
                <a:solidFill>
                  <a:srgbClr val="FF0000"/>
                </a:solidFill>
              </a:rPr>
              <a:t>Descriptors</a:t>
            </a:r>
          </a:p>
          <a:p>
            <a:pPr eaLnBrk="1" hangingPunct="1">
              <a:spcBef>
                <a:spcPct val="50000"/>
              </a:spcBef>
              <a:buFontTx/>
              <a:buNone/>
            </a:pPr>
            <a:r>
              <a:rPr lang="en-US" altLang="en-US" sz="1800" b="1" dirty="0">
                <a:solidFill>
                  <a:schemeClr val="accent2"/>
                </a:solidFill>
              </a:rPr>
              <a:t>	</a:t>
            </a:r>
            <a:r>
              <a:rPr lang="en-US" altLang="en-US" sz="1800" b="1" dirty="0">
                <a:solidFill>
                  <a:srgbClr val="00B0F0"/>
                </a:solidFill>
              </a:rPr>
              <a:t>1. Species Richness</a:t>
            </a:r>
          </a:p>
          <a:p>
            <a:pPr eaLnBrk="1" hangingPunct="1">
              <a:spcBef>
                <a:spcPct val="50000"/>
              </a:spcBef>
              <a:buFontTx/>
              <a:buNone/>
            </a:pPr>
            <a:r>
              <a:rPr lang="en-US" altLang="en-US" sz="1800" b="1" dirty="0">
                <a:solidFill>
                  <a:srgbClr val="00B0F0"/>
                </a:solidFill>
              </a:rPr>
              <a:t>	2. Species Diversity</a:t>
            </a:r>
          </a:p>
          <a:p>
            <a:pPr eaLnBrk="1" hangingPunct="1">
              <a:spcBef>
                <a:spcPct val="50000"/>
              </a:spcBef>
              <a:buFontTx/>
              <a:buNone/>
            </a:pPr>
            <a:r>
              <a:rPr lang="en-US" altLang="en-US" sz="1800" b="1" dirty="0">
                <a:solidFill>
                  <a:srgbClr val="00B0F0"/>
                </a:solidFill>
              </a:rPr>
              <a:t>	  - relative abundance</a:t>
            </a:r>
          </a:p>
          <a:p>
            <a:pPr eaLnBrk="1" hangingPunct="1">
              <a:spcBef>
                <a:spcPct val="50000"/>
              </a:spcBef>
              <a:buFontTx/>
              <a:buNone/>
            </a:pPr>
            <a:r>
              <a:rPr lang="en-US" altLang="en-US" sz="1800" b="1" dirty="0">
                <a:solidFill>
                  <a:srgbClr val="00B0F0"/>
                </a:solidFill>
              </a:rPr>
              <a:t>	  - Diversity Indices</a:t>
            </a:r>
          </a:p>
          <a:p>
            <a:pPr eaLnBrk="1" hangingPunct="1">
              <a:spcBef>
                <a:spcPct val="50000"/>
              </a:spcBef>
              <a:buFontTx/>
              <a:buNone/>
            </a:pPr>
            <a:r>
              <a:rPr lang="en-US" altLang="en-US" sz="1800" b="1" dirty="0">
                <a:solidFill>
                  <a:srgbClr val="00B0F0"/>
                </a:solidFill>
              </a:rPr>
              <a:t>	    Simpson’s = 1/</a:t>
            </a:r>
            <a:r>
              <a:rPr lang="el-GR" altLang="en-US" sz="1800" b="1" dirty="0">
                <a:solidFill>
                  <a:srgbClr val="00B0F0"/>
                </a:solidFill>
              </a:rPr>
              <a:t>Σ</a:t>
            </a:r>
            <a:r>
              <a:rPr lang="en-US" altLang="en-US" sz="1800" b="1" dirty="0">
                <a:solidFill>
                  <a:srgbClr val="00B0F0"/>
                </a:solidFill>
              </a:rPr>
              <a:t>(p</a:t>
            </a:r>
            <a:r>
              <a:rPr lang="en-US" altLang="en-US" sz="1800" b="1" baseline="-25000" dirty="0">
                <a:solidFill>
                  <a:srgbClr val="00B0F0"/>
                </a:solidFill>
              </a:rPr>
              <a:t>i</a:t>
            </a:r>
            <a:r>
              <a:rPr lang="en-US" altLang="en-US" sz="1800" b="1" dirty="0">
                <a:solidFill>
                  <a:srgbClr val="00B0F0"/>
                </a:solidFill>
              </a:rPr>
              <a:t>)</a:t>
            </a:r>
            <a:r>
              <a:rPr lang="en-US" altLang="en-US" sz="1800" b="1" baseline="30000" dirty="0">
                <a:solidFill>
                  <a:srgbClr val="00B0F0"/>
                </a:solidFill>
              </a:rPr>
              <a:t>2</a:t>
            </a:r>
          </a:p>
          <a:p>
            <a:pPr eaLnBrk="1" hangingPunct="1">
              <a:spcBef>
                <a:spcPct val="50000"/>
              </a:spcBef>
              <a:buFontTx/>
              <a:buNone/>
            </a:pPr>
            <a:r>
              <a:rPr lang="en-US" altLang="en-US" sz="1800" b="1" baseline="30000" dirty="0">
                <a:solidFill>
                  <a:srgbClr val="00B0F0"/>
                </a:solidFill>
              </a:rPr>
              <a:t>	</a:t>
            </a:r>
            <a:r>
              <a:rPr lang="en-US" altLang="en-US" sz="1800" b="1" dirty="0">
                <a:solidFill>
                  <a:srgbClr val="00B0F0"/>
                </a:solidFill>
              </a:rPr>
              <a:t>3. Membership</a:t>
            </a:r>
          </a:p>
          <a:p>
            <a:pPr eaLnBrk="1" hangingPunct="1">
              <a:spcBef>
                <a:spcPct val="50000"/>
              </a:spcBef>
              <a:buFontTx/>
              <a:buNone/>
            </a:pPr>
            <a:r>
              <a:rPr lang="en-US" altLang="en-US" sz="1800" b="1" baseline="30000" dirty="0">
                <a:solidFill>
                  <a:srgbClr val="00B0F0"/>
                </a:solidFill>
              </a:rPr>
              <a:t>	</a:t>
            </a:r>
            <a:r>
              <a:rPr lang="en-US" altLang="en-US" sz="1800" b="1" dirty="0">
                <a:solidFill>
                  <a:srgbClr val="00B0F0"/>
                </a:solidFill>
              </a:rPr>
              <a:t>   - species list</a:t>
            </a:r>
            <a:endParaRPr lang="en-US" altLang="en-US" sz="1800" b="1" baseline="30000" dirty="0">
              <a:solidFill>
                <a:srgbClr val="00B0F0"/>
              </a:solidFill>
            </a:endParaRPr>
          </a:p>
          <a:p>
            <a:pPr eaLnBrk="1" hangingPunct="1">
              <a:spcBef>
                <a:spcPct val="50000"/>
              </a:spcBef>
              <a:buFontTx/>
              <a:buNone/>
            </a:pPr>
            <a:endParaRPr lang="en-US" altLang="en-US" sz="1800" b="1" dirty="0">
              <a:solidFill>
                <a:schemeClr val="accent2"/>
              </a:solidFill>
            </a:endParaRPr>
          </a:p>
        </p:txBody>
      </p:sp>
      <p:grpSp>
        <p:nvGrpSpPr>
          <p:cNvPr id="16387" name="Group 3"/>
          <p:cNvGrpSpPr>
            <a:grpSpLocks/>
          </p:cNvGrpSpPr>
          <p:nvPr/>
        </p:nvGrpSpPr>
        <p:grpSpPr bwMode="auto">
          <a:xfrm>
            <a:off x="4114800" y="1981200"/>
            <a:ext cx="4572000" cy="2819400"/>
            <a:chOff x="2667000" y="3810000"/>
            <a:chExt cx="4572000" cy="2819400"/>
          </a:xfrm>
        </p:grpSpPr>
        <p:sp>
          <p:nvSpPr>
            <p:cNvPr id="16390" name="Rectangle 3"/>
            <p:cNvSpPr>
              <a:spLocks noChangeArrowheads="1"/>
            </p:cNvSpPr>
            <p:nvPr/>
          </p:nvSpPr>
          <p:spPr bwMode="auto">
            <a:xfrm>
              <a:off x="2667000" y="3810000"/>
              <a:ext cx="4572000" cy="2819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91" name="Line 4"/>
            <p:cNvSpPr>
              <a:spLocks noChangeShapeType="1"/>
            </p:cNvSpPr>
            <p:nvPr/>
          </p:nvSpPr>
          <p:spPr bwMode="auto">
            <a:xfrm>
              <a:off x="2667000" y="54864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5"/>
            <p:cNvSpPr>
              <a:spLocks noChangeShapeType="1"/>
            </p:cNvSpPr>
            <p:nvPr/>
          </p:nvSpPr>
          <p:spPr bwMode="auto">
            <a:xfrm>
              <a:off x="2667000" y="44196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6"/>
            <p:cNvSpPr>
              <a:spLocks noChangeShapeType="1"/>
            </p:cNvSpPr>
            <p:nvPr/>
          </p:nvSpPr>
          <p:spPr bwMode="auto">
            <a:xfrm>
              <a:off x="2667000" y="49530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7"/>
            <p:cNvSpPr>
              <a:spLocks noChangeShapeType="1"/>
            </p:cNvSpPr>
            <p:nvPr/>
          </p:nvSpPr>
          <p:spPr bwMode="auto">
            <a:xfrm>
              <a:off x="41148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8"/>
            <p:cNvSpPr>
              <a:spLocks noChangeShapeType="1"/>
            </p:cNvSpPr>
            <p:nvPr/>
          </p:nvSpPr>
          <p:spPr bwMode="auto">
            <a:xfrm>
              <a:off x="5715000" y="3810000"/>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Line 9"/>
            <p:cNvSpPr>
              <a:spLocks noChangeShapeType="1"/>
            </p:cNvSpPr>
            <p:nvPr/>
          </p:nvSpPr>
          <p:spPr bwMode="auto">
            <a:xfrm>
              <a:off x="2667000" y="6019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7" name="Text Box 10"/>
            <p:cNvSpPr txBox="1">
              <a:spLocks noChangeArrowheads="1"/>
            </p:cNvSpPr>
            <p:nvPr/>
          </p:nvSpPr>
          <p:spPr bwMode="auto">
            <a:xfrm>
              <a:off x="41910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1</a:t>
              </a:r>
            </a:p>
          </p:txBody>
        </p:sp>
        <p:sp>
          <p:nvSpPr>
            <p:cNvPr id="16398" name="Text Box 11"/>
            <p:cNvSpPr txBox="1">
              <a:spLocks noChangeArrowheads="1"/>
            </p:cNvSpPr>
            <p:nvPr/>
          </p:nvSpPr>
          <p:spPr bwMode="auto">
            <a:xfrm>
              <a:off x="5791200" y="39624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Habitat 2</a:t>
              </a:r>
            </a:p>
          </p:txBody>
        </p:sp>
        <p:sp>
          <p:nvSpPr>
            <p:cNvPr id="16399" name="Text Box 12"/>
            <p:cNvSpPr txBox="1">
              <a:spLocks noChangeArrowheads="1"/>
            </p:cNvSpPr>
            <p:nvPr/>
          </p:nvSpPr>
          <p:spPr bwMode="auto">
            <a:xfrm>
              <a:off x="2819400" y="45720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rgbClr val="FF0000"/>
                  </a:solidFill>
                </a:rPr>
                <a:t>species A</a:t>
              </a:r>
            </a:p>
          </p:txBody>
        </p:sp>
        <p:sp>
          <p:nvSpPr>
            <p:cNvPr id="16400" name="Text Box 13"/>
            <p:cNvSpPr txBox="1">
              <a:spLocks noChangeArrowheads="1"/>
            </p:cNvSpPr>
            <p:nvPr/>
          </p:nvSpPr>
          <p:spPr bwMode="auto">
            <a:xfrm>
              <a:off x="2819400" y="51054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00"/>
                  </a:solidFill>
                </a:rPr>
                <a:t>species B</a:t>
              </a:r>
            </a:p>
          </p:txBody>
        </p:sp>
        <p:sp>
          <p:nvSpPr>
            <p:cNvPr id="16401" name="Text Box 14"/>
            <p:cNvSpPr txBox="1">
              <a:spLocks noChangeArrowheads="1"/>
            </p:cNvSpPr>
            <p:nvPr/>
          </p:nvSpPr>
          <p:spPr bwMode="auto">
            <a:xfrm>
              <a:off x="2819400" y="5562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Richness</a:t>
              </a:r>
            </a:p>
          </p:txBody>
        </p:sp>
        <p:sp>
          <p:nvSpPr>
            <p:cNvPr id="16402" name="Text Box 15"/>
            <p:cNvSpPr txBox="1">
              <a:spLocks noChangeArrowheads="1"/>
            </p:cNvSpPr>
            <p:nvPr/>
          </p:nvSpPr>
          <p:spPr bwMode="auto">
            <a:xfrm>
              <a:off x="2819400" y="6172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t>Simp. Div</a:t>
              </a:r>
              <a:r>
                <a:rPr lang="en-US" altLang="en-US" sz="1800"/>
                <a:t>.</a:t>
              </a:r>
            </a:p>
          </p:txBody>
        </p:sp>
        <p:sp>
          <p:nvSpPr>
            <p:cNvPr id="16403" name="Text Box 18"/>
            <p:cNvSpPr txBox="1">
              <a:spLocks noChangeArrowheads="1"/>
            </p:cNvSpPr>
            <p:nvPr/>
          </p:nvSpPr>
          <p:spPr bwMode="auto">
            <a:xfrm>
              <a:off x="45720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50</a:t>
              </a:r>
            </a:p>
          </p:txBody>
        </p:sp>
        <p:sp>
          <p:nvSpPr>
            <p:cNvPr id="16404" name="Text Box 19"/>
            <p:cNvSpPr txBox="1">
              <a:spLocks noChangeArrowheads="1"/>
            </p:cNvSpPr>
            <p:nvPr/>
          </p:nvSpPr>
          <p:spPr bwMode="auto">
            <a:xfrm>
              <a:off x="6248400" y="5029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a:t>
              </a:r>
            </a:p>
          </p:txBody>
        </p:sp>
        <p:sp>
          <p:nvSpPr>
            <p:cNvPr id="16405" name="Text Box 20"/>
            <p:cNvSpPr txBox="1">
              <a:spLocks noChangeArrowheads="1"/>
            </p:cNvSpPr>
            <p:nvPr/>
          </p:nvSpPr>
          <p:spPr bwMode="auto">
            <a:xfrm>
              <a:off x="4724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6406" name="Text Box 21"/>
            <p:cNvSpPr txBox="1">
              <a:spLocks noChangeArrowheads="1"/>
            </p:cNvSpPr>
            <p:nvPr/>
          </p:nvSpPr>
          <p:spPr bwMode="auto">
            <a:xfrm>
              <a:off x="6248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6407" name="Text Box 23"/>
            <p:cNvSpPr txBox="1">
              <a:spLocks noChangeArrowheads="1"/>
            </p:cNvSpPr>
            <p:nvPr/>
          </p:nvSpPr>
          <p:spPr bwMode="auto">
            <a:xfrm>
              <a:off x="47244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2</a:t>
              </a:r>
            </a:p>
          </p:txBody>
        </p:sp>
        <p:sp>
          <p:nvSpPr>
            <p:cNvPr id="16408" name="Text Box 24"/>
            <p:cNvSpPr txBox="1">
              <a:spLocks noChangeArrowheads="1"/>
            </p:cNvSpPr>
            <p:nvPr/>
          </p:nvSpPr>
          <p:spPr bwMode="auto">
            <a:xfrm>
              <a:off x="6019800" y="6172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1.02</a:t>
              </a:r>
            </a:p>
          </p:txBody>
        </p:sp>
      </p:grpSp>
      <p:sp>
        <p:nvSpPr>
          <p:cNvPr id="16388" name="TextBox 23"/>
          <p:cNvSpPr txBox="1">
            <a:spLocks noChangeArrowheads="1"/>
          </p:cNvSpPr>
          <p:nvPr/>
        </p:nvSpPr>
        <p:spPr bwMode="auto">
          <a:xfrm>
            <a:off x="6019800" y="2743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50</a:t>
            </a:r>
          </a:p>
        </p:txBody>
      </p:sp>
      <p:sp>
        <p:nvSpPr>
          <p:cNvPr id="16389" name="TextBox 24"/>
          <p:cNvSpPr txBox="1">
            <a:spLocks noChangeArrowheads="1"/>
          </p:cNvSpPr>
          <p:nvPr/>
        </p:nvSpPr>
        <p:spPr bwMode="auto">
          <a:xfrm>
            <a:off x="7543800" y="2743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99</a:t>
            </a:r>
          </a:p>
        </p:txBody>
      </p:sp>
    </p:spTree>
    <p:extLst>
      <p:ext uri="{BB962C8B-B14F-4D97-AF65-F5344CB8AC3E}">
        <p14:creationId xmlns:p14="http://schemas.microsoft.com/office/powerpoint/2010/main" val="15862196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04800" y="304800"/>
            <a:ext cx="8534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FF0000"/>
                </a:solidFill>
              </a:rPr>
              <a:t>I. Introduction</a:t>
            </a:r>
          </a:p>
          <a:p>
            <a:pPr eaLnBrk="1" hangingPunct="1">
              <a:spcBef>
                <a:spcPct val="50000"/>
              </a:spcBef>
              <a:buFontTx/>
              <a:buNone/>
            </a:pPr>
            <a:r>
              <a:rPr lang="en-US" altLang="en-US" sz="1800" b="1" dirty="0">
                <a:solidFill>
                  <a:srgbClr val="FF0000"/>
                </a:solidFill>
              </a:rPr>
              <a:t>   A. Definitions</a:t>
            </a:r>
          </a:p>
          <a:p>
            <a:pPr eaLnBrk="1" hangingPunct="1">
              <a:spcBef>
                <a:spcPct val="50000"/>
              </a:spcBef>
              <a:buFontTx/>
              <a:buNone/>
            </a:pPr>
            <a:r>
              <a:rPr lang="en-US" altLang="en-US" sz="1800" b="1" dirty="0">
                <a:solidFill>
                  <a:srgbClr val="FF0000"/>
                </a:solidFill>
              </a:rPr>
              <a:t>   B. </a:t>
            </a:r>
            <a:r>
              <a:rPr lang="en-US" altLang="en-US" sz="1800" b="1" dirty="0" smtClean="0">
                <a:solidFill>
                  <a:srgbClr val="FF0000"/>
                </a:solidFill>
              </a:rPr>
              <a:t>Key </a:t>
            </a:r>
            <a:r>
              <a:rPr lang="en-US" altLang="en-US" sz="1800" b="1" dirty="0">
                <a:solidFill>
                  <a:srgbClr val="FF0000"/>
                </a:solidFill>
              </a:rPr>
              <a:t>Descriptors</a:t>
            </a:r>
          </a:p>
          <a:p>
            <a:pPr eaLnBrk="1" hangingPunct="1">
              <a:spcBef>
                <a:spcPct val="50000"/>
              </a:spcBef>
              <a:buFontTx/>
              <a:buNone/>
            </a:pPr>
            <a:r>
              <a:rPr lang="en-US" altLang="en-US" sz="1800" b="1" dirty="0">
                <a:solidFill>
                  <a:schemeClr val="accent2"/>
                </a:solidFill>
              </a:rPr>
              <a:t>	</a:t>
            </a:r>
            <a:r>
              <a:rPr lang="en-US" altLang="en-US" sz="1800" b="1" dirty="0">
                <a:solidFill>
                  <a:srgbClr val="00B0F0"/>
                </a:solidFill>
              </a:rPr>
              <a:t>1. Species Richness</a:t>
            </a:r>
          </a:p>
          <a:p>
            <a:pPr eaLnBrk="1" hangingPunct="1">
              <a:spcBef>
                <a:spcPct val="50000"/>
              </a:spcBef>
              <a:buFontTx/>
              <a:buNone/>
            </a:pPr>
            <a:r>
              <a:rPr lang="en-US" altLang="en-US" sz="1800" b="1" dirty="0">
                <a:solidFill>
                  <a:srgbClr val="00B0F0"/>
                </a:solidFill>
              </a:rPr>
              <a:t>	2. Species Diversity</a:t>
            </a:r>
          </a:p>
          <a:p>
            <a:pPr eaLnBrk="1" hangingPunct="1">
              <a:spcBef>
                <a:spcPct val="50000"/>
              </a:spcBef>
              <a:buFontTx/>
              <a:buNone/>
            </a:pPr>
            <a:r>
              <a:rPr lang="en-US" altLang="en-US" sz="1800" b="1" dirty="0">
                <a:solidFill>
                  <a:srgbClr val="00B0F0"/>
                </a:solidFill>
              </a:rPr>
              <a:t>	  - relative abundance</a:t>
            </a:r>
          </a:p>
          <a:p>
            <a:pPr eaLnBrk="1" hangingPunct="1">
              <a:spcBef>
                <a:spcPct val="50000"/>
              </a:spcBef>
              <a:buFontTx/>
              <a:buNone/>
            </a:pPr>
            <a:r>
              <a:rPr lang="en-US" altLang="en-US" sz="1800" b="1" dirty="0">
                <a:solidFill>
                  <a:srgbClr val="00B0F0"/>
                </a:solidFill>
              </a:rPr>
              <a:t>	  - Diversity Indices</a:t>
            </a:r>
          </a:p>
          <a:p>
            <a:pPr eaLnBrk="1" hangingPunct="1">
              <a:spcBef>
                <a:spcPct val="50000"/>
              </a:spcBef>
              <a:buFontTx/>
              <a:buNone/>
            </a:pPr>
            <a:r>
              <a:rPr lang="en-US" altLang="en-US" sz="1800" b="1" dirty="0">
                <a:solidFill>
                  <a:srgbClr val="00B0F0"/>
                </a:solidFill>
              </a:rPr>
              <a:t>	    Simpson’s = 1/</a:t>
            </a:r>
            <a:r>
              <a:rPr lang="el-GR" altLang="en-US" sz="1800" b="1" dirty="0">
                <a:solidFill>
                  <a:srgbClr val="00B0F0"/>
                </a:solidFill>
              </a:rPr>
              <a:t>Σ</a:t>
            </a:r>
            <a:r>
              <a:rPr lang="en-US" altLang="en-US" sz="1800" b="1" dirty="0">
                <a:solidFill>
                  <a:srgbClr val="00B0F0"/>
                </a:solidFill>
              </a:rPr>
              <a:t>(p</a:t>
            </a:r>
            <a:r>
              <a:rPr lang="en-US" altLang="en-US" sz="1800" b="1" baseline="-25000" dirty="0">
                <a:solidFill>
                  <a:srgbClr val="00B0F0"/>
                </a:solidFill>
              </a:rPr>
              <a:t>i</a:t>
            </a:r>
            <a:r>
              <a:rPr lang="en-US" altLang="en-US" sz="1800" b="1" dirty="0">
                <a:solidFill>
                  <a:srgbClr val="00B0F0"/>
                </a:solidFill>
              </a:rPr>
              <a:t>)</a:t>
            </a:r>
            <a:r>
              <a:rPr lang="en-US" altLang="en-US" sz="1800" b="1" baseline="30000" dirty="0">
                <a:solidFill>
                  <a:srgbClr val="00B0F0"/>
                </a:solidFill>
              </a:rPr>
              <a:t>2</a:t>
            </a:r>
          </a:p>
          <a:p>
            <a:pPr eaLnBrk="1" hangingPunct="1">
              <a:spcBef>
                <a:spcPct val="50000"/>
              </a:spcBef>
              <a:buFontTx/>
              <a:buNone/>
            </a:pPr>
            <a:r>
              <a:rPr lang="en-US" altLang="en-US" sz="1800" b="1" baseline="30000" dirty="0">
                <a:solidFill>
                  <a:srgbClr val="00B0F0"/>
                </a:solidFill>
              </a:rPr>
              <a:t>	</a:t>
            </a:r>
            <a:r>
              <a:rPr lang="en-US" altLang="en-US" sz="1800" b="1" dirty="0">
                <a:solidFill>
                  <a:srgbClr val="00B0F0"/>
                </a:solidFill>
              </a:rPr>
              <a:t>3. Membership</a:t>
            </a:r>
          </a:p>
          <a:p>
            <a:pPr eaLnBrk="1" hangingPunct="1">
              <a:spcBef>
                <a:spcPct val="50000"/>
              </a:spcBef>
              <a:buFontTx/>
              <a:buNone/>
            </a:pPr>
            <a:r>
              <a:rPr lang="en-US" altLang="en-US" sz="1800" b="1" dirty="0">
                <a:solidFill>
                  <a:srgbClr val="00B0F0"/>
                </a:solidFill>
              </a:rPr>
              <a:t>	4. Trophic Relationships</a:t>
            </a:r>
          </a:p>
          <a:p>
            <a:pPr eaLnBrk="1" hangingPunct="1">
              <a:spcBef>
                <a:spcPct val="50000"/>
              </a:spcBef>
              <a:buFontTx/>
              <a:buNone/>
            </a:pPr>
            <a:endParaRPr lang="en-US" altLang="en-US" sz="1800" b="1" baseline="30000" dirty="0">
              <a:solidFill>
                <a:srgbClr val="00B0F0"/>
              </a:solidFill>
            </a:endParaRPr>
          </a:p>
          <a:p>
            <a:pPr eaLnBrk="1" hangingPunct="1">
              <a:spcBef>
                <a:spcPct val="50000"/>
              </a:spcBef>
              <a:buFontTx/>
              <a:buNone/>
            </a:pPr>
            <a:endParaRPr lang="en-US" altLang="en-US" sz="1800" b="1" dirty="0">
              <a:solidFill>
                <a:schemeClr val="accent2"/>
              </a:solidFill>
            </a:endParaRPr>
          </a:p>
        </p:txBody>
      </p:sp>
      <p:sp>
        <p:nvSpPr>
          <p:cNvPr id="17411" name="AutoShape 2" descr="data:image/jpeg;base64,/9j/4AAQSkZJRgABAQAAAQABAAD/2wCEAAkGBxQSEhIUExQWFhUXFhgbFxgYGBseGBodHx8YHiIeHx4eHCoiGxolHR8cIjEhJSkrLi4uHSAzODMsNygtLisBCgoKDg0OGxAQGzAmHyYsLCwsLy0xLjAsLC80LywsLDQsLCwsLCwsLCwsLCwsLC8vLC8sLCw0LDQxLCw0LCwsLP/AABEIAQ8AugMBIgACEQEDEQH/xAAcAAACAgMBAQAAAAAAAAAAAAAABgUHAQMEAgj/xABIEAACAQMCBAQDBQUECAMJAAABAgMABBESIQUGMUETIlFhMnGBBxRCkaEjNVJzsTNitMEWJHKys9Hh8SVTghVDY5KTosLS8P/EABkBAQADAQEAAAAAAAAAAAAAAAABAgMEBf/EADIRAAICAQMCAwYGAQUAAAAAAAABAhEDEiExBEFRYfATInGBkaEUMrHB0eEFFSNCovH/2gAMAwEAAhEDEQA/ALxooooAooooAooooAooooArXNMF61srh4mPhPzq0VborN0rQNxD0X8zUHwrmZpJJwxQKrDwx0ypzg/XGfritHM14Yrd2U6WJVQfTUQM/MDJ+lK06SRyRPCo0bK4BOdyANsY2Pvnf51h1OZYpqKRbDB5IOTY/wDD+PiWZ0AARFB1ZO7EkbbfDsd+/wAusyjg7g5pG5ROpZnYjW8pJHcDA0g/T/Om7hoOG9Nq2grxqbKOVT0nbRRRUFwooooAooooAooooAooooAooooAooooAooooAooooArTdxalI79RW6ipTohq1Qk83b2zKBlmZVUe+c/5GolOFgjDZYd89CfUjpnO/TrU1zkceER0+8Ln6q4/qRXNE3avN/yMrypeR0dIqxv4kfZkWtxHjZZcI2/vhfmQzD6Fq2c8c4X1nNarbQxzJKjjSVYuGTzFhobLDw99IX8J65xXFzPIAYfUOGHrs8ew9z0pq4zwWSc2UsWgPBeJIS3/l4KSAH10sSPcCuno5Xip9jPOqmmu5p5J5mur5IpDFamFh55IbhmKtjOPDMYKnOMqWyM96cKTOOcpSxSvecLdYbhsGWFh/q9xjV8ajGmTf4wR79SakOVubo7stE6mC7j/tbaQjxF6eZf449xhx6jpkV0FBjooooAooooAooooAooooAooooAorlv75YhluvYd/8AoPelS65hmkJ0YRPXuf8Al8/0rLLmhiVyZaEJZJaYK2OtL5494NxLHMfJnyMFPl2B0kAZI9/U/lANdv3Ov6kH9SQf0qPcZfUFIDELnPoGPTp8wD3BrlydbFxuD3N8XT5PaackaXiMV7x9pbiFIHKxKQXbGCx1INOGHw4Y/P6U21W9rdrBLDI6ghX3wdRAYMo9N8lWx7fKrDtrhZFDoQynoRW3S5Hki5PxK9RGMJqMfCzbWi4uQu3U+lb65b8rp369vWuuPJzSbS2FTj8omtZXjOoodQI/ijbJH6EVAQ8TDbjJGM7DoNvy9zXYbi5WSVktGMcoGuNjjzYILAgHGRgEYPTOah7KB4IUDl0dbmN/DwxJjwQxOFzpxq9clcYri63F7RqXyOjpZqEWmebyYSXtqoOd1yAe5LY+Y6n6VbVh8A+ZqpLS+gg4hJO2RDpyh04ALAeuBjcjIqweA8z28xEaSZJyQe2wzjPr8q06WGjFXeyueWqarihipf5q5TivQr5aG4jz4NxGcSxnB7j4k33U7Hfp1pgorczEnhPNstvKlpxVVilY4huV2t7jGkDGT5Jd91OB6YyBTrXHxjhUV1C8E6CSNxhlP9QeoIO4I3BqreIcSvbCb7jBK91AzhVc5M9vqJ8hbcui5XL4yo27AVlkyKCtgsnivMdvbkh3yw/Au7fXHT64qCfnzP8AZ27sPdgP6A0tWfBgJMPP5gfMAq5U4JyQwbuPrnqK3zXfhMFlbIKswbGNl1ZBHqQpYEYz0wDjPk5OuzP8vr6mrwTSsn4+fAD+0t3X5EH+oFT/AArj0FxtHINX8B2b8j1+YqvJWVkEssrRofwBtIB6YYrud9s5xselc1/ZRr4ctu5MbEDVqzp9HBBJAzsd++dseacfW5V+bcl4JJWW9WaReBcxTyslszqsquAWOC7KPMQQdvhGCwyTqXpnVT1Xq4siyR1IxCvE0gVSx6AZrTxK88GJ5NLPpGdKDLH5Cq6bm97gskmw/gVW0/I7amP0x7CpyZNEbqy8Ia3V18Tdx298YSZyV/Fj8XpGvqM4B7H4d8nGbMjSB2I/7Vm0t2LB3GAPhXvn1PYew+p3wBwpfJGmSdyWYDDFVLFiATjyge+Ohx6V5HUQyTSlLlvjyO3pMmKDlCD2XL8X64OzV19q6bKxMoVVfTpOrI+nbuDgZH/WuC14Y+CS5BONiA3zJ6YYnsDgfPNbeH3DRJgbHcMw6jzgHA9fn+tZ+wnjaZs+rx5YyjF8fzR28UijMkcAAKxrkjHpsM++SMfI+lbOW7g204iJzFKfL/db/r0/KtFluGY9Wdsn2BIH0A/qT3pc5v5tjtJYIikjSs6smAoTORga2IAOSPl3xXqdLHTGvHc8LqcjnmuPbb+fruXFWGXPWlW25gv5WTRw3TGQCZJLuHGCR8Ij16tsnsNutNddZucl1DEis7kIqglmJwABuSSdgAKrHl/nGDidzPaSHwcPqs3ww8ZfPhsNjdkwdONwT6VYXNHL6X8IgleRYy6tIIyB4irvoY4zoJxnGDsN6Uhy5BeXvGLeRdKgWJjKeVomWN9LRkfCy9sdtuhxUttqmV0q7GXhHLfgFyZS7NtnTjA9Opyff9K2XPK1vJIkjL+0Qgq6+VtjncqRkZ7HIqQ4VbPFDFHJKZnVQGkI0lyPxEA7E111EfdVLglpN2zXDFpGBn61soooyVscvErnwopZP4EZvyBNVNwVGNzrY5LRvjfBZs5bftuVOevSnDjHM6zxXEcaAxFGXxmYqvoW2Q+X0ycnsMb0pW9vqjUY1Mrh43jIKHO2NXZTuGDAbb7kCvH63IpSVcbo2hGUZJ0bJLZXgldlAkIkLMPiDKWxg9dIwAB3Hrmt3HPDNuryKXA8L/a060IwOoOM5zsdsddsxx5e7QEnVgnP4XdDlRnto8M/X3rfcl3tVdca8K6oGGSw0uFGRsrFVXJPt0FcMW9XzN4WnJGOJ6fCimUnTEQw0DCn8JAGd9icZwQQPWuPV/qt0yFdLtIY8dw2Rkbb5fXg/wB8fQ4Bdq0rRRsGiCgphSGh3OY32ymCNvUbfh353dI5Z4pGWHDrcRasaQCTtgHbzBzgdM/KrqO5bZ+8bOJTFJ1kU4ZHH1OmNh/ukfI1bdvMHRXHRlBHyIzVP8RJkMWklgclcqQWZsDIGMhewzuevzt2yg8OONP4UVfyAFd/+NtWvJfU4p/mN9a54gysp6EEVsor1CogXodHZG2IPbv7/I0sRwOfvEJU+ZyysdWn4iwzt/zq2OKcMScYbZh0YdR/zHtVecf5b4kZWWN0itwNpI11zNtv5SMIPlk7dfTFwaOXRKDdcHqy4kVKxTOhlIJVQfMVGN+gz+Vcv3zL3g9F8oz7MSfzx+lIw5eKXF5Nbl2mtHi0mSQs0hClpVbbqwIXHqCNqb+HOLoLPbxO3iKNwC3UYIx0ztg/KmiymrRbXfw+TO7h/EgII8EdMbbnIJ/Ko3jXL8t9bTTKgZrfEsasupXdN/DKn4wV1Aj3HXpTBw3kibQ5OEOklEZiSWx5QTnyrnA2PT0qK5L+0S7mXwFsIHkjLq0MdwsbkAnzKkuQ6ZBUlXY5BJxkVpGKRMMcpT1vZExwrlgmCO64PdSWqyqsq27+e1JO5BRstHqJwSh2xsNhXb/prPaFl4paPEo3Fzbq0tsRkbtga4uvRhvg+1SvIdisFoqJDNAuuRhDMVJj1MWKqVOPDBJ098dd6YSKsdhy8N4nDcJrglSVP4kYMPXGx2PtS9y7+9eMfKz/AOG9Y4l9n9s7mW2MllOQB4lq3hg4ORqQeRxnqCN/ywp8E4pfWPEOJeNA1/hbbxZbYKsgxG+g+CSNRYZyFOAenYUBbNFQfL/Ntne7QTKzgEtE3llXBwdSNhhg7HbH5ipygCuHjs0iW8zQoXlEbeGo7tjbuO/vXPzJxKeCINb2r3MrHSqKyoB7szHZfz/zquOebbickcMM94qT3cixQ21opVPWR5HbMjIq/EBt09dgG/lvk60jWORJXuVAUxM0gZMLjBGgBX3Gctq33qD5w5aEMrTohMUhzIEZlIJ66ihB0nsegzj0pg+y6cPwqxwANMQQgDGGQlTnP4sg59800MoIIO4PUVzZcEZx0rb4EuTbtsrOwaMr+zwB3HcfPO5Puc/Oue6vPugd2UtCWLOc/wBnkANtjJQkZ23BZs7dGzifJMTkvCxhb0G6fl1H0OPaq3+0Dk/iAtrqWeZDbxKSkaMQWxpwz7ebudPb+vlR6DLGe/BaGRxdjA/MNqunS6uSPhUaj0O+nZu+yjpXNE6q000ikGQroR8a9Kg4JG+kkljvuBjO+RW7gHI3EYWMRnT7vp8mpi0iH+HIXdMdN9qbuFcmQxkNITM/XzfDn/Z7/Ump/BZJOkqXiy88zkqIrlDgrzSC6mGFG8anuex/2R29Tv8AN8rAFZr1unwxxR0oxCiiitwFYZgASTgDqT0FZqB584gbfh17KDhlgk0nbZiCqnfb4iNqAjPst89pLc7/AOt3U8+5XYFtC407DyIvrvmmDgnBYbRGjgUqjSPJpySAWOSFB+Fc76Rtuaxy3Yfd7S2h3/ZQxpuQT5VA6jY1JUAVW3AOU4Ly1nRi6PBfXq280bFZYsSyY0sNyMsSVOxzVk14iiVc6VAySTgAZJ6k+59aASeFc1y2kq2nFsI5wIbsLpt5xp/Ex2jm2OVOAT0ABGXmuTinDYrmJ4p0WSNwQysNt/6H0I3FJKzXPBdpTJdcN2xKctcWoA6OAP2kIx8Q3Xf0GQLBpT5d/evGPlZ/8N6ZbK8jmjWSJ1dGGVZTkEexpa5d/evGPlZ/8N6AkOYOU7W8KtNH+0QgpKhKSqR6OuG+nSoI8P4rYAfd5l4hAp/sZ8Jc6cdFmHldgd8uvTb0w80UAqcL5+tZJPAm12lxqx4NyPDY5JAKnOlwSNiDv9Rnh5Tb7/f3PEesMWbazPZgD+1lXsQzeUMOwIrZ9qsivapaBEknvJBFCrKG05+OXB6eGu+odDitMHJV1Yr/AOGXhVQo/wBXugZISRj4WBDxA75xnr2wKAneTeES2kU0UjBgbmd4sHOI3cuoPlHmyST169anqSY+fvu7CPilu9kx+GXPiWznGcCRR5W6nSR26042tykqK8bq6MMqykFSPUEbEUBtpV+1L903/wDJP9RTVUVzTwf75aT22vw/FQrr06tPvjIz+YoCVoorAOelAZooooArFZrFQwFQXOXBpLyBIUKhTPA0urvGkiuwHlPm8oxnb1Nb+ZuOLZwmQjUxOmNB1Zj/APiOpPYA98CoBudgtpGwIkuCo1DQyorHqTnsvoDv7DcVsUOtFVbDzbe51Bww9PDXT+gB/WnDlrmpLk+G48OYD4ezeuk/5Hf57milZLTQxVmsVkVKICsEVmirARL7lufh0j3PClDRsS09gSFjfb4oTg+FJsBjGDt6AV4+zzjKXl9xWaMOoP3QFZFKujKjhlYHoytkH5U/VWF1y7JccW4nNbTG3uoRa+G/VGDRNqSRejIxVd8EjAI6UBZ9FKvLXOAml+6XcZtr5RkxNusgABLRONnXqcZyMH0Jr19oXGHgthHBvdXTiC3Ho77Fz6Ki5bPQYGetAR/LZ+/cTur7GYbdfutsTnzMCTNIo6DchNQ6ge2KeKjeXODJZ20NtH8MaBc/xHqWPuWyT86kqA8yIGBDAEEYIIyCPcVF2XBY7SORbKGKIu5cruqajgE4A22AGBgVLUUBCcQd1XMjjJBAjG4Y++w8vrt+pArTa2kzp+0cxpjKhThgSBgDSRtH0Gc5IJ2GK4edeYLPhwaaZi07LmOEMzM5UHB0ZwqjGdRAAx64rn+zzjw4pZCWRmWQMyTxoSgV+uxzrAKkNs3UkdsUIGRcsphm3DqQrjbWCNwf4ZAPz6juAscsStYt93lc4HXV1wTgPn8Q1fi64bDEsu7LaHyNFISxQ6SehON1bbGCVwcjG+cdK5JIJHKOCJEaJ1KudDaZNBzqUdRpxjbrnORuBOrKCAQcg9COlZ1ioTlpG8IOxwJArKgJYIMAbMwy2r4iT1Jz3qYyPSpBtpc5n5ujsmCNG7sU1eXGMbjqTnO3YGmOq354s55roaopfDACxvHGXGOrFtO+SdgP+9VbSVsnfsRN/wAXe6lWeQArggBXDLENiF/vMx3J/wAgK4OFWLBpGLeVi2B3OehOw3Azv7+1b7Hg0gE2ERfCcFy0pDKGwV1xRnWhI38xxj61If6NXzoGi0FGGVMRQDB9NY2+u9ZOLZdSSPDOF0j1IArnv20aZVIV0YFScdcjHX3/AM6lbPlriTLodwqkY/aGMnHzVCf1ruteUIIY9dzK04Q4CxhiWY4GDgl3fOw3GMnsTRY6fI9pfYl4OKX+kH7tBKCMh4pwFYe2qpng/EluI9ahlIYq6t8SOpwynscHuNqiYvvkkYSKKOzTGFLkPIo9kXyA/Nj8qleCcLW2iWNSWxkszfEzHcsfcmtUUO+iiipAUp8u/vXjHys/+G9NlK95zHZWs8jOpQy4DXCxlkkaPK6CyZOtB2IAwdu9LohuuSQ5m5bgvogkwIKkmORCVkibGNSMOh9uhwMg1V3L3HivEUm4nL4kEHi2treaNEBlGPEZySdLsvlD/CcNjoTVj8d4jJc2E7cNZJZmXRGQ4AUsQpYk9Cikvg77dN66eE8twQ2UdkUV4Vj0MGGz5+IkerEk/M0JJgHPSs1XphuuCkmMPd8MAyY8lri1AH4CT54Rj4eoHyOXfhXE4bmJZYJFkjYbMpyPkfQjuDuO9AddQ3M5vDDpsvCWVmALy50xqQcuAAdTA4wp29ama8lAe1AVdzXy5FZ2M2HM19eulubiXeRzM+GVRnyLoLeRcDAGc1I3sI4ZxG3lUYtbtY7abqQkyDELnv5l8hJ6YyTXbzEnj8W4dbqTiFJbqT4sdDFH2xnUzHr0B9RUvzBwhLmF4JwWjfGcHB2IIIPYgirJWVbokZrYMQ26sBjUDg49D2YexBxk+tQfE4ZY1RVZmjBct08wYg6GwuVG5wQQuBg42qW8SvaZ9/oKlwZVTRHHiUpC+Eiv5kHooU4ychvLgb4YAnoAamNYqNu+BQTZ8RGIPxL5gD3zsdjnfbFSgQerfl/0qpc31A868w/cbZpFXXMxWOCPvJK5wqgZ333OOwNT1RF9wBJru3unZibdXEce2gM+xc7ZLadh6VBJUfL3L15ZXPEbqF2mu4HhNzCACtws0aSzKo2OtWYlSNzpxjJwbi4DxiG8gjngbVG427EEbFSOzA7EVB8r/vPjX821/wAPHU7wvgsNs07QpoM8niSAE6S5ABYDOAT3x1qKB31RHLVveJxGZre4WBrqW6kgjZSbWVopZEkidc5D4CuHXoAR32viq6n5Kmj4PBEpBvbVvvEbqzNqmDM53OCwcEgg9z7UoDByxzHLO7QXVrLbXCJqbI1QuAQMxyjY7keXqPfBNMoqM5Z40l7awXMfwyoGx/CejKfdWBH0qTpQMM2AT6Uv8F50s7pgsculycKrjSzfLOxz6DemGqj5/wCUpYJpLq3XXC5LSIBkoT8WVHVD1z29utVm5JXFWUm2t0MP2pcxeDA0MTsJGK+IUB8qHOxb8JbbbrjPrVZ2VpGxkWWUR6T8DEIc49GO2Onc13ct8Mk4iz65mMakF2J1FmIwOvU6V6noAKsu3syiomoOEUKDIup8Dpk5Gfyriza8iaTrwr+yij7R6uwk8kcw+HxFEEgaKX9lq0qinYldlUAtrIUN1wTVyVVfHeXQkpvDJkLlpAQBp8uAylQMaTg+3XO1K9hLxDiTiNZJJM41sdkUHuSBgfIfQVrjyNPQrfG7+/6fcvNxg6jb9K/lfBflI/FeVprSSS74UVV2801m21vPgdVAx4Up9QcE4z3yy8ucHFpbxwK7OFz5m9ScnHoM9B2qTrrLkFyrzVDfK2gNHNGcTQSjTNE3oynfHo3Q/PIqdpY5q5SW5ZbiGQ215Hnw7hAMnYjRICMSR+x6Y27gxdtz6YFmh4iggu4o5HGCfBuAi6tULtgZP8BOR+eAOjlBfH4hxW7O4Eq2sfssKguB5QcGRjnc7jHanOlb7N7Qw8OttRJklXxpCTuXlJkP+9j6VO3nEUi069tTYHt7n0HvQHXis1wJxaLw1kZgqsdI1EDzE4C/7We1dmugPdFYVs1mgCiiigFLlf8AefGv5tr/AIeOm2lLlf8AefGv5tr/AIeOm2gCiiigEXgf/h/FJ7Q7QXuu4tvQSjHjRj57OANgM09UsfaDwV7m11wbXNu6z27f3030+4ZcrjpuPSpTlnjKXtrBcx/DIgOP4T0ZT7qwI+lASdVnzTPxj72Y4CwQn9mY0XSV9WZgcEdDkj26irMoqGrKThqXLXwKxtuRryMTTyXWHZMyRwR6vEwDtjKgv6HHU981p5K4tMySwyhw0EbMoMReRlTSCv8AaAs4JC/D896fOZ7i8WNRYwxySu2nVK+mOIYJ1sB5nGcDSu+9VStle2vEbu7juZLuWyjgF0raf2qS5aVY1BHhhVVWVfVe/SqvGgoNcM6bbh97xR5gxkgGNOChEJ0kZRjkkNnB6HuKmeVl4tb3Mdu8aeACCxCII9GwJVkUef0B3NWLY3azRxypnRIiuuQQcMARkHcHB6Gt9SoJcFPZPZuTsKKKKsbHmTpSF9rdklxawWpUGS4uoY42wMx7lncZO2I1YbfxY70+ydKSuJP43GbWPfRaW0s7HfSHk/ZLny4zp1kb+p7VJBz8P4ld2EptLkG5h8OR4brIDqqjIWdcDfOV1g7nTkb7RV5dXF9KxGQmwULkAAHOS3YE9t9seuK18Xu5L6dm+CJB5dR3UDZtWD8Od8b5wM7Ct8BeaHRZK3hOd5pPKrdsj8TJt2G+evWuPJOWR1Djy7+u7OzHCONXPnz7eb/ZCt4DramHLGN73KYzqYrHq6j+86HO2cNnYVZv2do4sULu0hZ5GDN8RDNnf6k0uRcJERi1TudLk6MKqGTGC+Bv0KqAScD5mmXk661KyrE0UYLhUYYIKsoJUZPkbOofPPc1GLI1l0SfZfCxlUZYtUV3fxoaI6914jr3XYcgUUUUApcr/vPjX821/wAPHTbSlyv+8+NfzbX/AA8dNtAFFFFAFIvA/wDw/ik1odre81XFt6LKP7aMfP8AtABgAZp6pY+0Hgz3Frrg2urZxPbn++m+n3DrlcHbcZ6UAz0VGctcZS9tYbmP4ZEBx3VujKfdWBH0qToApP8As5BcX9w2SZr+4KkgDKRkRJjA7BMb9waZOMXoggnmJA8ON3yenlUnf22qH+zey8HhdinQmBHO2Dqcazn3yxz70AyUUUUAUUUUB5fpVf8ALR1/+2r1filmljjYYOUt08NSPL3IJ79vemzmvigtbO5nJA8OJ2GcfFjyjcjctgY70o2sq2PCYLVsmd7Y6l1ZIeUFnZmydtbN0O/bajdIrKSjuxKkuVMcNuxZmnlgD6epi1EuCduv6irNt73IXRDJp2A0qMAY22JBxjtj023qhDeMZldycpIuR1wFYHAq5OSeK60KdNO6b9VP/wDfrXJgloqD7nd1MFNPJHjY1cca1uQsfiuZGJZPBUu/QAjSATpIIz0wcHIIFdnI0zLPLAS7+FGCzMFXSzaCVKgZD/M4woIGDXLy3d2sV1czFo0JZ0ULhnbLAscLk6crnOMeY+hp7t5VdVdCCrAEEdweh/71rCKlLU6tGE5aY6VdHRHXuvEde62MgooooBS5X/efGv5tr/h46baUuV/3nxr+ba/4eOm2gCiiigA1jNBrFUk3YEXg0g4bxKe0Y4trzVcWxPRZf/fRDfvs4AAABIqeueZFJ0wIZWOenQY6/PH0HTJBIzEc78Dkv0i8IhHjmDxSEkCPT1JA3cOMrgEfpXRxLiUPD4tKgNJpzjoT18zHGy5yB+Q6bedLqpz3g6Xw+/w8DXSlyQH2h8XuRw+eOQwjxykKuhZApdgp1ZLH4c5GBtnc4qyIUCqqjooAHyG1VtzK33y3sLiM+VbkOQ6+Z2CSaFVQDkav0pz4BevJkCMLAqqI2zknG2M9G2xuNgdgW6jbp80pKpvf19PqVklyiZBrNYFZrsi9igUUUVYCb9pWZks7JdzdXUatvj9nH+1fpv0QD61NcX5dhuSGkBDAY1KcHHp6H6ioXe44508llaHf/wCLcEdPL/5adc9x705UKyipKmVtf/ZHCw/Zyld85Iy3/wAwP+Vc/CfsyuIGJS8Kjttq/wAlwPz6mmHjf2gwRPLDbxyXk8QOtIR5IyNsSynyxjIOTvjByNqx9l3NsnFLWS4kWNCJ3RVTV5VCxkBi3VvMTkbYI6HNUeOL5Jjcfytr5kfN9njtIHM0IO5OmEjJPU/2mASdzgb1McA5RNtIHMxOBsqjSp2x5tzke1NNFFBLgrKClJSfJ5QYr1RRVy4UUUUApcr/ALz41/Ntf8PHTbSlyv8AvPjX821/w8dNtAFFFFARvHOOW9miPcyiJGcIGbONRBIBIGwwDucDauk3CtGXRgylSVZSCDt1BGxFLHM/N8Wp7O2hF9dMGDQLpKJ6+Mx8qLnAIJzuB3pV+zrly5g4nfI7qsKwr4kEIkW2EkoDYjVjghUG7bHzY9ayyRtOiUM3F+bIrdFVSGbAyTq0Dpn4QSx3GwwN+opC4lPJOxkEjzSZ28hQDvhQDnTjAyfRBW7iRWW4W3iHcAAgYyWyoAxsAxDE9i2TUxw/gztK8Ucrac7EOw2287YOMnfTjcKw3LPlfHgqSX29eqNatm6z4TCAZCrkMCsUUhyzjoC2k7qx39SdhsMs78t2xjhAYkuSS2+QD6DsFHQAYG1c1vZxWkbP/ApLO25wBv8ALYdB+tR3KvOsF2yR20VxIh1argRFYFIycFnIOfkD1GcV0YG5ZvKn+qr9xL8o3is15rNelF7GJmiue6UnGKSeeObbe2t7xBMn3hIWxHnzAsMLnpjcg9c4x6jOE+oanpUbLqKauzq+zMCVb298pN1dylWGneKMmKMZHUAKfzJ706Ut8vRJZ2MEbsoSGBAzkgLsoy2ckbnJ6nrW+C7imj8RGDJv5h2x19wR6Gs5dZW6j6+hKx+JCfaDJ4vg8Mt/LJeuTMyjGiBcGVzgfEw8gz1yRmpLljl9rS6vyiotvL4DRBRghlj0OCM9PKrZ7lmpe+z1TcS3PEZAR450W4PVbdDgHcbF2y+Pke9P1oOvzrTH1OqWmiHClZ00ViiuiyhmisCs1YBWq6uUiUvI6og6sxAUfMnYVtqqOZbU8U4lNG4121lpVYyToaYgMzMB10gquPn7is8k9Ebq/Jdwd3LvN9inEOLO13AEkktjGxkXSwWBFODnBwwIps/0z4fjP361/wDrx/8A7UhScFij1gQwoxCklY1PZsZyO2PSuWNYtYiZIgxyQ3hp0BJ0kY6EADI33rl/E56v2X/ZfsmZPPBOmx+uftB4Yisxvbc6QThZAxOPQLkk+wpHm57XihKffYuHWeWDMZUF3MOmADtAp3Od22HY1rv4ooll8uAiDA3zqbJyD7dsAfLIrnRI5YnSaKJpMhTlF3JVSe34WONvb1qMnWZIV7l262f9Ee3jdPwssvk+CwSHTw8wmPOWMbByT6u2SzN7sc1OkV8/280qOkttILdg+AQuVXcEqyjqhxg/X2q7uW+Km5t0kZdEm6yJ/C6nDAHuuRkHupB7112nKu5Tpep9vFuq3FqTlI24XwIzJIwIkkJQbnqcMchTkkgZyFC9CamOE2P3cEeG5djl2659Bn+Ef1JPUmmGiubL0Sk7jJr6HYp0qoVOc+G3E9hdpEgaR4mSOPUBkt5SSxIGQCSN+1QothwW8iZSFsbwrHKvwpDcBfLIB0VJACCNt9+wFWLXDxzhMd3BLbzDVHIulh39QR6EHBB9QK2w9PHFGl82+WRKTZ2Vmk7ljic9raXKXyyE2OR42kkXEQXUjqSBqfT5WAJ8w3OTS2OfLqfzqwhTKkIkQZirfDmR2wzHuAgz0U/ipkyQxL3mRyTfE/tGiWR4oYmdkZkJkYRJrU4KjILE/wDpAPY52pH51kN3cRSyKsSMIQXU+IjlGdoxgqpwxd1Ox3VQQCRk45K0snjyP+1GEctGiRsudQJAB86AnTkNgZ3NRUd+ZfJBAXKK7YLq0bqoGSuvZlIxk4G2PYjz8mZ5JPRw++23fv8A2TRMJMFiaE+IsLBAY18udJz4qK20UgOltONLkMGXLDEZxfjL6Ggt5JdNw/hmUFQssQ2LaHOFkMRjGsBc61GewjjbMQ5LtoxI2ImI1MfMmzyHxosEjyjoVxmpPlHiHh3cl0yeJDJriRCMkwFjl1XHxMy5OcBvMO4qYPTG5O69b/r62smWvwKSDwohbEeCihFAyCoUAaWB3DDuDv60w2fQ1Vd3eLw6SKSNwbW4xodvhCqPgfoQV6K53AOGyFNPHDOarYkK8nhscYMgwjZ6ASfAxPoGz023qOng45vJ2aTdxGSiiivUOcBWawKzVkAqmuETjx+K60B131x8QBXCHRnp7b79xselXLVHcFuI9F28rqh/9oXWlmx8RbOAD8W2+B6Z7Vj1GT2aT8ys03F0TdzhI/IfiyFz0bqCcfhQDOMbnI+RXuC3Za5d+pAYHYlQMrtntt3+lery6mYFkBdc4zHl1/8At6Y64wDkLsMUcFJiZy7eGzkYQqdRB6HHUb9AcZ/WspZFpbT3PKblLIrTVfx4klxR/E0qBobUMDuOu4UgHG5wemT2rjMSxQuQMA5751ZOBnI9O4rtmKp5MBdRydRxkEjLOc5BbcDPpjtQ6GZhFEqFt2ZjgouPlsCT5dumSa511Ci9zXLglNe7z69f+C+H0W+Cxyx3I0kD0LbEg4A36Va3IxK60b4jDbyMO+SpQk++EX8qq6G+XxlaWMsqHZAV2x75IK5998elP/LHExLxJSmdMlizb9crMBjH/qNXnKf4nGktve37ccfax/jFCp777Ku9Lv8AVj9RRRXonpBRRRQHBxvisdrC8snRegGMsx6KMnGSdv67VTnFSly5YxJASzYjtsISCpAZp1+M7HOlVG3Uhc02/bCFKWoLkMHkcDUAukLpZsFWGoagoYgAayc9jW8iLOXVJfFymWDSAqqkKvVVAyCAMaT+L+EmvO6vJK9C47ko88Is4nKuT95iik8wlkOC2AdOvT5VKnOcYYjzEVLWdsGij2fC4QFW0FNOpEZSOjsiDptnocEVpgt/CaPL6AFVU1lf/MbDdM+VjIDlu7bAEVLRXCqJBLnSzKsp04C6TuSw20gMSScdB71wZsl7Lj9H8v5LHDxPhPiWfho7hkCxgkefH7VmBGwIMQGCPT516gkj8NYTpVkQCJiQQwXICg9NeyppOCTk4646eF2xuLiJY5GQrFMVOdSNjw1BI3yhDkdsa8gjoYZpzFdPAPDjDgweIG1x4kkQMFYhR5SpByPKCQDnSTfFGU9n5+vt+pNPk88aumNs8OCVWSSRNW5GpHikXAJxpy8hJx59uuQJCWyS34lAJo1aAxxeMrY0x61w5H8IDDxCR0x6CoTmoKLiOWIyNb6wkckhUalTRqZAdiNQKgldOyjGNVebVJJF+8PsUTVGju4Mg2wqEeYZVQvXpgDHU9cf9vS2/Xrk0jilJe6rLMveNHgkvhO/iWjrqgDE+IuDhkU4OQMrgHqGG4IOue4DzxDdPEoR08UsqFtOC6gllwCSNlbBIwdJ9s1XfgG3jw8mlNSQJOMqS+FcAldSliMDBwnUCo6+QeQo5tikxZGTeKM41eXJ79R7k/Iz+LTa08Xva4OiPQTad/LfufRwrNRnLPEjc2sExG7oCcdCehI/ukjI9iKk69BcHntUYdgASegGTXzne2g1S6G1I880iA7HDsW6eunT+VfRU0YZWU9CCD9aqE2Osj4cHIbKL+EhdjjVnO4LE42GKyy5FBpPucnV4p5Y1F0u4q8uXrQXGFUuzqFCagoZiRjUzbAe+57AEnFdV9aSa31afEDEsoctv32Iyoz3XPuO1R13aoZvD8aOPJyWd1UoMjzZJ7DcYG+APWrBFkJYhIcOhDSoPKSVJL6sgEqd9iDk+1YvTHLqXdb/ALHFDBLNh0vsxBtLsxSjXEJB1IJHmPYbg7evyqTTifhyFoYfCzkYjc6dvwsrHQw6/CBj1FcnF7fQSc+XzebJ6qcdc/XNb+DR6WjR2RnZRpw6liRjAIzkNnLHIx/QMkMUn73L8+fkYQydRH3If8Xvt4nqHhLyRgBGIUdCO49sgEjHcimX7MbWReIEtsq2bBQVAxqlRj0JB9ev9azMUjYAxxMPhyUDEnBOxIz0BHyUHvUz9mMLSSXNzpIjISKPfZipcuy/3dRC9Buh9KvjyRnOl2+x19L0vsZpq+9j/RRRXSeoFFFFAcN3wmGWWKaSMNJEG8MnfTq05IHTPlG/Udqrzm7U93dZRcq8EauQR5QniBcfi87OSwIyCF7GrQqquf08O9cEO3jeC6BdQBwDE2+QuoFYu+RqXbvXF1t+xlRKIdE3dArIFEbMyZOjJlB758LIUkjYADp243mfSojhmYeE7aYyrMVxkdTlxu+k4Pp/su3JNmwje5OrExURFtmMSAlWI92d8bAkaSal7Tla3+8R3Ma+G6eISqbI5cY1FegYbnIx8TZzmvKxwVqE+a8/D1Xga6PdTIXlTlpLdknjJ0NaxqqEt5C2hnIz2YqhwQCMHoDikjjNjJGwWWNhDDI6J4iExLFkhf2mMEsqqOu+s53q4rjrSxz7bXEtoyWy6iWHiKN2aPBJC576tPvjOKKblk37nbgelrjeueOStU4usKqUjjjeQSAaPMd8kIcgaUChQB0ABAHSi4uJNCyKHMQwMtgk4IG3puMZxjOKjL3hs0O08MkeWGoyRlQdsqNWNJOANs52PTs88lclPe2jl5JIUJX7vjBQjclinUqTjG46Ejbc9v4ZalXN73658D1pTw4Mandq62/p1ty9/L4p54iHyrIWT8Ksds+U6s/xZ3+fSn37NeWnkkt7qSFVhWNipY+aRjhQ4T0wCdTb9Oucic4V9lVpHkzPJcZUDDHQoPcjRg+25OB+dPFtbrGioihUUBVUDAAGwAHpiurH08YOzy+t6+GSOnEueW69c+vHaoxWawKzXUjygqOn4FbO2toIyxzltIyc9cnv9akaKkGiOyjUALGgA6AKAP6VyycFiOrYjV1CsQPpg7fLpvUjRUNJ8ghf9E7MjDW8cn8wa/8AfzXpOVbJfhtIEPYpEisPcEDIPuKmKKkhJLgSpuTZNRw6spwATkMATucYIyBj54HSnC2gWNFRAAqgAAdABW2isseGGO9KCSQUUUVqSFFFFAYqA505aF/BoD+HKp1RSYzpb39VPcfI9QKYKKhxT5BHz2WFjRANKLpA9AAAP6Vm0t2XqP1rvorml0kJZPaNuzRZGo6SMuLNidh+oot7NgckfrUnRWf+n4ru36+RPtpVRw3ln4gKsispG4YAg/Q7V64dblAQQB0wB0rsorWPSwjPWmyut1Riis0V0UUCiiipB//Z">
            <a:hlinkClick r:id="rId2"/>
          </p:cNvPr>
          <p:cNvSpPr>
            <a:spLocks noChangeAspect="1" noChangeArrowheads="1"/>
          </p:cNvSpPr>
          <p:nvPr/>
        </p:nvSpPr>
        <p:spPr bwMode="auto">
          <a:xfrm>
            <a:off x="57150" y="-2193925"/>
            <a:ext cx="31432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24000"/>
            <a:ext cx="2990850" cy="435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197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304800"/>
            <a:ext cx="8534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FF0000"/>
                </a:solidFill>
              </a:rPr>
              <a:t>I. Introduction</a:t>
            </a:r>
          </a:p>
          <a:p>
            <a:pPr eaLnBrk="1" hangingPunct="1">
              <a:spcBef>
                <a:spcPct val="50000"/>
              </a:spcBef>
              <a:buFontTx/>
              <a:buNone/>
            </a:pPr>
            <a:r>
              <a:rPr lang="en-US" altLang="en-US" sz="1800" b="1">
                <a:solidFill>
                  <a:srgbClr val="FF0000"/>
                </a:solidFill>
              </a:rPr>
              <a:t>   A. Definitions</a:t>
            </a:r>
          </a:p>
          <a:p>
            <a:pPr eaLnBrk="1" hangingPunct="1">
              <a:spcBef>
                <a:spcPct val="50000"/>
              </a:spcBef>
              <a:buFontTx/>
              <a:buNone/>
            </a:pPr>
            <a:r>
              <a:rPr lang="en-US" altLang="en-US" sz="1800" b="1">
                <a:solidFill>
                  <a:srgbClr val="FF0000"/>
                </a:solidFill>
              </a:rPr>
              <a:t>   B. Development of the Community Concept</a:t>
            </a:r>
          </a:p>
          <a:p>
            <a:pPr eaLnBrk="1" hangingPunct="1">
              <a:spcBef>
                <a:spcPct val="50000"/>
              </a:spcBef>
              <a:buFontTx/>
              <a:buNone/>
            </a:pPr>
            <a:r>
              <a:rPr lang="en-US" altLang="en-US" sz="1800" b="1">
                <a:solidFill>
                  <a:srgbClr val="FF0000"/>
                </a:solidFill>
              </a:rPr>
              <a:t>   C. Key Descriptors</a:t>
            </a:r>
          </a:p>
          <a:p>
            <a:pPr eaLnBrk="1" hangingPunct="1">
              <a:spcBef>
                <a:spcPct val="50000"/>
              </a:spcBef>
              <a:buFontTx/>
              <a:buNone/>
            </a:pPr>
            <a:r>
              <a:rPr lang="en-US" altLang="en-US" sz="1800" b="1">
                <a:solidFill>
                  <a:srgbClr val="FF0000"/>
                </a:solidFill>
              </a:rPr>
              <a:t>   D. Conceptual Models</a:t>
            </a:r>
          </a:p>
        </p:txBody>
      </p:sp>
    </p:spTree>
    <p:extLst>
      <p:ext uri="{BB962C8B-B14F-4D97-AF65-F5344CB8AC3E}">
        <p14:creationId xmlns:p14="http://schemas.microsoft.com/office/powerpoint/2010/main" val="9120476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4800" y="304800"/>
            <a:ext cx="8534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rPr>
              <a:t>D. Conceptual Models</a:t>
            </a:r>
          </a:p>
          <a:p>
            <a:pPr eaLnBrk="1" hangingPunct="1">
              <a:spcBef>
                <a:spcPct val="50000"/>
              </a:spcBef>
              <a:buFontTx/>
              <a:buNone/>
            </a:pPr>
            <a:r>
              <a:rPr lang="en-US" altLang="en-US" sz="1800" b="1">
                <a:solidFill>
                  <a:schemeClr val="accent2"/>
                </a:solidFill>
              </a:rPr>
              <a:t>   1. Elton - numerical and biomass pyramids</a:t>
            </a:r>
          </a:p>
        </p:txBody>
      </p:sp>
      <p:sp>
        <p:nvSpPr>
          <p:cNvPr id="21507" name="Rectangle 3"/>
          <p:cNvSpPr>
            <a:spLocks noChangeArrowheads="1"/>
          </p:cNvSpPr>
          <p:nvPr/>
        </p:nvSpPr>
        <p:spPr bwMode="auto">
          <a:xfrm>
            <a:off x="9906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508" name="Rectangle 4"/>
          <p:cNvSpPr>
            <a:spLocks noChangeArrowheads="1"/>
          </p:cNvSpPr>
          <p:nvPr/>
        </p:nvSpPr>
        <p:spPr bwMode="auto">
          <a:xfrm>
            <a:off x="1905000" y="4038600"/>
            <a:ext cx="2667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509" name="Rectangle 5"/>
          <p:cNvSpPr>
            <a:spLocks noChangeArrowheads="1"/>
          </p:cNvSpPr>
          <p:nvPr/>
        </p:nvSpPr>
        <p:spPr bwMode="auto">
          <a:xfrm>
            <a:off x="2743200" y="3429000"/>
            <a:ext cx="9144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p:nvPr/>
        </p:nvSpPr>
        <p:spPr>
          <a:xfrm>
            <a:off x="4953000" y="2133600"/>
            <a:ext cx="3276600" cy="369332"/>
          </a:xfrm>
          <a:prstGeom prst="rect">
            <a:avLst/>
          </a:prstGeom>
          <a:noFill/>
        </p:spPr>
        <p:txBody>
          <a:bodyPr wrap="square" rtlCol="0">
            <a:spAutoFit/>
          </a:bodyPr>
          <a:lstStyle/>
          <a:p>
            <a:r>
              <a:rPr lang="en-US" dirty="0" smtClean="0"/>
              <a:t>Top predators are rare…</a:t>
            </a:r>
            <a:endParaRPr lang="en-US" dirty="0"/>
          </a:p>
        </p:txBody>
      </p:sp>
    </p:spTree>
    <p:extLst>
      <p:ext uri="{BB962C8B-B14F-4D97-AF65-F5344CB8AC3E}">
        <p14:creationId xmlns:p14="http://schemas.microsoft.com/office/powerpoint/2010/main" val="29835288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04800" y="304800"/>
            <a:ext cx="8534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numerical and biomass pyramids</a:t>
            </a:r>
          </a:p>
          <a:p>
            <a:pPr eaLnBrk="1" hangingPunct="1">
              <a:spcBef>
                <a:spcPct val="50000"/>
              </a:spcBef>
              <a:buFontTx/>
              <a:buNone/>
            </a:pPr>
            <a:r>
              <a:rPr lang="en-US" altLang="en-US" sz="1800" b="1">
                <a:solidFill>
                  <a:srgbClr val="FF0000"/>
                </a:solidFill>
              </a:rPr>
              <a:t>Numerical and biomass pyramids can be "inverted":</a:t>
            </a:r>
          </a:p>
          <a:p>
            <a:pPr eaLnBrk="1" hangingPunct="1">
              <a:spcBef>
                <a:spcPct val="50000"/>
              </a:spcBef>
              <a:buFontTx/>
              <a:buNone/>
            </a:pPr>
            <a:r>
              <a:rPr lang="en-US" altLang="en-US" sz="1800" b="1">
                <a:solidFill>
                  <a:srgbClr val="FF0000"/>
                </a:solidFill>
              </a:rPr>
              <a:t> - one tree can be preyed upon by thousands of insect herbivores</a:t>
            </a:r>
          </a:p>
          <a:p>
            <a:pPr eaLnBrk="1" hangingPunct="1">
              <a:spcBef>
                <a:spcPct val="50000"/>
              </a:spcBef>
              <a:buFontTx/>
              <a:buNone/>
            </a:pPr>
            <a:endParaRPr lang="en-US" altLang="en-US" sz="1800" b="1">
              <a:solidFill>
                <a:srgbClr val="FF0000"/>
              </a:solidFill>
            </a:endParaRPr>
          </a:p>
        </p:txBody>
      </p:sp>
      <p:sp>
        <p:nvSpPr>
          <p:cNvPr id="22531" name="Rectangle 6"/>
          <p:cNvSpPr>
            <a:spLocks noChangeArrowheads="1"/>
          </p:cNvSpPr>
          <p:nvPr/>
        </p:nvSpPr>
        <p:spPr bwMode="auto">
          <a:xfrm>
            <a:off x="5715000" y="4648200"/>
            <a:ext cx="28194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532" name="Rectangle 7"/>
          <p:cNvSpPr>
            <a:spLocks noChangeArrowheads="1"/>
          </p:cNvSpPr>
          <p:nvPr/>
        </p:nvSpPr>
        <p:spPr bwMode="auto">
          <a:xfrm>
            <a:off x="5410200" y="4038600"/>
            <a:ext cx="33528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533" name="Rectangle 8"/>
          <p:cNvSpPr>
            <a:spLocks noChangeArrowheads="1"/>
          </p:cNvSpPr>
          <p:nvPr/>
        </p:nvSpPr>
        <p:spPr bwMode="auto">
          <a:xfrm>
            <a:off x="6629400" y="3429000"/>
            <a:ext cx="9144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274958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304800"/>
            <a:ext cx="8534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numerical and biomass pyramids</a:t>
            </a:r>
          </a:p>
          <a:p>
            <a:pPr eaLnBrk="1" hangingPunct="1">
              <a:spcBef>
                <a:spcPct val="50000"/>
              </a:spcBef>
              <a:buFontTx/>
              <a:buNone/>
            </a:pPr>
            <a:r>
              <a:rPr lang="en-US" altLang="en-US" sz="1800" b="1">
                <a:solidFill>
                  <a:schemeClr val="accent2"/>
                </a:solidFill>
              </a:rPr>
              <a:t>Numerical and biomass pyramids can be "inverted":</a:t>
            </a:r>
          </a:p>
          <a:p>
            <a:pPr eaLnBrk="1" hangingPunct="1">
              <a:spcBef>
                <a:spcPct val="50000"/>
              </a:spcBef>
              <a:buFontTx/>
              <a:buNone/>
            </a:pPr>
            <a:r>
              <a:rPr lang="en-US" altLang="en-US" sz="1800" b="1">
                <a:solidFill>
                  <a:schemeClr val="accent2"/>
                </a:solidFill>
              </a:rPr>
              <a:t> - one tree can be preyed upon by thousands of insect herbivores</a:t>
            </a:r>
          </a:p>
          <a:p>
            <a:pPr eaLnBrk="1" hangingPunct="1">
              <a:spcBef>
                <a:spcPct val="50000"/>
              </a:spcBef>
              <a:buFontTx/>
              <a:buNone/>
            </a:pPr>
            <a:r>
              <a:rPr lang="en-US" altLang="en-US" sz="1800" b="1">
                <a:solidFill>
                  <a:srgbClr val="FF0000"/>
                </a:solidFill>
              </a:rPr>
              <a:t> - a lower trophic level can support more biomass at a higher level IF the rate of biomass production in lower level is high</a:t>
            </a:r>
          </a:p>
        </p:txBody>
      </p:sp>
      <p:sp>
        <p:nvSpPr>
          <p:cNvPr id="23555" name="Rectangle 6"/>
          <p:cNvSpPr>
            <a:spLocks noChangeArrowheads="1"/>
          </p:cNvSpPr>
          <p:nvPr/>
        </p:nvSpPr>
        <p:spPr bwMode="auto">
          <a:xfrm>
            <a:off x="5715000" y="4648200"/>
            <a:ext cx="28194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556" name="Rectangle 7"/>
          <p:cNvSpPr>
            <a:spLocks noChangeArrowheads="1"/>
          </p:cNvSpPr>
          <p:nvPr/>
        </p:nvSpPr>
        <p:spPr bwMode="auto">
          <a:xfrm>
            <a:off x="5410200" y="4038600"/>
            <a:ext cx="33528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557" name="Rectangle 8"/>
          <p:cNvSpPr>
            <a:spLocks noChangeArrowheads="1"/>
          </p:cNvSpPr>
          <p:nvPr/>
        </p:nvSpPr>
        <p:spPr bwMode="auto">
          <a:xfrm>
            <a:off x="6629400" y="3429000"/>
            <a:ext cx="9144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558" name="AutoShape 9"/>
          <p:cNvSpPr>
            <a:spLocks noChangeArrowheads="1"/>
          </p:cNvSpPr>
          <p:nvPr/>
        </p:nvSpPr>
        <p:spPr bwMode="auto">
          <a:xfrm>
            <a:off x="6400800" y="4724400"/>
            <a:ext cx="1524000" cy="144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72" y="11083"/>
                </a:moveTo>
                <a:cubicBezTo>
                  <a:pt x="18476" y="10989"/>
                  <a:pt x="18478" y="10894"/>
                  <a:pt x="18478" y="10800"/>
                </a:cubicBezTo>
                <a:cubicBezTo>
                  <a:pt x="18478" y="6559"/>
                  <a:pt x="15040" y="3122"/>
                  <a:pt x="10800" y="3122"/>
                </a:cubicBezTo>
                <a:cubicBezTo>
                  <a:pt x="6559" y="3122"/>
                  <a:pt x="3122" y="6559"/>
                  <a:pt x="3122" y="10800"/>
                </a:cubicBezTo>
                <a:cubicBezTo>
                  <a:pt x="3122" y="15040"/>
                  <a:pt x="6559" y="18478"/>
                  <a:pt x="10800" y="18478"/>
                </a:cubicBezTo>
                <a:cubicBezTo>
                  <a:pt x="12862" y="18478"/>
                  <a:pt x="14838" y="17647"/>
                  <a:pt x="16282" y="16174"/>
                </a:cubicBezTo>
                <a:lnTo>
                  <a:pt x="18512" y="18360"/>
                </a:lnTo>
                <a:cubicBezTo>
                  <a:pt x="16481" y="20432"/>
                  <a:pt x="13701" y="21599"/>
                  <a:pt x="10800" y="21600"/>
                </a:cubicBezTo>
                <a:cubicBezTo>
                  <a:pt x="4835" y="21600"/>
                  <a:pt x="0" y="16764"/>
                  <a:pt x="0" y="10800"/>
                </a:cubicBezTo>
                <a:cubicBezTo>
                  <a:pt x="0" y="4835"/>
                  <a:pt x="4835" y="0"/>
                  <a:pt x="10800" y="0"/>
                </a:cubicBezTo>
                <a:cubicBezTo>
                  <a:pt x="16764" y="0"/>
                  <a:pt x="21600" y="4835"/>
                  <a:pt x="21600" y="10800"/>
                </a:cubicBezTo>
                <a:cubicBezTo>
                  <a:pt x="21600" y="10933"/>
                  <a:pt x="21597" y="11066"/>
                  <a:pt x="21592" y="11199"/>
                </a:cubicBezTo>
                <a:lnTo>
                  <a:pt x="24290" y="11299"/>
                </a:lnTo>
                <a:lnTo>
                  <a:pt x="19875" y="15399"/>
                </a:lnTo>
                <a:lnTo>
                  <a:pt x="15774" y="10984"/>
                </a:lnTo>
                <a:lnTo>
                  <a:pt x="18472" y="11083"/>
                </a:lnTo>
                <a:close/>
              </a:path>
            </a:pathLst>
          </a:custGeom>
          <a:solidFill>
            <a:schemeClr val="folHlink"/>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1391806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304800"/>
            <a:ext cx="85344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numerical and biomass pyramids</a:t>
            </a:r>
          </a:p>
          <a:p>
            <a:pPr eaLnBrk="1" hangingPunct="1">
              <a:spcBef>
                <a:spcPct val="50000"/>
              </a:spcBef>
              <a:buFontTx/>
              <a:buNone/>
            </a:pPr>
            <a:r>
              <a:rPr lang="en-US" altLang="en-US" sz="1800" b="1">
                <a:solidFill>
                  <a:schemeClr val="accent2"/>
                </a:solidFill>
              </a:rPr>
              <a:t>Numerical and biomass pyramids can be "inverted":</a:t>
            </a:r>
          </a:p>
          <a:p>
            <a:pPr eaLnBrk="1" hangingPunct="1">
              <a:spcBef>
                <a:spcPct val="50000"/>
              </a:spcBef>
              <a:buFontTx/>
              <a:buNone/>
            </a:pPr>
            <a:r>
              <a:rPr lang="en-US" altLang="en-US" sz="1800" b="1">
                <a:solidFill>
                  <a:schemeClr val="accent2"/>
                </a:solidFill>
              </a:rPr>
              <a:t> - one tree can be preyed upon by thousands of insect herbivores</a:t>
            </a:r>
          </a:p>
          <a:p>
            <a:pPr eaLnBrk="1" hangingPunct="1">
              <a:spcBef>
                <a:spcPct val="50000"/>
              </a:spcBef>
              <a:buFontTx/>
              <a:buNone/>
            </a:pPr>
            <a:r>
              <a:rPr lang="en-US" altLang="en-US" sz="1800" b="1">
                <a:solidFill>
                  <a:schemeClr val="accent2"/>
                </a:solidFill>
              </a:rPr>
              <a:t> - a lower trophic level can support more biomass at a higher level IF the rate of biomass production in lower level is high</a:t>
            </a:r>
          </a:p>
          <a:p>
            <a:pPr eaLnBrk="1" hangingPunct="1">
              <a:spcBef>
                <a:spcPct val="50000"/>
              </a:spcBef>
              <a:buFontTx/>
              <a:buNone/>
            </a:pPr>
            <a:r>
              <a:rPr lang="en-US" altLang="en-US" sz="1800" b="1">
                <a:solidFill>
                  <a:srgbClr val="FF0000"/>
                </a:solidFill>
              </a:rPr>
              <a:t> - but a productivity pyramid (new biomass/area/time) can't be permanently inverted</a:t>
            </a:r>
          </a:p>
        </p:txBody>
      </p:sp>
      <p:sp>
        <p:nvSpPr>
          <p:cNvPr id="24579" name="Rectangle 3"/>
          <p:cNvSpPr>
            <a:spLocks noChangeArrowheads="1"/>
          </p:cNvSpPr>
          <p:nvPr/>
        </p:nvSpPr>
        <p:spPr bwMode="auto">
          <a:xfrm>
            <a:off x="14478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580" name="Rectangle 4"/>
          <p:cNvSpPr>
            <a:spLocks noChangeArrowheads="1"/>
          </p:cNvSpPr>
          <p:nvPr/>
        </p:nvSpPr>
        <p:spPr bwMode="auto">
          <a:xfrm>
            <a:off x="2247900" y="4038600"/>
            <a:ext cx="2667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581" name="Rectangle 5"/>
          <p:cNvSpPr>
            <a:spLocks noChangeArrowheads="1"/>
          </p:cNvSpPr>
          <p:nvPr/>
        </p:nvSpPr>
        <p:spPr bwMode="auto">
          <a:xfrm>
            <a:off x="3124200" y="3424238"/>
            <a:ext cx="9144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834384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304800"/>
            <a:ext cx="8534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rgbClr val="FF0000"/>
                </a:solidFill>
              </a:rPr>
              <a:t>   2. Lindeman - 40's - energetic perspective</a:t>
            </a:r>
          </a:p>
          <a:p>
            <a:pPr eaLnBrk="1" hangingPunct="1">
              <a:spcBef>
                <a:spcPct val="50000"/>
              </a:spcBef>
              <a:buFontTx/>
              <a:buNone/>
            </a:pPr>
            <a:r>
              <a:rPr lang="en-US" altLang="en-US" sz="1800" b="1">
                <a:solidFill>
                  <a:schemeClr val="accent2"/>
                </a:solidFill>
              </a:rPr>
              <a:t>	</a:t>
            </a:r>
          </a:p>
        </p:txBody>
      </p:sp>
      <p:sp>
        <p:nvSpPr>
          <p:cNvPr id="25603" name="Rectangle 3"/>
          <p:cNvSpPr>
            <a:spLocks noChangeArrowheads="1"/>
          </p:cNvSpPr>
          <p:nvPr/>
        </p:nvSpPr>
        <p:spPr bwMode="auto">
          <a:xfrm>
            <a:off x="9906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04" name="Rectangle 4"/>
          <p:cNvSpPr>
            <a:spLocks noChangeArrowheads="1"/>
          </p:cNvSpPr>
          <p:nvPr/>
        </p:nvSpPr>
        <p:spPr bwMode="auto">
          <a:xfrm>
            <a:off x="2895600" y="4038600"/>
            <a:ext cx="5334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05" name="Rectangle 5"/>
          <p:cNvSpPr>
            <a:spLocks noChangeArrowheads="1"/>
          </p:cNvSpPr>
          <p:nvPr/>
        </p:nvSpPr>
        <p:spPr bwMode="auto">
          <a:xfrm>
            <a:off x="3124200" y="3429000"/>
            <a:ext cx="762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6075497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304800"/>
            <a:ext cx="8534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rgbClr val="FF0000"/>
                </a:solidFill>
              </a:rPr>
              <a:t>   2. Lindeman - 40's - energetic perspective</a:t>
            </a:r>
          </a:p>
          <a:p>
            <a:pPr eaLnBrk="1" hangingPunct="1">
              <a:spcBef>
                <a:spcPct val="50000"/>
              </a:spcBef>
              <a:buFontTx/>
              <a:buNone/>
            </a:pPr>
            <a:r>
              <a:rPr lang="en-US" altLang="en-US" sz="1800" b="1">
                <a:solidFill>
                  <a:srgbClr val="FF0000"/>
                </a:solidFill>
              </a:rPr>
              <a:t>	 - energetic conversion rates determine biomass transfer:</a:t>
            </a:r>
          </a:p>
          <a:p>
            <a:pPr eaLnBrk="1" hangingPunct="1">
              <a:spcBef>
                <a:spcPct val="50000"/>
              </a:spcBef>
              <a:buFontTx/>
              <a:buNone/>
            </a:pPr>
            <a:r>
              <a:rPr lang="en-US" altLang="en-US" sz="1800" b="1">
                <a:solidFill>
                  <a:srgbClr val="FF0000"/>
                </a:solidFill>
              </a:rPr>
              <a:t>	 - endotherm food chains are short; only 10% efficient</a:t>
            </a:r>
          </a:p>
          <a:p>
            <a:pPr eaLnBrk="1" hangingPunct="1">
              <a:spcBef>
                <a:spcPct val="50000"/>
              </a:spcBef>
              <a:buFontTx/>
              <a:buNone/>
            </a:pPr>
            <a:r>
              <a:rPr lang="en-US" altLang="en-US" sz="1800" b="1">
                <a:solidFill>
                  <a:schemeClr val="accent2"/>
                </a:solidFill>
              </a:rPr>
              <a:t>	</a:t>
            </a:r>
          </a:p>
        </p:txBody>
      </p:sp>
      <p:sp>
        <p:nvSpPr>
          <p:cNvPr id="26627" name="Rectangle 3"/>
          <p:cNvSpPr>
            <a:spLocks noChangeArrowheads="1"/>
          </p:cNvSpPr>
          <p:nvPr/>
        </p:nvSpPr>
        <p:spPr bwMode="auto">
          <a:xfrm>
            <a:off x="9906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8" name="Rectangle 4"/>
          <p:cNvSpPr>
            <a:spLocks noChangeArrowheads="1"/>
          </p:cNvSpPr>
          <p:nvPr/>
        </p:nvSpPr>
        <p:spPr bwMode="auto">
          <a:xfrm>
            <a:off x="2895600" y="4038600"/>
            <a:ext cx="5334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9" name="Rectangle 5"/>
          <p:cNvSpPr>
            <a:spLocks noChangeArrowheads="1"/>
          </p:cNvSpPr>
          <p:nvPr/>
        </p:nvSpPr>
        <p:spPr bwMode="auto">
          <a:xfrm>
            <a:off x="3124200" y="3429000"/>
            <a:ext cx="762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TextBox 1"/>
          <p:cNvSpPr txBox="1">
            <a:spLocks noChangeArrowheads="1"/>
          </p:cNvSpPr>
          <p:nvPr/>
        </p:nvSpPr>
        <p:spPr bwMode="auto">
          <a:xfrm>
            <a:off x="5638800" y="35814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Only 10% of the biomass consumed by herbivores is converted into herbivore biomass that is available to predators.</a:t>
            </a:r>
          </a:p>
        </p:txBody>
      </p:sp>
    </p:spTree>
    <p:extLst>
      <p:ext uri="{BB962C8B-B14F-4D97-AF65-F5344CB8AC3E}">
        <p14:creationId xmlns:p14="http://schemas.microsoft.com/office/powerpoint/2010/main" val="20911811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 y="304800"/>
            <a:ext cx="8534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rgbClr val="FF0000"/>
                </a:solidFill>
              </a:rPr>
              <a:t>   2. Lindeman - 40's - energetic perspective</a:t>
            </a:r>
          </a:p>
          <a:p>
            <a:pPr eaLnBrk="1" hangingPunct="1">
              <a:spcBef>
                <a:spcPct val="50000"/>
              </a:spcBef>
              <a:buFontTx/>
              <a:buNone/>
            </a:pPr>
            <a:r>
              <a:rPr lang="en-US" altLang="en-US" sz="1800" b="1">
                <a:solidFill>
                  <a:srgbClr val="FF0000"/>
                </a:solidFill>
              </a:rPr>
              <a:t>	 - energetic conversion rates determine biomass transfer:</a:t>
            </a:r>
          </a:p>
          <a:p>
            <a:pPr eaLnBrk="1" hangingPunct="1">
              <a:spcBef>
                <a:spcPct val="50000"/>
              </a:spcBef>
              <a:buFontTx/>
              <a:buNone/>
            </a:pPr>
            <a:r>
              <a:rPr lang="en-US" altLang="en-US" sz="1800" b="1">
                <a:solidFill>
                  <a:srgbClr val="FF0000"/>
                </a:solidFill>
              </a:rPr>
              <a:t>	 - endotherm food chains are short; only 10% efficient</a:t>
            </a:r>
          </a:p>
          <a:p>
            <a:pPr eaLnBrk="1" hangingPunct="1">
              <a:spcBef>
                <a:spcPct val="50000"/>
              </a:spcBef>
              <a:buFontTx/>
              <a:buNone/>
            </a:pPr>
            <a:r>
              <a:rPr lang="en-US" altLang="en-US" sz="1800" b="1">
                <a:solidFill>
                  <a:schemeClr val="accent2"/>
                </a:solidFill>
              </a:rPr>
              <a:t>	</a:t>
            </a:r>
          </a:p>
        </p:txBody>
      </p:sp>
      <p:sp>
        <p:nvSpPr>
          <p:cNvPr id="27651" name="Rectangle 3"/>
          <p:cNvSpPr>
            <a:spLocks noChangeArrowheads="1"/>
          </p:cNvSpPr>
          <p:nvPr/>
        </p:nvSpPr>
        <p:spPr bwMode="auto">
          <a:xfrm>
            <a:off x="9906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2" name="Rectangle 4"/>
          <p:cNvSpPr>
            <a:spLocks noChangeArrowheads="1"/>
          </p:cNvSpPr>
          <p:nvPr/>
        </p:nvSpPr>
        <p:spPr bwMode="auto">
          <a:xfrm>
            <a:off x="2209800" y="4038600"/>
            <a:ext cx="19812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3" name="Rectangle 5"/>
          <p:cNvSpPr>
            <a:spLocks noChangeArrowheads="1"/>
          </p:cNvSpPr>
          <p:nvPr/>
        </p:nvSpPr>
        <p:spPr bwMode="auto">
          <a:xfrm>
            <a:off x="2895600" y="3429000"/>
            <a:ext cx="6096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4" name="Rectangle 6"/>
          <p:cNvSpPr>
            <a:spLocks noChangeArrowheads="1"/>
          </p:cNvSpPr>
          <p:nvPr/>
        </p:nvSpPr>
        <p:spPr bwMode="auto">
          <a:xfrm>
            <a:off x="3048000" y="2895600"/>
            <a:ext cx="304800" cy="533400"/>
          </a:xfrm>
          <a:prstGeom prst="rect">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5" name="Rectangle 7"/>
          <p:cNvSpPr>
            <a:spLocks noChangeArrowheads="1"/>
          </p:cNvSpPr>
          <p:nvPr/>
        </p:nvSpPr>
        <p:spPr bwMode="auto">
          <a:xfrm>
            <a:off x="3124200" y="2362200"/>
            <a:ext cx="76200" cy="533400"/>
          </a:xfrm>
          <a:prstGeom prst="rect">
            <a:avLst/>
          </a:prstGeom>
          <a:solidFill>
            <a:schemeClr va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6" name="Text Box 8"/>
          <p:cNvSpPr txBox="1">
            <a:spLocks noChangeArrowheads="1"/>
          </p:cNvSpPr>
          <p:nvPr/>
        </p:nvSpPr>
        <p:spPr bwMode="auto">
          <a:xfrm>
            <a:off x="4038600" y="2438400"/>
            <a:ext cx="4419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rPr>
              <a:t>- ectotherm food chains can be longer, because energy is transfered more efficiently up a food chain (insects - 50% efficient).</a:t>
            </a:r>
          </a:p>
        </p:txBody>
      </p:sp>
    </p:spTree>
    <p:extLst>
      <p:ext uri="{BB962C8B-B14F-4D97-AF65-F5344CB8AC3E}">
        <p14:creationId xmlns:p14="http://schemas.microsoft.com/office/powerpoint/2010/main" val="1466287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2000250"/>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marL="457200" indent="-457200" fontAlgn="auto">
              <a:spcBef>
                <a:spcPts val="0"/>
              </a:spcBef>
              <a:spcAft>
                <a:spcPts val="0"/>
              </a:spcAft>
              <a:defRPr/>
            </a:pPr>
            <a:r>
              <a:rPr lang="en-US" sz="2000" b="1" dirty="0">
                <a:latin typeface="+mn-lt"/>
              </a:rPr>
              <a:t> - Suppose the probability of adult survival is low for other reasons?</a:t>
            </a:r>
          </a:p>
          <a:p>
            <a:pPr fontAlgn="auto">
              <a:spcBef>
                <a:spcPct val="50000"/>
              </a:spcBef>
              <a:spcAft>
                <a:spcPts val="0"/>
              </a:spcAft>
              <a:defRPr/>
            </a:pPr>
            <a:r>
              <a:rPr lang="en-US" sz="2400" b="1" dirty="0">
                <a:solidFill>
                  <a:srgbClr val="FF0000"/>
                </a:solidFill>
                <a:latin typeface="+mn-lt"/>
              </a:rPr>
              <a:t>	</a:t>
            </a:r>
          </a:p>
        </p:txBody>
      </p:sp>
      <p:pic>
        <p:nvPicPr>
          <p:cNvPr id="8195" name="Picture 4" descr="http://bealbio.wikispaces.com/file/view/survivorship.gif/104532503/survivorsh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6"/>
          <p:cNvSpPr txBox="1">
            <a:spLocks noChangeArrowheads="1"/>
          </p:cNvSpPr>
          <p:nvPr/>
        </p:nvSpPr>
        <p:spPr bwMode="auto">
          <a:xfrm>
            <a:off x="7315200" y="22860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Can wait</a:t>
            </a:r>
          </a:p>
        </p:txBody>
      </p:sp>
      <p:sp>
        <p:nvSpPr>
          <p:cNvPr id="8197" name="TextBox 7"/>
          <p:cNvSpPr txBox="1">
            <a:spLocks noChangeArrowheads="1"/>
          </p:cNvSpPr>
          <p:nvPr/>
        </p:nvSpPr>
        <p:spPr bwMode="auto">
          <a:xfrm>
            <a:off x="457200" y="55626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Can’t wait</a:t>
            </a:r>
          </a:p>
        </p:txBody>
      </p:sp>
    </p:spTree>
    <p:extLst>
      <p:ext uri="{BB962C8B-B14F-4D97-AF65-F5344CB8AC3E}">
        <p14:creationId xmlns:p14="http://schemas.microsoft.com/office/powerpoint/2010/main" val="11110776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04800" y="304800"/>
            <a:ext cx="8534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chemeClr val="accent2"/>
                </a:solidFill>
              </a:rPr>
              <a:t>   2. Lindeman - 40's - energetic perspective</a:t>
            </a:r>
          </a:p>
          <a:p>
            <a:pPr eaLnBrk="1" hangingPunct="1">
              <a:spcBef>
                <a:spcPct val="50000"/>
              </a:spcBef>
              <a:buFontTx/>
              <a:buNone/>
            </a:pPr>
            <a:r>
              <a:rPr lang="en-US" altLang="en-US" sz="1800" b="1">
                <a:solidFill>
                  <a:srgbClr val="FF0000"/>
                </a:solidFill>
              </a:rPr>
              <a:t>	 - energy available in lower level will determine the productivity of higher levels... this is called "bottom-up" regulation.</a:t>
            </a:r>
          </a:p>
          <a:p>
            <a:pPr eaLnBrk="1" hangingPunct="1">
              <a:spcBef>
                <a:spcPct val="50000"/>
              </a:spcBef>
              <a:buFontTx/>
              <a:buNone/>
            </a:pPr>
            <a:r>
              <a:rPr lang="en-US" altLang="en-US" sz="1800" b="1">
                <a:solidFill>
                  <a:schemeClr val="accent2"/>
                </a:solidFill>
              </a:rPr>
              <a:t>	</a:t>
            </a:r>
          </a:p>
        </p:txBody>
      </p:sp>
      <p:sp>
        <p:nvSpPr>
          <p:cNvPr id="28675" name="Rectangle 3"/>
          <p:cNvSpPr>
            <a:spLocks noChangeArrowheads="1"/>
          </p:cNvSpPr>
          <p:nvPr/>
        </p:nvSpPr>
        <p:spPr bwMode="auto">
          <a:xfrm>
            <a:off x="990600" y="4648200"/>
            <a:ext cx="44196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Rectangle 4"/>
          <p:cNvSpPr>
            <a:spLocks noChangeArrowheads="1"/>
          </p:cNvSpPr>
          <p:nvPr/>
        </p:nvSpPr>
        <p:spPr bwMode="auto">
          <a:xfrm>
            <a:off x="2514600" y="4038600"/>
            <a:ext cx="15240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Rectangle 5"/>
          <p:cNvSpPr>
            <a:spLocks noChangeArrowheads="1"/>
          </p:cNvSpPr>
          <p:nvPr/>
        </p:nvSpPr>
        <p:spPr bwMode="auto">
          <a:xfrm>
            <a:off x="3048000" y="3429000"/>
            <a:ext cx="4572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8" name="Rectangle 6"/>
          <p:cNvSpPr>
            <a:spLocks noChangeArrowheads="1"/>
          </p:cNvSpPr>
          <p:nvPr/>
        </p:nvSpPr>
        <p:spPr bwMode="auto">
          <a:xfrm>
            <a:off x="3200400" y="2819400"/>
            <a:ext cx="76200" cy="609600"/>
          </a:xfrm>
          <a:prstGeom prst="rect">
            <a:avLst/>
          </a:prstGeom>
          <a:solidFill>
            <a:schemeClr va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9" name="Rectangle 7"/>
          <p:cNvSpPr>
            <a:spLocks noChangeArrowheads="1"/>
          </p:cNvSpPr>
          <p:nvPr/>
        </p:nvSpPr>
        <p:spPr bwMode="auto">
          <a:xfrm>
            <a:off x="5791200" y="4648200"/>
            <a:ext cx="22098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80" name="Rectangle 8"/>
          <p:cNvSpPr>
            <a:spLocks noChangeArrowheads="1"/>
          </p:cNvSpPr>
          <p:nvPr/>
        </p:nvSpPr>
        <p:spPr bwMode="auto">
          <a:xfrm>
            <a:off x="6629400" y="4038600"/>
            <a:ext cx="6096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81" name="Rectangle 9"/>
          <p:cNvSpPr>
            <a:spLocks noChangeArrowheads="1"/>
          </p:cNvSpPr>
          <p:nvPr/>
        </p:nvSpPr>
        <p:spPr bwMode="auto">
          <a:xfrm>
            <a:off x="6858000" y="3429000"/>
            <a:ext cx="152400" cy="6096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82" name="Text Box 10"/>
          <p:cNvSpPr txBox="1">
            <a:spLocks noChangeArrowheads="1"/>
          </p:cNvSpPr>
          <p:nvPr/>
        </p:nvSpPr>
        <p:spPr bwMode="auto">
          <a:xfrm>
            <a:off x="5257800" y="27432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not enough energy to support another trophic level</a:t>
            </a:r>
          </a:p>
        </p:txBody>
      </p:sp>
      <p:sp>
        <p:nvSpPr>
          <p:cNvPr id="11" name="Down Arrow 10"/>
          <p:cNvSpPr/>
          <p:nvPr/>
        </p:nvSpPr>
        <p:spPr>
          <a:xfrm rot="10800000">
            <a:off x="3057525" y="3902075"/>
            <a:ext cx="457200" cy="1249363"/>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98113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304800"/>
            <a:ext cx="8534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chemeClr val="accent2"/>
                </a:solidFill>
              </a:rPr>
              <a:t>   2. Lindeman - 40's - energetic perspective</a:t>
            </a:r>
          </a:p>
          <a:p>
            <a:pPr eaLnBrk="1" hangingPunct="1">
              <a:spcBef>
                <a:spcPct val="50000"/>
              </a:spcBef>
              <a:buFontTx/>
              <a:buNone/>
            </a:pPr>
            <a:r>
              <a:rPr lang="en-US" altLang="en-US" sz="1800" b="1">
                <a:solidFill>
                  <a:schemeClr val="accent2"/>
                </a:solidFill>
              </a:rPr>
              <a:t>   3. Hairston, Slobodkin, and Smith (HSS) - 1960</a:t>
            </a:r>
          </a:p>
          <a:p>
            <a:pPr eaLnBrk="1" hangingPunct="1">
              <a:spcBef>
                <a:spcPct val="5000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 Observation:  "The world is green" - there is a surplus of vegetation</a:t>
            </a:r>
            <a:r>
              <a:rPr lang="en-US" altLang="en-US" sz="1800" b="1">
                <a:solidFill>
                  <a:schemeClr val="accent2"/>
                </a:solidFill>
              </a:rPr>
              <a:t>	</a:t>
            </a:r>
          </a:p>
        </p:txBody>
      </p:sp>
      <p:pic>
        <p:nvPicPr>
          <p:cNvPr id="29699" name="Picture 11" descr="multiLayerFo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321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34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04800" y="304800"/>
            <a:ext cx="85344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chemeClr val="accent2"/>
                </a:solidFill>
              </a:rPr>
              <a:t>   2. Lindeman - 40's - energetic perspective</a:t>
            </a:r>
          </a:p>
          <a:p>
            <a:pPr eaLnBrk="1" hangingPunct="1">
              <a:spcBef>
                <a:spcPct val="50000"/>
              </a:spcBef>
              <a:buFontTx/>
              <a:buNone/>
            </a:pPr>
            <a:r>
              <a:rPr lang="en-US" altLang="en-US" sz="1800" b="1">
                <a:solidFill>
                  <a:schemeClr val="accent2"/>
                </a:solidFill>
              </a:rPr>
              <a:t>   3. Hairston, Slobodkin, and Smith (HSS) - 1960</a:t>
            </a:r>
          </a:p>
          <a:p>
            <a:pPr eaLnBrk="1" hangingPunct="1">
              <a:spcBef>
                <a:spcPct val="5000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 Observation:  "The world is green" - there is a surplus of vegetation</a:t>
            </a:r>
          </a:p>
          <a:p>
            <a:pPr eaLnBrk="1" hangingPunct="1">
              <a:spcBef>
                <a:spcPct val="50000"/>
              </a:spcBef>
              <a:buFontTx/>
              <a:buNone/>
            </a:pPr>
            <a:r>
              <a:rPr lang="en-US" altLang="en-US" sz="1800" b="1">
                <a:solidFill>
                  <a:srgbClr val="FF0000"/>
                </a:solidFill>
              </a:rPr>
              <a:t> - Implication:  Herbivores are NOT limited by food... they must be limited by something else...predation?</a:t>
            </a:r>
          </a:p>
          <a:p>
            <a:pPr eaLnBrk="1" hangingPunct="1">
              <a:spcBef>
                <a:spcPct val="50000"/>
              </a:spcBef>
              <a:buFontTx/>
              <a:buNone/>
            </a:pPr>
            <a:r>
              <a:rPr lang="en-US" altLang="en-US" sz="1800" b="1">
                <a:solidFill>
                  <a:schemeClr val="accent2"/>
                </a:solidFill>
              </a:rPr>
              <a:t>	</a:t>
            </a:r>
          </a:p>
        </p:txBody>
      </p:sp>
      <p:sp>
        <p:nvSpPr>
          <p:cNvPr id="30723" name="Rectangle 3"/>
          <p:cNvSpPr>
            <a:spLocks noChangeArrowheads="1"/>
          </p:cNvSpPr>
          <p:nvPr/>
        </p:nvSpPr>
        <p:spPr bwMode="auto">
          <a:xfrm>
            <a:off x="6096000" y="4419600"/>
            <a:ext cx="609600" cy="3810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4" name="Rectangle 4"/>
          <p:cNvSpPr>
            <a:spLocks noChangeArrowheads="1"/>
          </p:cNvSpPr>
          <p:nvPr/>
        </p:nvSpPr>
        <p:spPr bwMode="auto">
          <a:xfrm>
            <a:off x="5715000" y="4800600"/>
            <a:ext cx="1524000" cy="533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5" name="Rectangle 5"/>
          <p:cNvSpPr>
            <a:spLocks noChangeArrowheads="1"/>
          </p:cNvSpPr>
          <p:nvPr/>
        </p:nvSpPr>
        <p:spPr bwMode="auto">
          <a:xfrm>
            <a:off x="4572000" y="5334000"/>
            <a:ext cx="37338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169480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04800" y="304800"/>
            <a:ext cx="85344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chemeClr val="accent2"/>
                </a:solidFill>
              </a:rPr>
              <a:t>   2. Lindeman - 40's - energetic perspective</a:t>
            </a:r>
          </a:p>
          <a:p>
            <a:pPr eaLnBrk="1" hangingPunct="1">
              <a:spcBef>
                <a:spcPct val="50000"/>
              </a:spcBef>
              <a:buFontTx/>
              <a:buNone/>
            </a:pPr>
            <a:r>
              <a:rPr lang="en-US" altLang="en-US" sz="1800" b="1">
                <a:solidFill>
                  <a:schemeClr val="accent2"/>
                </a:solidFill>
              </a:rPr>
              <a:t>   3. Hairston, Slobodkin, and Smith (HSS) - 1960</a:t>
            </a:r>
          </a:p>
          <a:p>
            <a:pPr eaLnBrk="1" hangingPunct="1">
              <a:spcBef>
                <a:spcPct val="5000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 Observation:  "The world is green" - there is a surplus of vegetation</a:t>
            </a:r>
          </a:p>
          <a:p>
            <a:pPr eaLnBrk="1" hangingPunct="1">
              <a:spcBef>
                <a:spcPct val="50000"/>
              </a:spcBef>
              <a:buFontTx/>
              <a:buNone/>
            </a:pPr>
            <a:r>
              <a:rPr lang="en-US" altLang="en-US" sz="1800" b="1">
                <a:solidFill>
                  <a:srgbClr val="FF0000"/>
                </a:solidFill>
              </a:rPr>
              <a:t> - Implication:  Herbivores are NOT limited by food... they must be limited by something else ....predation?</a:t>
            </a:r>
          </a:p>
          <a:p>
            <a:pPr eaLnBrk="1" hangingPunct="1">
              <a:spcBef>
                <a:spcPct val="50000"/>
              </a:spcBef>
              <a:buFontTx/>
              <a:buNone/>
            </a:pPr>
            <a:r>
              <a:rPr lang="en-US" altLang="en-US" sz="1800" b="1">
                <a:solidFill>
                  <a:srgbClr val="FF0000"/>
                </a:solidFill>
              </a:rPr>
              <a:t> - If herbivore populations are kept low by predators, they must be the variable limiting predator populations - as food.  SO:</a:t>
            </a:r>
            <a:r>
              <a:rPr lang="en-US" altLang="en-US" sz="1800" b="1">
                <a:solidFill>
                  <a:schemeClr val="accent2"/>
                </a:solidFill>
              </a:rPr>
              <a:t>	</a:t>
            </a:r>
          </a:p>
        </p:txBody>
      </p:sp>
      <p:sp>
        <p:nvSpPr>
          <p:cNvPr id="31747" name="Rectangle 3"/>
          <p:cNvSpPr>
            <a:spLocks noChangeArrowheads="1"/>
          </p:cNvSpPr>
          <p:nvPr/>
        </p:nvSpPr>
        <p:spPr bwMode="auto">
          <a:xfrm>
            <a:off x="6096000" y="4419600"/>
            <a:ext cx="609600" cy="3810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48" name="Rectangle 4"/>
          <p:cNvSpPr>
            <a:spLocks noChangeArrowheads="1"/>
          </p:cNvSpPr>
          <p:nvPr/>
        </p:nvSpPr>
        <p:spPr bwMode="auto">
          <a:xfrm>
            <a:off x="5715000" y="4800600"/>
            <a:ext cx="1524000" cy="533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49" name="Rectangle 5"/>
          <p:cNvSpPr>
            <a:spLocks noChangeArrowheads="1"/>
          </p:cNvSpPr>
          <p:nvPr/>
        </p:nvSpPr>
        <p:spPr bwMode="auto">
          <a:xfrm>
            <a:off x="4572000" y="5334000"/>
            <a:ext cx="37338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50" name="Text Box 6"/>
          <p:cNvSpPr txBox="1">
            <a:spLocks noChangeArrowheads="1"/>
          </p:cNvSpPr>
          <p:nvPr/>
        </p:nvSpPr>
        <p:spPr bwMode="auto">
          <a:xfrm>
            <a:off x="1143000" y="4343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Top Pred's: Limited by Competition</a:t>
            </a:r>
          </a:p>
        </p:txBody>
      </p:sp>
      <p:sp>
        <p:nvSpPr>
          <p:cNvPr id="31751" name="Text Box 7"/>
          <p:cNvSpPr txBox="1">
            <a:spLocks noChangeArrowheads="1"/>
          </p:cNvSpPr>
          <p:nvPr/>
        </p:nvSpPr>
        <p:spPr bwMode="auto">
          <a:xfrm>
            <a:off x="1066800" y="48006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Herbivores: Limited by Predation</a:t>
            </a:r>
          </a:p>
        </p:txBody>
      </p:sp>
      <p:sp>
        <p:nvSpPr>
          <p:cNvPr id="31752" name="Text Box 8"/>
          <p:cNvSpPr txBox="1">
            <a:spLocks noChangeArrowheads="1"/>
          </p:cNvSpPr>
          <p:nvPr/>
        </p:nvSpPr>
        <p:spPr bwMode="auto">
          <a:xfrm>
            <a:off x="762000" y="54102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Plants: Limited by Competition</a:t>
            </a:r>
          </a:p>
        </p:txBody>
      </p:sp>
    </p:spTree>
    <p:extLst>
      <p:ext uri="{BB962C8B-B14F-4D97-AF65-F5344CB8AC3E}">
        <p14:creationId xmlns:p14="http://schemas.microsoft.com/office/powerpoint/2010/main" val="23100988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4800" y="304800"/>
            <a:ext cx="85344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E. Conceptual Models</a:t>
            </a:r>
          </a:p>
          <a:p>
            <a:pPr eaLnBrk="1" hangingPunct="1">
              <a:spcBef>
                <a:spcPct val="50000"/>
              </a:spcBef>
              <a:buFontTx/>
              <a:buNone/>
            </a:pPr>
            <a:r>
              <a:rPr lang="en-US" altLang="en-US" sz="1800" b="1">
                <a:solidFill>
                  <a:schemeClr val="accent2"/>
                </a:solidFill>
              </a:rPr>
              <a:t>   1. Elton - '20's - numerical and biomass pyramids</a:t>
            </a:r>
          </a:p>
          <a:p>
            <a:pPr eaLnBrk="1" hangingPunct="1">
              <a:spcBef>
                <a:spcPct val="50000"/>
              </a:spcBef>
              <a:buFontTx/>
              <a:buNone/>
            </a:pPr>
            <a:r>
              <a:rPr lang="en-US" altLang="en-US" sz="1800" b="1">
                <a:solidFill>
                  <a:schemeClr val="accent2"/>
                </a:solidFill>
              </a:rPr>
              <a:t>   2. Lindeman - 40's - energetic perspective</a:t>
            </a:r>
          </a:p>
          <a:p>
            <a:pPr eaLnBrk="1" hangingPunct="1">
              <a:spcBef>
                <a:spcPct val="50000"/>
              </a:spcBef>
              <a:buFontTx/>
              <a:buNone/>
            </a:pPr>
            <a:r>
              <a:rPr lang="en-US" altLang="en-US" sz="1800" b="1">
                <a:solidFill>
                  <a:schemeClr val="accent2"/>
                </a:solidFill>
              </a:rPr>
              <a:t>   3. Hairston, Slobodkin, and Smith (HSS) - 1960</a:t>
            </a:r>
          </a:p>
          <a:p>
            <a:pPr eaLnBrk="1" hangingPunct="1">
              <a:spcBef>
                <a:spcPct val="5000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 Observation:  "The world is green" - there is a surplus of vegetation</a:t>
            </a:r>
          </a:p>
          <a:p>
            <a:pPr eaLnBrk="1" hangingPunct="1">
              <a:spcBef>
                <a:spcPct val="50000"/>
              </a:spcBef>
              <a:buFontTx/>
              <a:buNone/>
            </a:pPr>
            <a:r>
              <a:rPr lang="en-US" altLang="en-US" sz="1800" b="1">
                <a:solidFill>
                  <a:srgbClr val="FF0000"/>
                </a:solidFill>
              </a:rPr>
              <a:t> - Implication:  Herbivores are NOT limited by food... they must be limited by predation.</a:t>
            </a:r>
          </a:p>
          <a:p>
            <a:pPr eaLnBrk="1" hangingPunct="1">
              <a:spcBef>
                <a:spcPct val="50000"/>
              </a:spcBef>
              <a:buFontTx/>
              <a:buNone/>
            </a:pPr>
            <a:r>
              <a:rPr lang="en-US" altLang="en-US" sz="1800" b="1">
                <a:solidFill>
                  <a:srgbClr val="FF0000"/>
                </a:solidFill>
              </a:rPr>
              <a:t> - If herbivore populations are kept low by predators, they must be the variable limiting predator populations - as food.  SO:</a:t>
            </a:r>
            <a:r>
              <a:rPr lang="en-US" altLang="en-US" sz="1800" b="1">
                <a:solidFill>
                  <a:schemeClr val="accent2"/>
                </a:solidFill>
              </a:rPr>
              <a:t>	</a:t>
            </a:r>
          </a:p>
        </p:txBody>
      </p:sp>
      <p:sp>
        <p:nvSpPr>
          <p:cNvPr id="32771" name="Rectangle 3"/>
          <p:cNvSpPr>
            <a:spLocks noChangeArrowheads="1"/>
          </p:cNvSpPr>
          <p:nvPr/>
        </p:nvSpPr>
        <p:spPr bwMode="auto">
          <a:xfrm>
            <a:off x="6096000" y="4419600"/>
            <a:ext cx="609600" cy="38100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2" name="Rectangle 4"/>
          <p:cNvSpPr>
            <a:spLocks noChangeArrowheads="1"/>
          </p:cNvSpPr>
          <p:nvPr/>
        </p:nvSpPr>
        <p:spPr bwMode="auto">
          <a:xfrm>
            <a:off x="5715000" y="4800600"/>
            <a:ext cx="1524000" cy="533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3" name="Rectangle 5"/>
          <p:cNvSpPr>
            <a:spLocks noChangeArrowheads="1"/>
          </p:cNvSpPr>
          <p:nvPr/>
        </p:nvSpPr>
        <p:spPr bwMode="auto">
          <a:xfrm>
            <a:off x="4572000" y="5334000"/>
            <a:ext cx="3733800" cy="609600"/>
          </a:xfrm>
          <a:prstGeom prst="rect">
            <a:avLst/>
          </a:prstGeom>
          <a:solidFill>
            <a:srgbClr val="3F7E1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4" name="Text Box 6"/>
          <p:cNvSpPr txBox="1">
            <a:spLocks noChangeArrowheads="1"/>
          </p:cNvSpPr>
          <p:nvPr/>
        </p:nvSpPr>
        <p:spPr bwMode="auto">
          <a:xfrm>
            <a:off x="1143000" y="4343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Top Pred's: Limited by Competition</a:t>
            </a:r>
          </a:p>
        </p:txBody>
      </p:sp>
      <p:sp>
        <p:nvSpPr>
          <p:cNvPr id="32775" name="Text Box 7"/>
          <p:cNvSpPr txBox="1">
            <a:spLocks noChangeArrowheads="1"/>
          </p:cNvSpPr>
          <p:nvPr/>
        </p:nvSpPr>
        <p:spPr bwMode="auto">
          <a:xfrm>
            <a:off x="1066800" y="48006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Herbivores: Limited by Predation</a:t>
            </a:r>
          </a:p>
        </p:txBody>
      </p:sp>
      <p:sp>
        <p:nvSpPr>
          <p:cNvPr id="32776" name="Text Box 8"/>
          <p:cNvSpPr txBox="1">
            <a:spLocks noChangeArrowheads="1"/>
          </p:cNvSpPr>
          <p:nvPr/>
        </p:nvSpPr>
        <p:spPr bwMode="auto">
          <a:xfrm>
            <a:off x="762000" y="54102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Plants: Limited by Competition</a:t>
            </a:r>
          </a:p>
        </p:txBody>
      </p:sp>
      <p:sp>
        <p:nvSpPr>
          <p:cNvPr id="32777" name="Text Box 9"/>
          <p:cNvSpPr txBox="1">
            <a:spLocks noChangeArrowheads="1"/>
          </p:cNvSpPr>
          <p:nvPr/>
        </p:nvSpPr>
        <p:spPr bwMode="auto">
          <a:xfrm>
            <a:off x="304800" y="6096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2778" name="Text Box 10"/>
          <p:cNvSpPr txBox="1">
            <a:spLocks noChangeArrowheads="1"/>
          </p:cNvSpPr>
          <p:nvPr/>
        </p:nvSpPr>
        <p:spPr bwMode="auto">
          <a:xfrm>
            <a:off x="914400" y="60960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660066"/>
                </a:solidFill>
              </a:rPr>
              <a:t>Community structured by "top-down effects" and ‘trophic cascades’</a:t>
            </a:r>
          </a:p>
        </p:txBody>
      </p:sp>
      <p:sp>
        <p:nvSpPr>
          <p:cNvPr id="2" name="Down Arrow 1"/>
          <p:cNvSpPr/>
          <p:nvPr/>
        </p:nvSpPr>
        <p:spPr>
          <a:xfrm>
            <a:off x="6172200" y="4525963"/>
            <a:ext cx="457200" cy="125095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995301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figure_18_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1925"/>
            <a:ext cx="7643813"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8905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figure_18_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5086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p:cNvSpPr txBox="1">
            <a:spLocks noChangeArrowheads="1"/>
          </p:cNvSpPr>
          <p:nvPr/>
        </p:nvSpPr>
        <p:spPr bwMode="auto">
          <a:xfrm>
            <a:off x="228600" y="228600"/>
            <a:ext cx="7372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smtClean="0">
                <a:solidFill>
                  <a:srgbClr val="FF0000"/>
                </a:solidFill>
              </a:rPr>
              <a:t>4</a:t>
            </a:r>
            <a:r>
              <a:rPr lang="en-US" altLang="en-US" sz="1800" b="1" dirty="0" smtClean="0">
                <a:solidFill>
                  <a:srgbClr val="00B0F0"/>
                </a:solidFill>
              </a:rPr>
              <a:t>. </a:t>
            </a:r>
            <a:r>
              <a:rPr lang="en-US" altLang="en-US" sz="1600" b="1" dirty="0" err="1" smtClean="0">
                <a:solidFill>
                  <a:srgbClr val="00B0F0"/>
                </a:solidFill>
              </a:rPr>
              <a:t>Leibold</a:t>
            </a:r>
            <a:r>
              <a:rPr lang="en-US" altLang="en-US" sz="1600" b="1" dirty="0" smtClean="0">
                <a:solidFill>
                  <a:srgbClr val="00B0F0"/>
                </a:solidFill>
              </a:rPr>
              <a:t> </a:t>
            </a:r>
            <a:r>
              <a:rPr lang="en-US" altLang="en-US" sz="1600" b="1" dirty="0">
                <a:solidFill>
                  <a:srgbClr val="00B0F0"/>
                </a:solidFill>
              </a:rPr>
              <a:t>et al. (1997)</a:t>
            </a:r>
          </a:p>
        </p:txBody>
      </p:sp>
      <p:sp>
        <p:nvSpPr>
          <p:cNvPr id="35844" name="TextBox 2"/>
          <p:cNvSpPr txBox="1">
            <a:spLocks noChangeArrowheads="1"/>
          </p:cNvSpPr>
          <p:nvPr/>
        </p:nvSpPr>
        <p:spPr bwMode="auto">
          <a:xfrm>
            <a:off x="4343400" y="1295400"/>
            <a:ext cx="4038600"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As primary productivity increases, herbivore biomass increases, consistent with bottom-up theory.</a:t>
            </a:r>
          </a:p>
        </p:txBody>
      </p:sp>
      <p:sp>
        <p:nvSpPr>
          <p:cNvPr id="35845" name="TextBox 3"/>
          <p:cNvSpPr txBox="1">
            <a:spLocks noChangeArrowheads="1"/>
          </p:cNvSpPr>
          <p:nvPr/>
        </p:nvSpPr>
        <p:spPr bwMode="auto">
          <a:xfrm>
            <a:off x="4338638" y="2514600"/>
            <a:ext cx="3886200" cy="1754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When fish were added, herbivores (zooplankton) declined and phytoplankton were released from herbivory and increased; indicating top-down effects once the third level (predators) were added.</a:t>
            </a:r>
          </a:p>
        </p:txBody>
      </p:sp>
    </p:spTree>
    <p:extLst>
      <p:ext uri="{BB962C8B-B14F-4D97-AF65-F5344CB8AC3E}">
        <p14:creationId xmlns:p14="http://schemas.microsoft.com/office/powerpoint/2010/main" val="1803873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04800" y="304800"/>
            <a:ext cx="8534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endParaRPr lang="en-US" altLang="en-US" sz="2000" b="1">
              <a:solidFill>
                <a:schemeClr val="accent2"/>
              </a:solidFill>
            </a:endParaRPr>
          </a:p>
        </p:txBody>
      </p:sp>
      <p:pic>
        <p:nvPicPr>
          <p:cNvPr id="2051" name="Picture 3" descr="fig1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90800"/>
            <a:ext cx="4800600" cy="3871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5791200" y="2590800"/>
            <a:ext cx="3048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Vandermeer 1969</a:t>
            </a:r>
          </a:p>
          <a:p>
            <a:pPr eaLnBrk="1" hangingPunct="1">
              <a:spcBef>
                <a:spcPct val="0"/>
              </a:spcBef>
              <a:buFontTx/>
              <a:buNone/>
            </a:pPr>
            <a:endParaRPr lang="en-US" altLang="en-US" sz="1800" b="1"/>
          </a:p>
          <a:p>
            <a:pPr eaLnBrk="1" hangingPunct="1">
              <a:spcBef>
                <a:spcPct val="0"/>
              </a:spcBef>
              <a:buFontTx/>
              <a:buNone/>
            </a:pPr>
            <a:r>
              <a:rPr lang="en-US" altLang="en-US" sz="1800" b="1">
                <a:solidFill>
                  <a:schemeClr val="accent2"/>
                </a:solidFill>
              </a:rPr>
              <a:t>Dynamics in 4-species protist communities of </a:t>
            </a:r>
            <a:r>
              <a:rPr lang="en-US" altLang="en-US" sz="1800" b="1" i="1">
                <a:solidFill>
                  <a:schemeClr val="accent2"/>
                </a:solidFill>
              </a:rPr>
              <a:t>Blepharisma, P caudatum, P.aurelia</a:t>
            </a:r>
            <a:r>
              <a:rPr lang="en-US" altLang="en-US" sz="1800" b="1">
                <a:solidFill>
                  <a:schemeClr val="accent2"/>
                </a:solidFill>
              </a:rPr>
              <a:t>, and </a:t>
            </a:r>
            <a:r>
              <a:rPr lang="en-US" altLang="en-US" sz="1800" b="1" i="1">
                <a:solidFill>
                  <a:schemeClr val="accent2"/>
                </a:solidFill>
              </a:rPr>
              <a:t>P. bursaria</a:t>
            </a:r>
            <a:r>
              <a:rPr lang="en-US" altLang="en-US" sz="1800" b="1">
                <a:solidFill>
                  <a:schemeClr val="accent2"/>
                </a:solidFill>
              </a:rPr>
              <a:t> </a:t>
            </a:r>
          </a:p>
          <a:p>
            <a:pPr eaLnBrk="1" hangingPunct="1">
              <a:spcBef>
                <a:spcPct val="0"/>
              </a:spcBef>
              <a:buFontTx/>
              <a:buNone/>
            </a:pPr>
            <a:r>
              <a:rPr lang="en-US" altLang="en-US" sz="1800" b="1">
                <a:solidFill>
                  <a:schemeClr val="accent2"/>
                </a:solidFill>
              </a:rPr>
              <a:t>were consistent with predictions from 2-species L-V interactions.</a:t>
            </a:r>
          </a:p>
        </p:txBody>
      </p:sp>
    </p:spTree>
    <p:extLst>
      <p:ext uri="{BB962C8B-B14F-4D97-AF65-F5344CB8AC3E}">
        <p14:creationId xmlns:p14="http://schemas.microsoft.com/office/powerpoint/2010/main" val="10136460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304800"/>
            <a:ext cx="8610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rPr>
              <a:t>Worthen and Moore (1991)</a:t>
            </a:r>
            <a:endParaRPr lang="en-US" altLang="en-US" sz="1800" b="1">
              <a:solidFill>
                <a:schemeClr val="accent2"/>
              </a:solidFill>
            </a:endParaRPr>
          </a:p>
          <a:p>
            <a:pPr eaLnBrk="1" hangingPunct="1">
              <a:spcBef>
                <a:spcPct val="0"/>
              </a:spcBef>
              <a:buFontTx/>
              <a:buNone/>
            </a:pPr>
            <a:endParaRPr lang="en-US" altLang="en-US" sz="1800" b="1"/>
          </a:p>
          <a:p>
            <a:pPr eaLnBrk="1" hangingPunct="1">
              <a:spcBef>
                <a:spcPct val="0"/>
              </a:spcBef>
              <a:buFontTx/>
              <a:buNone/>
            </a:pPr>
            <a:endParaRPr lang="en-US" altLang="en-US" sz="1800" b="1">
              <a:solidFill>
                <a:schemeClr val="accent2"/>
              </a:solidFill>
            </a:endParaRPr>
          </a:p>
          <a:p>
            <a:pPr eaLnBrk="1" hangingPunct="1">
              <a:spcBef>
                <a:spcPct val="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a:t>
            </a:r>
          </a:p>
        </p:txBody>
      </p:sp>
      <p:sp>
        <p:nvSpPr>
          <p:cNvPr id="7171" name="Rectangle 3"/>
          <p:cNvSpPr>
            <a:spLocks noChangeArrowheads="1"/>
          </p:cNvSpPr>
          <p:nvPr/>
        </p:nvSpPr>
        <p:spPr bwMode="auto">
          <a:xfrm>
            <a:off x="1631950" y="1600200"/>
            <a:ext cx="222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a:p>
          <a:p>
            <a:pPr>
              <a:spcBef>
                <a:spcPct val="0"/>
              </a:spcBef>
              <a:buFontTx/>
              <a:buNone/>
            </a:pPr>
            <a:r>
              <a:rPr lang="en-US" altLang="en-US" sz="1200">
                <a:latin typeface="Times New Roman" panose="02020603050405020304" pitchFamily="18" charset="0"/>
                <a:cs typeface="Times New Roman" panose="02020603050405020304" pitchFamily="18" charset="0"/>
              </a:rPr>
              <a:t> </a:t>
            </a:r>
            <a:endParaRPr lang="en-US" altLang="en-US" sz="900"/>
          </a:p>
          <a:p>
            <a:pPr>
              <a:spcBef>
                <a:spcPct val="0"/>
              </a:spcBef>
              <a:buFontTx/>
              <a:buNone/>
            </a:pPr>
            <a:endParaRPr lang="en-US" altLang="en-US" sz="1800"/>
          </a:p>
        </p:txBody>
      </p:sp>
      <p:sp>
        <p:nvSpPr>
          <p:cNvPr id="7172" name="Rectangle 4"/>
          <p:cNvSpPr>
            <a:spLocks noChangeArrowheads="1"/>
          </p:cNvSpPr>
          <p:nvPr/>
        </p:nvSpPr>
        <p:spPr bwMode="auto">
          <a:xfrm>
            <a:off x="1631950" y="2309813"/>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Geneva" charset="0"/>
              </a:rPr>
              <a:t/>
            </a:r>
            <a:br>
              <a:rPr lang="en-US" altLang="en-US" sz="1200">
                <a:latin typeface="Geneva" charset="0"/>
              </a:rPr>
            </a:br>
            <a:r>
              <a:rPr lang="en-US" altLang="en-US" sz="1200">
                <a:latin typeface="Times New Roman" panose="02020603050405020304" pitchFamily="18" charset="0"/>
                <a:cs typeface="Times New Roman" panose="02020603050405020304" pitchFamily="18" charset="0"/>
              </a:rPr>
              <a:t> </a:t>
            </a:r>
            <a:endParaRPr lang="en-US" altLang="en-US" sz="1800"/>
          </a:p>
        </p:txBody>
      </p:sp>
      <p:sp>
        <p:nvSpPr>
          <p:cNvPr id="7173" name="Rectangle 5"/>
          <p:cNvSpPr>
            <a:spLocks noChangeArrowheads="1"/>
          </p:cNvSpPr>
          <p:nvPr/>
        </p:nvSpPr>
        <p:spPr bwMode="auto">
          <a:xfrm>
            <a:off x="0" y="191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4" name="Rectangle 6"/>
          <p:cNvSpPr>
            <a:spLocks noChangeArrowheads="1"/>
          </p:cNvSpPr>
          <p:nvPr/>
        </p:nvSpPr>
        <p:spPr bwMode="auto">
          <a:xfrm>
            <a:off x="0" y="203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5" name="Rectangle 7"/>
          <p:cNvSpPr>
            <a:spLocks noChangeArrowheads="1"/>
          </p:cNvSpPr>
          <p:nvPr/>
        </p:nvSpPr>
        <p:spPr bwMode="auto">
          <a:xfrm>
            <a:off x="0" y="2036763"/>
            <a:ext cx="2222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Geneva" charset="0"/>
              </a:rPr>
              <a:t/>
            </a:r>
            <a:br>
              <a:rPr lang="en-US" altLang="en-US" sz="1200">
                <a:latin typeface="Geneva" charset="0"/>
              </a:rPr>
            </a:br>
            <a:r>
              <a:rPr lang="en-US" altLang="en-US" sz="1200">
                <a:latin typeface="Times New Roman" panose="02020603050405020304" pitchFamily="18" charset="0"/>
                <a:cs typeface="Times New Roman" panose="02020603050405020304" pitchFamily="18" charset="0"/>
              </a:rPr>
              <a:t> </a:t>
            </a:r>
            <a:endParaRPr lang="en-US" altLang="en-US" sz="900"/>
          </a:p>
          <a:p>
            <a:pPr>
              <a:spcBef>
                <a:spcPct val="0"/>
              </a:spcBef>
              <a:buFontTx/>
              <a:buNone/>
            </a:pPr>
            <a:r>
              <a:rPr lang="en-US" altLang="en-US" sz="1200">
                <a:latin typeface="Times New Roman" panose="02020603050405020304" pitchFamily="18" charset="0"/>
                <a:cs typeface="Times New Roman" panose="02020603050405020304" pitchFamily="18" charset="0"/>
              </a:rPr>
              <a:t> </a:t>
            </a:r>
            <a:endParaRPr lang="en-US" altLang="en-US" sz="1800"/>
          </a:p>
        </p:txBody>
      </p:sp>
      <p:pic>
        <p:nvPicPr>
          <p:cNvPr id="71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676400"/>
            <a:ext cx="5970588"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9"/>
          <p:cNvSpPr txBox="1">
            <a:spLocks noChangeArrowheads="1"/>
          </p:cNvSpPr>
          <p:nvPr/>
        </p:nvSpPr>
        <p:spPr bwMode="auto">
          <a:xfrm>
            <a:off x="381000" y="762000"/>
            <a:ext cx="7772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Indirect, non-additive competitive effects.  </a:t>
            </a:r>
            <a:r>
              <a:rPr lang="en-US" altLang="en-US" sz="1800" b="1" i="1">
                <a:solidFill>
                  <a:schemeClr val="accent2"/>
                </a:solidFill>
              </a:rPr>
              <a:t>D. falleni</a:t>
            </a:r>
            <a:r>
              <a:rPr lang="en-US" altLang="en-US" sz="1800" b="1">
                <a:solidFill>
                  <a:schemeClr val="accent2"/>
                </a:solidFill>
              </a:rPr>
              <a:t> and </a:t>
            </a:r>
            <a:r>
              <a:rPr lang="en-US" altLang="en-US" sz="1800" b="1" i="1">
                <a:solidFill>
                  <a:schemeClr val="accent2"/>
                </a:solidFill>
              </a:rPr>
              <a:t>D. tripunctata</a:t>
            </a:r>
            <a:r>
              <a:rPr lang="en-US" altLang="en-US" sz="1800" b="1">
                <a:solidFill>
                  <a:schemeClr val="accent2"/>
                </a:solidFill>
              </a:rPr>
              <a:t> each exert negative competitive effects on </a:t>
            </a:r>
            <a:r>
              <a:rPr lang="en-US" altLang="en-US" sz="1800" b="1" i="1">
                <a:solidFill>
                  <a:schemeClr val="accent2"/>
                </a:solidFill>
              </a:rPr>
              <a:t>D. putrida</a:t>
            </a:r>
            <a:r>
              <a:rPr lang="en-US" altLang="en-US" sz="1800" b="1">
                <a:solidFill>
                  <a:schemeClr val="accent2"/>
                </a:solidFill>
              </a:rPr>
              <a:t> in pairwise contests, but D. putrida does better with BOTH competitors present than with either alone  </a:t>
            </a:r>
          </a:p>
        </p:txBody>
      </p:sp>
      <p:sp>
        <p:nvSpPr>
          <p:cNvPr id="7178" name="Rectangle 14"/>
          <p:cNvSpPr>
            <a:spLocks noChangeArrowheads="1"/>
          </p:cNvSpPr>
          <p:nvPr/>
        </p:nvSpPr>
        <p:spPr bwMode="auto">
          <a:xfrm>
            <a:off x="3276600" y="6629400"/>
            <a:ext cx="6248400" cy="25146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Text Box 15"/>
          <p:cNvSpPr txBox="1">
            <a:spLocks noChangeArrowheads="1"/>
          </p:cNvSpPr>
          <p:nvPr/>
        </p:nvSpPr>
        <p:spPr bwMode="auto">
          <a:xfrm>
            <a:off x="1524000" y="5029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ADDITIVE</a:t>
            </a:r>
          </a:p>
        </p:txBody>
      </p:sp>
      <p:sp>
        <p:nvSpPr>
          <p:cNvPr id="7180" name="Text Box 16"/>
          <p:cNvSpPr txBox="1">
            <a:spLocks noChangeArrowheads="1"/>
          </p:cNvSpPr>
          <p:nvPr/>
        </p:nvSpPr>
        <p:spPr bwMode="auto">
          <a:xfrm>
            <a:off x="1371600" y="2819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NON-ADDITIVE</a:t>
            </a:r>
          </a:p>
        </p:txBody>
      </p:sp>
    </p:spTree>
    <p:extLst>
      <p:ext uri="{BB962C8B-B14F-4D97-AF65-F5344CB8AC3E}">
        <p14:creationId xmlns:p14="http://schemas.microsoft.com/office/powerpoint/2010/main" val="20288214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8600" y="304800"/>
            <a:ext cx="8610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rPr>
              <a:t>Worthen and Moore (1991)</a:t>
            </a:r>
            <a:endParaRPr lang="en-US" altLang="en-US" sz="1800" b="1">
              <a:solidFill>
                <a:schemeClr val="accent2"/>
              </a:solidFill>
            </a:endParaRPr>
          </a:p>
          <a:p>
            <a:pPr eaLnBrk="1" hangingPunct="1">
              <a:spcBef>
                <a:spcPct val="0"/>
              </a:spcBef>
              <a:buFontTx/>
              <a:buNone/>
            </a:pPr>
            <a:endParaRPr lang="en-US" altLang="en-US" sz="1800" b="1"/>
          </a:p>
          <a:p>
            <a:pPr eaLnBrk="1" hangingPunct="1">
              <a:spcBef>
                <a:spcPct val="0"/>
              </a:spcBef>
              <a:buFontTx/>
              <a:buNone/>
            </a:pPr>
            <a:endParaRPr lang="en-US" altLang="en-US" sz="1800" b="1">
              <a:solidFill>
                <a:schemeClr val="accent2"/>
              </a:solidFill>
            </a:endParaRPr>
          </a:p>
          <a:p>
            <a:pPr eaLnBrk="1" hangingPunct="1">
              <a:spcBef>
                <a:spcPct val="0"/>
              </a:spcBef>
              <a:buFontTx/>
              <a:buNone/>
            </a:pPr>
            <a:endParaRPr lang="en-US" altLang="en-US" sz="1800" b="1">
              <a:solidFill>
                <a:schemeClr val="accent2"/>
              </a:solidFill>
            </a:endParaRPr>
          </a:p>
          <a:p>
            <a:pPr eaLnBrk="1" hangingPunct="1">
              <a:spcBef>
                <a:spcPct val="50000"/>
              </a:spcBef>
              <a:buFontTx/>
              <a:buNone/>
            </a:pPr>
            <a:r>
              <a:rPr lang="en-US" altLang="en-US" sz="1800" b="1">
                <a:solidFill>
                  <a:srgbClr val="FF0000"/>
                </a:solidFill>
              </a:rPr>
              <a:t>	</a:t>
            </a:r>
          </a:p>
        </p:txBody>
      </p:sp>
      <p:sp>
        <p:nvSpPr>
          <p:cNvPr id="8195" name="Rectangle 3"/>
          <p:cNvSpPr>
            <a:spLocks noChangeArrowheads="1"/>
          </p:cNvSpPr>
          <p:nvPr/>
        </p:nvSpPr>
        <p:spPr bwMode="auto">
          <a:xfrm>
            <a:off x="1631950" y="1600200"/>
            <a:ext cx="222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a:p>
          <a:p>
            <a:pPr>
              <a:spcBef>
                <a:spcPct val="0"/>
              </a:spcBef>
              <a:buFontTx/>
              <a:buNone/>
            </a:pPr>
            <a:r>
              <a:rPr lang="en-US" altLang="en-US" sz="1200">
                <a:latin typeface="Times New Roman" panose="02020603050405020304" pitchFamily="18" charset="0"/>
                <a:cs typeface="Times New Roman" panose="02020603050405020304" pitchFamily="18" charset="0"/>
              </a:rPr>
              <a:t> </a:t>
            </a:r>
            <a:endParaRPr lang="en-US" altLang="en-US" sz="900"/>
          </a:p>
          <a:p>
            <a:pPr>
              <a:spcBef>
                <a:spcPct val="0"/>
              </a:spcBef>
              <a:buFontTx/>
              <a:buNone/>
            </a:pPr>
            <a:endParaRPr lang="en-US" altLang="en-US" sz="1800"/>
          </a:p>
        </p:txBody>
      </p:sp>
      <p:sp>
        <p:nvSpPr>
          <p:cNvPr id="8196" name="Rectangle 4"/>
          <p:cNvSpPr>
            <a:spLocks noChangeArrowheads="1"/>
          </p:cNvSpPr>
          <p:nvPr/>
        </p:nvSpPr>
        <p:spPr bwMode="auto">
          <a:xfrm>
            <a:off x="1631950" y="2309813"/>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Geneva" charset="0"/>
              </a:rPr>
              <a:t/>
            </a:r>
            <a:br>
              <a:rPr lang="en-US" altLang="en-US" sz="1200">
                <a:latin typeface="Geneva" charset="0"/>
              </a:rPr>
            </a:br>
            <a:r>
              <a:rPr lang="en-US" altLang="en-US" sz="1200">
                <a:latin typeface="Times New Roman" panose="02020603050405020304" pitchFamily="18" charset="0"/>
                <a:cs typeface="Times New Roman" panose="02020603050405020304" pitchFamily="18" charset="0"/>
              </a:rPr>
              <a:t> </a:t>
            </a:r>
            <a:endParaRPr lang="en-US" altLang="en-US" sz="1800"/>
          </a:p>
        </p:txBody>
      </p:sp>
      <p:sp>
        <p:nvSpPr>
          <p:cNvPr id="8197" name="Rectangle 5"/>
          <p:cNvSpPr>
            <a:spLocks noChangeArrowheads="1"/>
          </p:cNvSpPr>
          <p:nvPr/>
        </p:nvSpPr>
        <p:spPr bwMode="auto">
          <a:xfrm>
            <a:off x="0" y="191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8" name="Rectangle 6"/>
          <p:cNvSpPr>
            <a:spLocks noChangeArrowheads="1"/>
          </p:cNvSpPr>
          <p:nvPr/>
        </p:nvSpPr>
        <p:spPr bwMode="auto">
          <a:xfrm>
            <a:off x="0" y="203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9" name="Rectangle 7"/>
          <p:cNvSpPr>
            <a:spLocks noChangeArrowheads="1"/>
          </p:cNvSpPr>
          <p:nvPr/>
        </p:nvSpPr>
        <p:spPr bwMode="auto">
          <a:xfrm>
            <a:off x="0" y="2036763"/>
            <a:ext cx="2222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Geneva" charset="0"/>
              </a:rPr>
              <a:t/>
            </a:r>
            <a:br>
              <a:rPr lang="en-US" altLang="en-US" sz="1200">
                <a:latin typeface="Geneva" charset="0"/>
              </a:rPr>
            </a:br>
            <a:r>
              <a:rPr lang="en-US" altLang="en-US" sz="1200">
                <a:latin typeface="Times New Roman" panose="02020603050405020304" pitchFamily="18" charset="0"/>
                <a:cs typeface="Times New Roman" panose="02020603050405020304" pitchFamily="18" charset="0"/>
              </a:rPr>
              <a:t> </a:t>
            </a:r>
            <a:endParaRPr lang="en-US" altLang="en-US" sz="900"/>
          </a:p>
          <a:p>
            <a:pPr>
              <a:spcBef>
                <a:spcPct val="0"/>
              </a:spcBef>
              <a:buFontTx/>
              <a:buNone/>
            </a:pPr>
            <a:r>
              <a:rPr lang="en-US" altLang="en-US" sz="1200">
                <a:latin typeface="Times New Roman" panose="02020603050405020304" pitchFamily="18" charset="0"/>
                <a:cs typeface="Times New Roman" panose="02020603050405020304" pitchFamily="18" charset="0"/>
              </a:rPr>
              <a:t> </a:t>
            </a:r>
            <a:endParaRPr lang="en-US" altLang="en-US" sz="1800"/>
          </a:p>
        </p:txBody>
      </p:sp>
      <p:sp>
        <p:nvSpPr>
          <p:cNvPr id="8200" name="Text Box 9"/>
          <p:cNvSpPr txBox="1">
            <a:spLocks noChangeArrowheads="1"/>
          </p:cNvSpPr>
          <p:nvPr/>
        </p:nvSpPr>
        <p:spPr bwMode="auto">
          <a:xfrm>
            <a:off x="381000" y="762000"/>
            <a:ext cx="7772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Indirect, non-additive competitive effects.  </a:t>
            </a:r>
            <a:r>
              <a:rPr lang="en-US" altLang="en-US" sz="1800" b="1" i="1">
                <a:solidFill>
                  <a:schemeClr val="accent2"/>
                </a:solidFill>
              </a:rPr>
              <a:t>D. falleni</a:t>
            </a:r>
            <a:r>
              <a:rPr lang="en-US" altLang="en-US" sz="1800" b="1">
                <a:solidFill>
                  <a:schemeClr val="accent2"/>
                </a:solidFill>
              </a:rPr>
              <a:t> and </a:t>
            </a:r>
            <a:r>
              <a:rPr lang="en-US" altLang="en-US" sz="1800" b="1" i="1">
                <a:solidFill>
                  <a:schemeClr val="accent2"/>
                </a:solidFill>
              </a:rPr>
              <a:t>D. tripunctata</a:t>
            </a:r>
            <a:r>
              <a:rPr lang="en-US" altLang="en-US" sz="1800" b="1">
                <a:solidFill>
                  <a:schemeClr val="accent2"/>
                </a:solidFill>
              </a:rPr>
              <a:t> each exert negative competitive effects on </a:t>
            </a:r>
            <a:r>
              <a:rPr lang="en-US" altLang="en-US" sz="1800" b="1" i="1">
                <a:solidFill>
                  <a:schemeClr val="accent2"/>
                </a:solidFill>
              </a:rPr>
              <a:t>D. putrida</a:t>
            </a:r>
            <a:r>
              <a:rPr lang="en-US" altLang="en-US" sz="1800" b="1">
                <a:solidFill>
                  <a:schemeClr val="accent2"/>
                </a:solidFill>
              </a:rPr>
              <a:t> in pairwise contests, but </a:t>
            </a:r>
            <a:r>
              <a:rPr lang="en-US" altLang="en-US" sz="1800" b="1" i="1">
                <a:solidFill>
                  <a:schemeClr val="accent2"/>
                </a:solidFill>
              </a:rPr>
              <a:t>D. putrida</a:t>
            </a:r>
            <a:r>
              <a:rPr lang="en-US" altLang="en-US" sz="1800" b="1">
                <a:solidFill>
                  <a:schemeClr val="accent2"/>
                </a:solidFill>
              </a:rPr>
              <a:t> does better with BOTH competitors present than with either alone  </a:t>
            </a:r>
          </a:p>
        </p:txBody>
      </p:sp>
      <p:pic>
        <p:nvPicPr>
          <p:cNvPr id="8201" name="Picture 13" descr="fig1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81200"/>
            <a:ext cx="55626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14"/>
          <p:cNvSpPr txBox="1">
            <a:spLocks noChangeArrowheads="1"/>
          </p:cNvSpPr>
          <p:nvPr/>
        </p:nvSpPr>
        <p:spPr bwMode="auto">
          <a:xfrm>
            <a:off x="5715000" y="1905000"/>
            <a:ext cx="190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t>D. putrida</a:t>
            </a:r>
          </a:p>
        </p:txBody>
      </p:sp>
      <p:sp>
        <p:nvSpPr>
          <p:cNvPr id="8203" name="Text Box 15"/>
          <p:cNvSpPr txBox="1">
            <a:spLocks noChangeArrowheads="1"/>
          </p:cNvSpPr>
          <p:nvPr/>
        </p:nvSpPr>
        <p:spPr bwMode="auto">
          <a:xfrm>
            <a:off x="2438400" y="1981200"/>
            <a:ext cx="2362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t>D. tripunctata</a:t>
            </a:r>
          </a:p>
        </p:txBody>
      </p:sp>
      <p:sp>
        <p:nvSpPr>
          <p:cNvPr id="8204" name="Text Box 16"/>
          <p:cNvSpPr txBox="1">
            <a:spLocks noChangeArrowheads="1"/>
          </p:cNvSpPr>
          <p:nvPr/>
        </p:nvSpPr>
        <p:spPr bwMode="auto">
          <a:xfrm>
            <a:off x="1905000" y="6019800"/>
            <a:ext cx="190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t>D. falleni</a:t>
            </a:r>
          </a:p>
        </p:txBody>
      </p:sp>
    </p:spTree>
    <p:extLst>
      <p:ext uri="{BB962C8B-B14F-4D97-AF65-F5344CB8AC3E}">
        <p14:creationId xmlns:p14="http://schemas.microsoft.com/office/powerpoint/2010/main" val="1545769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304800"/>
            <a:ext cx="8686800" cy="2000250"/>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3. Trade-offs Between Survival and Reproduction</a:t>
            </a:r>
          </a:p>
          <a:p>
            <a:pPr marL="457200" indent="-457200" fontAlgn="auto">
              <a:spcBef>
                <a:spcPts val="0"/>
              </a:spcBef>
              <a:spcAft>
                <a:spcPts val="0"/>
              </a:spcAft>
              <a:defRPr/>
            </a:pPr>
            <a:r>
              <a:rPr lang="en-US" sz="2000" b="1" dirty="0">
                <a:latin typeface="+mn-lt"/>
              </a:rPr>
              <a:t> - Suppose the probability of adult survival is low for other reasons?</a:t>
            </a:r>
          </a:p>
          <a:p>
            <a:pPr fontAlgn="auto">
              <a:spcBef>
                <a:spcPct val="50000"/>
              </a:spcBef>
              <a:spcAft>
                <a:spcPts val="0"/>
              </a:spcAft>
              <a:defRPr/>
            </a:pPr>
            <a:r>
              <a:rPr lang="en-US" sz="2400" b="1" dirty="0">
                <a:solidFill>
                  <a:srgbClr val="FF0000"/>
                </a:solidFill>
                <a:latin typeface="+mn-lt"/>
              </a:rPr>
              <a:t>	</a:t>
            </a:r>
          </a:p>
        </p:txBody>
      </p:sp>
      <p:pic>
        <p:nvPicPr>
          <p:cNvPr id="10243" name="Picture 3" descr="figure_07_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200"/>
            <a:ext cx="85344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152400" y="21336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rPr>
              <a:t>Can vary within a species in different environments: Guppies</a:t>
            </a:r>
          </a:p>
        </p:txBody>
      </p:sp>
      <p:sp>
        <p:nvSpPr>
          <p:cNvPr id="6" name="Rectangle 5"/>
          <p:cNvSpPr/>
          <p:nvPr/>
        </p:nvSpPr>
        <p:spPr>
          <a:xfrm>
            <a:off x="6705600" y="2667000"/>
            <a:ext cx="22098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4495800" y="2667000"/>
            <a:ext cx="2133600"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49907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4800" y="304800"/>
            <a:ext cx="853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rgbClr val="FF0000"/>
                </a:solidFill>
              </a:rPr>
              <a:t>	1. Indirect Effects - mediated through changes in abundance</a:t>
            </a:r>
          </a:p>
          <a:p>
            <a:pPr eaLnBrk="1" hangingPunct="1">
              <a:spcBef>
                <a:spcPct val="50000"/>
              </a:spcBef>
              <a:buFontTx/>
              <a:buNone/>
            </a:pPr>
            <a:r>
              <a:rPr lang="en-US" altLang="en-US" sz="2000" b="1">
                <a:solidFill>
                  <a:srgbClr val="FF0000"/>
                </a:solidFill>
              </a:rPr>
              <a:t>	2. Higher Order Interactions - mediated through changes in the competitive interaction (coefficient), itself; not abundance</a:t>
            </a:r>
          </a:p>
        </p:txBody>
      </p:sp>
      <p:sp>
        <p:nvSpPr>
          <p:cNvPr id="9219" name="Line 3"/>
          <p:cNvSpPr>
            <a:spLocks noChangeShapeType="1"/>
          </p:cNvSpPr>
          <p:nvPr/>
        </p:nvSpPr>
        <p:spPr bwMode="auto">
          <a:xfrm>
            <a:off x="762000" y="41148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0" name="Line 4"/>
          <p:cNvSpPr>
            <a:spLocks noChangeShapeType="1"/>
          </p:cNvSpPr>
          <p:nvPr/>
        </p:nvSpPr>
        <p:spPr bwMode="auto">
          <a:xfrm>
            <a:off x="609600" y="61722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 name="Freeform 5"/>
          <p:cNvSpPr>
            <a:spLocks/>
          </p:cNvSpPr>
          <p:nvPr/>
        </p:nvSpPr>
        <p:spPr bwMode="auto">
          <a:xfrm>
            <a:off x="762000" y="46990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Freeform 6"/>
          <p:cNvSpPr>
            <a:spLocks/>
          </p:cNvSpPr>
          <p:nvPr/>
        </p:nvSpPr>
        <p:spPr bwMode="auto">
          <a:xfrm>
            <a:off x="1600200" y="47244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Text Box 7"/>
          <p:cNvSpPr txBox="1">
            <a:spLocks noChangeArrowheads="1"/>
          </p:cNvSpPr>
          <p:nvPr/>
        </p:nvSpPr>
        <p:spPr bwMode="auto">
          <a:xfrm>
            <a:off x="2819400" y="40386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3F7E1C"/>
                </a:solidFill>
              </a:rPr>
              <a:t>consider 2 species, and the effect of N2 on N1 as aN2.</a:t>
            </a:r>
          </a:p>
        </p:txBody>
      </p:sp>
      <p:sp>
        <p:nvSpPr>
          <p:cNvPr id="9224" name="Text Box 8"/>
          <p:cNvSpPr txBox="1">
            <a:spLocks noChangeArrowheads="1"/>
          </p:cNvSpPr>
          <p:nvPr/>
        </p:nvSpPr>
        <p:spPr bwMode="auto">
          <a:xfrm>
            <a:off x="20574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00"/>
                </a:solidFill>
              </a:rPr>
              <a:t>N2</a:t>
            </a:r>
          </a:p>
        </p:txBody>
      </p:sp>
      <p:sp>
        <p:nvSpPr>
          <p:cNvPr id="9225" name="Text Box 9"/>
          <p:cNvSpPr txBox="1">
            <a:spLocks noChangeArrowheads="1"/>
          </p:cNvSpPr>
          <p:nvPr/>
        </p:nvSpPr>
        <p:spPr bwMode="auto">
          <a:xfrm>
            <a:off x="11430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N1</a:t>
            </a:r>
          </a:p>
        </p:txBody>
      </p:sp>
    </p:spTree>
    <p:extLst>
      <p:ext uri="{BB962C8B-B14F-4D97-AF65-F5344CB8AC3E}">
        <p14:creationId xmlns:p14="http://schemas.microsoft.com/office/powerpoint/2010/main" val="7699668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4800" y="304800"/>
            <a:ext cx="853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rgbClr val="FF0000"/>
                </a:solidFill>
              </a:rPr>
              <a:t>	1. Indirect Effects - mediated through changes in abundance</a:t>
            </a:r>
          </a:p>
          <a:p>
            <a:pPr eaLnBrk="1" hangingPunct="1">
              <a:spcBef>
                <a:spcPct val="50000"/>
              </a:spcBef>
              <a:buFontTx/>
              <a:buNone/>
            </a:pPr>
            <a:r>
              <a:rPr lang="en-US" altLang="en-US" sz="2000" b="1">
                <a:solidFill>
                  <a:srgbClr val="FF0000"/>
                </a:solidFill>
              </a:rPr>
              <a:t>	2. Higher Order Interactions - mediated through changes in the competitive interaction (coefficient), itself; not abundance</a:t>
            </a:r>
          </a:p>
        </p:txBody>
      </p:sp>
      <p:sp>
        <p:nvSpPr>
          <p:cNvPr id="10243" name="Line 3"/>
          <p:cNvSpPr>
            <a:spLocks noChangeShapeType="1"/>
          </p:cNvSpPr>
          <p:nvPr/>
        </p:nvSpPr>
        <p:spPr bwMode="auto">
          <a:xfrm>
            <a:off x="762000" y="41148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 name="Line 4"/>
          <p:cNvSpPr>
            <a:spLocks noChangeShapeType="1"/>
          </p:cNvSpPr>
          <p:nvPr/>
        </p:nvSpPr>
        <p:spPr bwMode="auto">
          <a:xfrm>
            <a:off x="609600" y="61722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Freeform 5"/>
          <p:cNvSpPr>
            <a:spLocks/>
          </p:cNvSpPr>
          <p:nvPr/>
        </p:nvSpPr>
        <p:spPr bwMode="auto">
          <a:xfrm>
            <a:off x="762000" y="46990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6" name="Freeform 6"/>
          <p:cNvSpPr>
            <a:spLocks/>
          </p:cNvSpPr>
          <p:nvPr/>
        </p:nvSpPr>
        <p:spPr bwMode="auto">
          <a:xfrm>
            <a:off x="1600200" y="47244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7" name="Text Box 7"/>
          <p:cNvSpPr txBox="1">
            <a:spLocks noChangeArrowheads="1"/>
          </p:cNvSpPr>
          <p:nvPr/>
        </p:nvSpPr>
        <p:spPr bwMode="auto">
          <a:xfrm>
            <a:off x="4724400" y="403860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3F7E1C"/>
                </a:solidFill>
              </a:rPr>
              <a:t>Now, suppose we add species 3 HERE, as shown...</a:t>
            </a:r>
          </a:p>
        </p:txBody>
      </p:sp>
      <p:sp>
        <p:nvSpPr>
          <p:cNvPr id="10248" name="Text Box 8"/>
          <p:cNvSpPr txBox="1">
            <a:spLocks noChangeArrowheads="1"/>
          </p:cNvSpPr>
          <p:nvPr/>
        </p:nvSpPr>
        <p:spPr bwMode="auto">
          <a:xfrm>
            <a:off x="20574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00"/>
                </a:solidFill>
              </a:rPr>
              <a:t>N2</a:t>
            </a:r>
          </a:p>
        </p:txBody>
      </p:sp>
      <p:sp>
        <p:nvSpPr>
          <p:cNvPr id="10249" name="Text Box 9"/>
          <p:cNvSpPr txBox="1">
            <a:spLocks noChangeArrowheads="1"/>
          </p:cNvSpPr>
          <p:nvPr/>
        </p:nvSpPr>
        <p:spPr bwMode="auto">
          <a:xfrm>
            <a:off x="11430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N1</a:t>
            </a:r>
          </a:p>
        </p:txBody>
      </p:sp>
      <p:sp>
        <p:nvSpPr>
          <p:cNvPr id="10250" name="Freeform 10"/>
          <p:cNvSpPr>
            <a:spLocks/>
          </p:cNvSpPr>
          <p:nvPr/>
        </p:nvSpPr>
        <p:spPr bwMode="auto">
          <a:xfrm>
            <a:off x="1447800" y="4724400"/>
            <a:ext cx="838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3F7E1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1" name="Text Box 11"/>
          <p:cNvSpPr txBox="1">
            <a:spLocks noChangeArrowheads="1"/>
          </p:cNvSpPr>
          <p:nvPr/>
        </p:nvSpPr>
        <p:spPr bwMode="auto">
          <a:xfrm>
            <a:off x="1600200" y="4343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3F7E1C"/>
                </a:solidFill>
              </a:rPr>
              <a:t>N3</a:t>
            </a:r>
          </a:p>
        </p:txBody>
      </p:sp>
    </p:spTree>
    <p:extLst>
      <p:ext uri="{BB962C8B-B14F-4D97-AF65-F5344CB8AC3E}">
        <p14:creationId xmlns:p14="http://schemas.microsoft.com/office/powerpoint/2010/main" val="17630847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4800" y="304800"/>
            <a:ext cx="853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rgbClr val="FF0000"/>
                </a:solidFill>
              </a:rPr>
              <a:t>	1. Indirect Effects - mediated through changes in abundance</a:t>
            </a:r>
          </a:p>
          <a:p>
            <a:pPr eaLnBrk="1" hangingPunct="1">
              <a:spcBef>
                <a:spcPct val="50000"/>
              </a:spcBef>
              <a:buFontTx/>
              <a:buNone/>
            </a:pPr>
            <a:r>
              <a:rPr lang="en-US" altLang="en-US" sz="2000" b="1">
                <a:solidFill>
                  <a:srgbClr val="FF0000"/>
                </a:solidFill>
              </a:rPr>
              <a:t>	2. Higher Order Interactions - mediated through changes in the competitive interaction (coefficient), itself; not abundance</a:t>
            </a:r>
          </a:p>
        </p:txBody>
      </p:sp>
      <p:sp>
        <p:nvSpPr>
          <p:cNvPr id="11267" name="Line 3"/>
          <p:cNvSpPr>
            <a:spLocks noChangeShapeType="1"/>
          </p:cNvSpPr>
          <p:nvPr/>
        </p:nvSpPr>
        <p:spPr bwMode="auto">
          <a:xfrm>
            <a:off x="762000" y="41148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8" name="Line 4"/>
          <p:cNvSpPr>
            <a:spLocks noChangeShapeType="1"/>
          </p:cNvSpPr>
          <p:nvPr/>
        </p:nvSpPr>
        <p:spPr bwMode="auto">
          <a:xfrm>
            <a:off x="609600" y="61722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9" name="Freeform 5"/>
          <p:cNvSpPr>
            <a:spLocks/>
          </p:cNvSpPr>
          <p:nvPr/>
        </p:nvSpPr>
        <p:spPr bwMode="auto">
          <a:xfrm>
            <a:off x="762000" y="46990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0" name="Freeform 6"/>
          <p:cNvSpPr>
            <a:spLocks/>
          </p:cNvSpPr>
          <p:nvPr/>
        </p:nvSpPr>
        <p:spPr bwMode="auto">
          <a:xfrm>
            <a:off x="1600200" y="47244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FF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1" name="Text Box 7"/>
          <p:cNvSpPr txBox="1">
            <a:spLocks noChangeArrowheads="1"/>
          </p:cNvSpPr>
          <p:nvPr/>
        </p:nvSpPr>
        <p:spPr bwMode="auto">
          <a:xfrm>
            <a:off x="4191000" y="40386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3F7E1C"/>
                </a:solidFill>
              </a:rPr>
              <a:t>So NOW, N2 may shift AWAY from N1, reducing its competitive effect.  </a:t>
            </a:r>
          </a:p>
        </p:txBody>
      </p:sp>
      <p:sp>
        <p:nvSpPr>
          <p:cNvPr id="11272" name="Text Box 8"/>
          <p:cNvSpPr txBox="1">
            <a:spLocks noChangeArrowheads="1"/>
          </p:cNvSpPr>
          <p:nvPr/>
        </p:nvSpPr>
        <p:spPr bwMode="auto">
          <a:xfrm>
            <a:off x="20574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00"/>
                </a:solidFill>
              </a:rPr>
              <a:t>N2</a:t>
            </a:r>
          </a:p>
        </p:txBody>
      </p:sp>
      <p:sp>
        <p:nvSpPr>
          <p:cNvPr id="11273" name="Text Box 9"/>
          <p:cNvSpPr txBox="1">
            <a:spLocks noChangeArrowheads="1"/>
          </p:cNvSpPr>
          <p:nvPr/>
        </p:nvSpPr>
        <p:spPr bwMode="auto">
          <a:xfrm>
            <a:off x="1143000" y="4343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accent2"/>
                </a:solidFill>
              </a:rPr>
              <a:t>N1</a:t>
            </a:r>
          </a:p>
        </p:txBody>
      </p:sp>
      <p:sp>
        <p:nvSpPr>
          <p:cNvPr id="11274" name="Freeform 10"/>
          <p:cNvSpPr>
            <a:spLocks/>
          </p:cNvSpPr>
          <p:nvPr/>
        </p:nvSpPr>
        <p:spPr bwMode="auto">
          <a:xfrm>
            <a:off x="1447800" y="4724400"/>
            <a:ext cx="838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3F7E1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5" name="Text Box 11"/>
          <p:cNvSpPr txBox="1">
            <a:spLocks noChangeArrowheads="1"/>
          </p:cNvSpPr>
          <p:nvPr/>
        </p:nvSpPr>
        <p:spPr bwMode="auto">
          <a:xfrm>
            <a:off x="1600200" y="4343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3F7E1C"/>
                </a:solidFill>
              </a:rPr>
              <a:t>N3</a:t>
            </a:r>
          </a:p>
        </p:txBody>
      </p:sp>
      <p:sp>
        <p:nvSpPr>
          <p:cNvPr id="11276" name="Freeform 12"/>
          <p:cNvSpPr>
            <a:spLocks/>
          </p:cNvSpPr>
          <p:nvPr/>
        </p:nvSpPr>
        <p:spPr bwMode="auto">
          <a:xfrm>
            <a:off x="2057400" y="4724400"/>
            <a:ext cx="1219200" cy="1485900"/>
          </a:xfrm>
          <a:custGeom>
            <a:avLst/>
            <a:gdLst>
              <a:gd name="T0" fmla="*/ 0 w 768"/>
              <a:gd name="T1" fmla="*/ 2147483647 h 936"/>
              <a:gd name="T2" fmla="*/ 2147483647 w 768"/>
              <a:gd name="T3" fmla="*/ 2147483647 h 936"/>
              <a:gd name="T4" fmla="*/ 2147483647 w 768"/>
              <a:gd name="T5" fmla="*/ 2147483647 h 936"/>
              <a:gd name="T6" fmla="*/ 2147483647 w 768"/>
              <a:gd name="T7" fmla="*/ 2147483647 h 936"/>
              <a:gd name="T8" fmla="*/ 2147483647 w 768"/>
              <a:gd name="T9" fmla="*/ 2147483647 h 936"/>
              <a:gd name="T10" fmla="*/ 2147483647 w 768"/>
              <a:gd name="T11" fmla="*/ 2147483647 h 936"/>
              <a:gd name="T12" fmla="*/ 2147483647 w 768"/>
              <a:gd name="T13" fmla="*/ 2147483647 h 936"/>
              <a:gd name="T14" fmla="*/ 2147483647 w 768"/>
              <a:gd name="T15" fmla="*/ 2147483647 h 936"/>
              <a:gd name="T16" fmla="*/ 2147483647 w 76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936"/>
              <a:gd name="T29" fmla="*/ 768 w 76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936">
                <a:moveTo>
                  <a:pt x="0" y="928"/>
                </a:moveTo>
                <a:cubicBezTo>
                  <a:pt x="32" y="932"/>
                  <a:pt x="64" y="936"/>
                  <a:pt x="96" y="880"/>
                </a:cubicBezTo>
                <a:cubicBezTo>
                  <a:pt x="128" y="824"/>
                  <a:pt x="160" y="712"/>
                  <a:pt x="192" y="592"/>
                </a:cubicBezTo>
                <a:cubicBezTo>
                  <a:pt x="224" y="472"/>
                  <a:pt x="256" y="256"/>
                  <a:pt x="288" y="160"/>
                </a:cubicBezTo>
                <a:cubicBezTo>
                  <a:pt x="320" y="64"/>
                  <a:pt x="344" y="32"/>
                  <a:pt x="384" y="16"/>
                </a:cubicBezTo>
                <a:cubicBezTo>
                  <a:pt x="424" y="0"/>
                  <a:pt x="488" y="0"/>
                  <a:pt x="528" y="64"/>
                </a:cubicBezTo>
                <a:cubicBezTo>
                  <a:pt x="568" y="128"/>
                  <a:pt x="592" y="272"/>
                  <a:pt x="624" y="400"/>
                </a:cubicBezTo>
                <a:cubicBezTo>
                  <a:pt x="656" y="528"/>
                  <a:pt x="696" y="744"/>
                  <a:pt x="720" y="832"/>
                </a:cubicBezTo>
                <a:cubicBezTo>
                  <a:pt x="744" y="920"/>
                  <a:pt x="760" y="912"/>
                  <a:pt x="768" y="92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7" name="Line 13"/>
          <p:cNvSpPr>
            <a:spLocks noChangeShapeType="1"/>
          </p:cNvSpPr>
          <p:nvPr/>
        </p:nvSpPr>
        <p:spPr bwMode="auto">
          <a:xfrm>
            <a:off x="2286000" y="5562600"/>
            <a:ext cx="685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993960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304800"/>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rPr>
              <a:t>	2. Higher Order Interactions - Wilbur 1972</a:t>
            </a:r>
          </a:p>
        </p:txBody>
      </p:sp>
      <p:pic>
        <p:nvPicPr>
          <p:cNvPr id="12291" name="Picture 4" descr="3-12-06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962400"/>
            <a:ext cx="3352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5715000" y="35052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i="1"/>
              <a:t>Ambystoma laterale</a:t>
            </a:r>
          </a:p>
        </p:txBody>
      </p:sp>
      <p:pic>
        <p:nvPicPr>
          <p:cNvPr id="12293" name="Picture 8" descr="3-12-06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43434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9"/>
          <p:cNvSpPr txBox="1">
            <a:spLocks noChangeArrowheads="1"/>
          </p:cNvSpPr>
          <p:nvPr/>
        </p:nvSpPr>
        <p:spPr bwMode="auto">
          <a:xfrm>
            <a:off x="762000" y="52578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i="1"/>
              <a:t>Ambystoma maculatum</a:t>
            </a:r>
          </a:p>
        </p:txBody>
      </p:sp>
      <p:pic>
        <p:nvPicPr>
          <p:cNvPr id="12295" name="Picture 11" descr="Ambystoma_later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143000"/>
            <a:ext cx="3048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2"/>
          <p:cNvSpPr txBox="1">
            <a:spLocks noChangeArrowheads="1"/>
          </p:cNvSpPr>
          <p:nvPr/>
        </p:nvSpPr>
        <p:spPr bwMode="auto">
          <a:xfrm>
            <a:off x="5486400" y="6096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t>Ambystoma tremblay</a:t>
            </a:r>
          </a:p>
        </p:txBody>
      </p:sp>
    </p:spTree>
    <p:extLst>
      <p:ext uri="{BB962C8B-B14F-4D97-AF65-F5344CB8AC3E}">
        <p14:creationId xmlns:p14="http://schemas.microsoft.com/office/powerpoint/2010/main" val="2307831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04800" y="304800"/>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rPr>
              <a:t>	2. Higher Order Interactions - Wilbur 1972</a:t>
            </a:r>
          </a:p>
        </p:txBody>
      </p:sp>
      <p:sp>
        <p:nvSpPr>
          <p:cNvPr id="13315" name="Line 9"/>
          <p:cNvSpPr>
            <a:spLocks noChangeShapeType="1"/>
          </p:cNvSpPr>
          <p:nvPr/>
        </p:nvSpPr>
        <p:spPr bwMode="auto">
          <a:xfrm>
            <a:off x="1828800" y="1447800"/>
            <a:ext cx="0" cy="457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6" name="Line 10"/>
          <p:cNvSpPr>
            <a:spLocks noChangeShapeType="1"/>
          </p:cNvSpPr>
          <p:nvPr/>
        </p:nvSpPr>
        <p:spPr bwMode="auto">
          <a:xfrm>
            <a:off x="1600200" y="5867400"/>
            <a:ext cx="655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7" name="Text Box 11"/>
          <p:cNvSpPr txBox="1">
            <a:spLocks noChangeArrowheads="1"/>
          </p:cNvSpPr>
          <p:nvPr/>
        </p:nvSpPr>
        <p:spPr bwMode="auto">
          <a:xfrm rot="-5400000">
            <a:off x="-990600" y="33528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Mean mass of 32 </a:t>
            </a:r>
            <a:r>
              <a:rPr lang="en-US" altLang="en-US" sz="2400" b="1" i="1"/>
              <a:t>A. laterale</a:t>
            </a:r>
          </a:p>
        </p:txBody>
      </p:sp>
      <p:sp>
        <p:nvSpPr>
          <p:cNvPr id="13318" name="Text Box 12"/>
          <p:cNvSpPr txBox="1">
            <a:spLocks noChangeArrowheads="1"/>
          </p:cNvSpPr>
          <p:nvPr/>
        </p:nvSpPr>
        <p:spPr bwMode="auto">
          <a:xfrm>
            <a:off x="1905000" y="60198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 32 </a:t>
            </a:r>
            <a:r>
              <a:rPr lang="en-US" altLang="en-US" sz="1800" i="1"/>
              <a:t>A. tremblay</a:t>
            </a:r>
          </a:p>
        </p:txBody>
      </p:sp>
      <p:sp>
        <p:nvSpPr>
          <p:cNvPr id="13319" name="Text Box 13"/>
          <p:cNvSpPr txBox="1">
            <a:spLocks noChangeArrowheads="1"/>
          </p:cNvSpPr>
          <p:nvPr/>
        </p:nvSpPr>
        <p:spPr bwMode="auto">
          <a:xfrm>
            <a:off x="4114800" y="60198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 32 </a:t>
            </a:r>
            <a:r>
              <a:rPr lang="en-US" altLang="en-US" sz="1800" i="1"/>
              <a:t>A. maculatum</a:t>
            </a:r>
          </a:p>
        </p:txBody>
      </p:sp>
      <p:sp>
        <p:nvSpPr>
          <p:cNvPr id="13320" name="Text Box 14"/>
          <p:cNvSpPr txBox="1">
            <a:spLocks noChangeArrowheads="1"/>
          </p:cNvSpPr>
          <p:nvPr/>
        </p:nvSpPr>
        <p:spPr bwMode="auto">
          <a:xfrm>
            <a:off x="6705600" y="60198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w/both</a:t>
            </a:r>
          </a:p>
        </p:txBody>
      </p:sp>
      <p:sp>
        <p:nvSpPr>
          <p:cNvPr id="13321" name="Rectangle 15"/>
          <p:cNvSpPr>
            <a:spLocks noChangeArrowheads="1"/>
          </p:cNvSpPr>
          <p:nvPr/>
        </p:nvSpPr>
        <p:spPr bwMode="auto">
          <a:xfrm>
            <a:off x="2362200" y="2438400"/>
            <a:ext cx="1219200" cy="3429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2" name="Text Box 16"/>
          <p:cNvSpPr txBox="1">
            <a:spLocks noChangeArrowheads="1"/>
          </p:cNvSpPr>
          <p:nvPr/>
        </p:nvSpPr>
        <p:spPr bwMode="auto">
          <a:xfrm>
            <a:off x="2362200" y="18288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0.608 g</a:t>
            </a:r>
          </a:p>
        </p:txBody>
      </p:sp>
      <p:sp>
        <p:nvSpPr>
          <p:cNvPr id="13323" name="Text Box 17"/>
          <p:cNvSpPr txBox="1">
            <a:spLocks noChangeArrowheads="1"/>
          </p:cNvSpPr>
          <p:nvPr/>
        </p:nvSpPr>
        <p:spPr bwMode="auto">
          <a:xfrm>
            <a:off x="6553200" y="1676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3324" name="Rectangle 18"/>
          <p:cNvSpPr>
            <a:spLocks noChangeArrowheads="1"/>
          </p:cNvSpPr>
          <p:nvPr/>
        </p:nvSpPr>
        <p:spPr bwMode="auto">
          <a:xfrm>
            <a:off x="6477000" y="1600200"/>
            <a:ext cx="1219200" cy="426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5" name="Text Box 19"/>
          <p:cNvSpPr txBox="1">
            <a:spLocks noChangeArrowheads="1"/>
          </p:cNvSpPr>
          <p:nvPr/>
        </p:nvSpPr>
        <p:spPr bwMode="auto">
          <a:xfrm>
            <a:off x="6629400" y="1143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0.686 g</a:t>
            </a:r>
          </a:p>
        </p:txBody>
      </p:sp>
      <p:sp>
        <p:nvSpPr>
          <p:cNvPr id="13326" name="Text Box 20"/>
          <p:cNvSpPr txBox="1">
            <a:spLocks noChangeArrowheads="1"/>
          </p:cNvSpPr>
          <p:nvPr/>
        </p:nvSpPr>
        <p:spPr bwMode="auto">
          <a:xfrm>
            <a:off x="4267200" y="28956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3327" name="Rectangle 21"/>
          <p:cNvSpPr>
            <a:spLocks noChangeArrowheads="1"/>
          </p:cNvSpPr>
          <p:nvPr/>
        </p:nvSpPr>
        <p:spPr bwMode="auto">
          <a:xfrm>
            <a:off x="4267200" y="2819400"/>
            <a:ext cx="1295400" cy="3048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8" name="Text Box 22"/>
          <p:cNvSpPr txBox="1">
            <a:spLocks noChangeArrowheads="1"/>
          </p:cNvSpPr>
          <p:nvPr/>
        </p:nvSpPr>
        <p:spPr bwMode="auto">
          <a:xfrm>
            <a:off x="4419600" y="23622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0.589 g</a:t>
            </a:r>
          </a:p>
        </p:txBody>
      </p:sp>
      <p:sp>
        <p:nvSpPr>
          <p:cNvPr id="13329" name="Text Box 23"/>
          <p:cNvSpPr txBox="1">
            <a:spLocks noChangeArrowheads="1"/>
          </p:cNvSpPr>
          <p:nvPr/>
        </p:nvSpPr>
        <p:spPr bwMode="auto">
          <a:xfrm>
            <a:off x="2286000" y="914400"/>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32 </a:t>
            </a:r>
            <a:r>
              <a:rPr lang="en-US" altLang="en-US" sz="2000" i="1"/>
              <a:t>A. laterale</a:t>
            </a:r>
            <a:r>
              <a:rPr lang="en-US" altLang="en-US" sz="2000"/>
              <a:t> alone = 0.940 g </a:t>
            </a:r>
          </a:p>
        </p:txBody>
      </p:sp>
      <p:sp>
        <p:nvSpPr>
          <p:cNvPr id="13330" name="Text Box 24"/>
          <p:cNvSpPr txBox="1">
            <a:spLocks noChangeArrowheads="1"/>
          </p:cNvSpPr>
          <p:nvPr/>
        </p:nvSpPr>
        <p:spPr bwMode="auto">
          <a:xfrm rot="-5400000">
            <a:off x="5426075" y="3032125"/>
            <a:ext cx="624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00"/>
                </a:solidFill>
              </a:rPr>
              <a:t>Abundances are constant, so the non-additive effect must be by changing the nature of the interaction</a:t>
            </a:r>
          </a:p>
        </p:txBody>
      </p:sp>
    </p:spTree>
    <p:extLst>
      <p:ext uri="{BB962C8B-B14F-4D97-AF65-F5344CB8AC3E}">
        <p14:creationId xmlns:p14="http://schemas.microsoft.com/office/powerpoint/2010/main" val="38883918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304800"/>
            <a:ext cx="853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rgbClr val="FF0000"/>
                </a:solidFill>
              </a:rPr>
              <a:t>	1. Indirect Effects - mediated through changes in abundance</a:t>
            </a:r>
          </a:p>
          <a:p>
            <a:pPr eaLnBrk="1" hangingPunct="1">
              <a:spcBef>
                <a:spcPct val="50000"/>
              </a:spcBef>
              <a:buFontTx/>
              <a:buNone/>
            </a:pPr>
            <a:r>
              <a:rPr lang="en-US" altLang="en-US" sz="2000" b="1">
                <a:solidFill>
                  <a:srgbClr val="FF0000"/>
                </a:solidFill>
              </a:rPr>
              <a:t>	2. Higher Order Interactions - mediated through changes in the competitive interaction (coefficient), itself; not abundance</a:t>
            </a:r>
          </a:p>
          <a:p>
            <a:pPr eaLnBrk="1" hangingPunct="1">
              <a:spcBef>
                <a:spcPct val="50000"/>
              </a:spcBef>
              <a:buFontTx/>
              <a:buNone/>
            </a:pPr>
            <a:r>
              <a:rPr lang="en-US" altLang="en-US" sz="2000" b="1">
                <a:solidFill>
                  <a:srgbClr val="FF0000"/>
                </a:solidFill>
              </a:rPr>
              <a:t>	</a:t>
            </a:r>
            <a:r>
              <a:rPr lang="en-US" altLang="en-US" sz="2000" b="1">
                <a:solidFill>
                  <a:schemeClr val="accent2"/>
                </a:solidFill>
              </a:rPr>
              <a:t>3. Mechanisms:</a:t>
            </a:r>
          </a:p>
          <a:p>
            <a:pPr eaLnBrk="1" hangingPunct="1">
              <a:spcBef>
                <a:spcPct val="50000"/>
              </a:spcBef>
              <a:buFontTx/>
              <a:buNone/>
            </a:pPr>
            <a:endParaRPr lang="en-US" altLang="en-US" sz="2000" b="1">
              <a:solidFill>
                <a:schemeClr val="accent2"/>
              </a:solidFill>
            </a:endParaRPr>
          </a:p>
          <a:p>
            <a:pPr eaLnBrk="1" hangingPunct="1">
              <a:spcBef>
                <a:spcPct val="0"/>
              </a:spcBef>
              <a:buFontTx/>
              <a:buNone/>
            </a:pPr>
            <a:r>
              <a:rPr lang="en-US" altLang="en-US" sz="2000" b="1">
                <a:solidFill>
                  <a:schemeClr val="accent2"/>
                </a:solidFill>
              </a:rPr>
              <a:t>   Change size of organisms and affect their competitive pressure </a:t>
            </a:r>
          </a:p>
          <a:p>
            <a:pPr eaLnBrk="1" hangingPunct="1">
              <a:spcBef>
                <a:spcPct val="0"/>
              </a:spcBef>
              <a:buFontTx/>
              <a:buNone/>
            </a:pPr>
            <a:r>
              <a:rPr lang="en-US" altLang="en-US" sz="2000" b="1">
                <a:solidFill>
                  <a:schemeClr val="accent2"/>
                </a:solidFill>
              </a:rPr>
              <a:t>   Change activity level and affect their resource use </a:t>
            </a:r>
          </a:p>
          <a:p>
            <a:pPr eaLnBrk="1" hangingPunct="1">
              <a:spcBef>
                <a:spcPct val="0"/>
              </a:spcBef>
              <a:buFontTx/>
              <a:buNone/>
            </a:pPr>
            <a:r>
              <a:rPr lang="en-US" altLang="en-US" sz="2000" b="1">
                <a:solidFill>
                  <a:schemeClr val="accent2"/>
                </a:solidFill>
              </a:rPr>
              <a:t>   Change behavior... and resource use </a:t>
            </a:r>
          </a:p>
          <a:p>
            <a:pPr eaLnBrk="1" hangingPunct="1">
              <a:spcBef>
                <a:spcPct val="50000"/>
              </a:spcBef>
              <a:buFontTx/>
              <a:buNone/>
            </a:pPr>
            <a:endParaRPr lang="en-US" altLang="en-US" sz="2000" b="1">
              <a:solidFill>
                <a:schemeClr val="accent2"/>
              </a:solidFill>
            </a:endParaRPr>
          </a:p>
        </p:txBody>
      </p:sp>
    </p:spTree>
    <p:extLst>
      <p:ext uri="{BB962C8B-B14F-4D97-AF65-F5344CB8AC3E}">
        <p14:creationId xmlns:p14="http://schemas.microsoft.com/office/powerpoint/2010/main" val="22245739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304800"/>
            <a:ext cx="8534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chemeClr val="accent2"/>
                </a:solidFill>
              </a:rPr>
              <a:t>   C. Results</a:t>
            </a:r>
          </a:p>
          <a:p>
            <a:pPr eaLnBrk="1" hangingPunct="1">
              <a:spcBef>
                <a:spcPct val="0"/>
              </a:spcBef>
              <a:buFontTx/>
              <a:buNone/>
            </a:pPr>
            <a:r>
              <a:rPr lang="en-US" altLang="en-US" sz="1800" b="1">
                <a:solidFill>
                  <a:schemeClr val="accent2"/>
                </a:solidFill>
              </a:rPr>
              <a:t>	</a:t>
            </a:r>
            <a:endParaRPr lang="en-US" altLang="en-US" sz="2000" b="1">
              <a:solidFill>
                <a:schemeClr val="accent2"/>
              </a:solidFill>
            </a:endParaRPr>
          </a:p>
        </p:txBody>
      </p:sp>
    </p:spTree>
    <p:extLst>
      <p:ext uri="{BB962C8B-B14F-4D97-AF65-F5344CB8AC3E}">
        <p14:creationId xmlns:p14="http://schemas.microsoft.com/office/powerpoint/2010/main" val="30866528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304800"/>
            <a:ext cx="85344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chemeClr val="accent2"/>
                </a:solidFill>
              </a:rPr>
              <a:t>   C. Results</a:t>
            </a:r>
          </a:p>
          <a:p>
            <a:pPr eaLnBrk="1" hangingPunct="1">
              <a:spcBef>
                <a:spcPct val="0"/>
              </a:spcBef>
              <a:buFontTx/>
              <a:buNone/>
            </a:pPr>
            <a:r>
              <a:rPr lang="en-US" altLang="en-US" sz="1800" b="1">
                <a:solidFill>
                  <a:schemeClr val="accent2"/>
                </a:solidFill>
              </a:rPr>
              <a:t>	1. Niche Partitioning at the Community Level: Species Packing</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1800" b="1">
                <a:solidFill>
                  <a:schemeClr val="accent2"/>
                </a:solidFill>
              </a:rPr>
              <a:t>There should be a non-random ordering of species along some resource axis or associated morphological axis.  This can be tested through nearest neighbor analyses. What would you see if they were ordered randomly? Then compare. </a:t>
            </a:r>
          </a:p>
          <a:p>
            <a:pPr eaLnBrk="1" hangingPunct="1">
              <a:spcBef>
                <a:spcPct val="50000"/>
              </a:spcBef>
              <a:buFontTx/>
              <a:buNone/>
            </a:pPr>
            <a:endParaRPr lang="en-US" altLang="en-US" sz="2000" b="1">
              <a:solidFill>
                <a:schemeClr val="accent2"/>
              </a:solidFill>
            </a:endParaRPr>
          </a:p>
        </p:txBody>
      </p:sp>
    </p:spTree>
    <p:extLst>
      <p:ext uri="{BB962C8B-B14F-4D97-AF65-F5344CB8AC3E}">
        <p14:creationId xmlns:p14="http://schemas.microsoft.com/office/powerpoint/2010/main" val="39428264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448675" cy="58674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Box 1"/>
          <p:cNvSpPr txBox="1">
            <a:spLocks noChangeArrowheads="1"/>
          </p:cNvSpPr>
          <p:nvPr/>
        </p:nvSpPr>
        <p:spPr bwMode="auto">
          <a:xfrm>
            <a:off x="5232400" y="244475"/>
            <a:ext cx="3581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Worthen and Jones (2006, 2007)</a:t>
            </a:r>
          </a:p>
        </p:txBody>
      </p:sp>
    </p:spTree>
    <p:extLst>
      <p:ext uri="{BB962C8B-B14F-4D97-AF65-F5344CB8AC3E}">
        <p14:creationId xmlns:p14="http://schemas.microsoft.com/office/powerpoint/2010/main" val="11814727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590800" y="2286000"/>
          <a:ext cx="6019800" cy="419100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3124200" y="6158299"/>
            <a:ext cx="5410200" cy="276999"/>
            <a:chOff x="2209800" y="6019800"/>
            <a:chExt cx="5257800" cy="276999"/>
          </a:xfrm>
          <a:solidFill>
            <a:schemeClr val="bg1"/>
          </a:solidFill>
        </p:grpSpPr>
        <p:sp>
          <p:nvSpPr>
            <p:cNvPr id="4" name="TextBox 3"/>
            <p:cNvSpPr txBox="1"/>
            <p:nvPr/>
          </p:nvSpPr>
          <p:spPr>
            <a:xfrm>
              <a:off x="2209800" y="6019800"/>
              <a:ext cx="990600" cy="276999"/>
            </a:xfrm>
            <a:prstGeom prst="rect">
              <a:avLst/>
            </a:prstGeom>
            <a:grpFill/>
          </p:spPr>
          <p:txBody>
            <a:bodyPr>
              <a:spAutoFit/>
            </a:bodyPr>
            <a:lstStyle/>
            <a:p>
              <a:pPr>
                <a:defRPr/>
              </a:pPr>
              <a:r>
                <a:rPr lang="en-US" sz="1200" dirty="0" err="1">
                  <a:solidFill>
                    <a:srgbClr val="C00000"/>
                  </a:solidFill>
                </a:rPr>
                <a:t>Amberwing</a:t>
              </a:r>
              <a:endParaRPr lang="en-US" sz="1200" dirty="0">
                <a:solidFill>
                  <a:srgbClr val="C00000"/>
                </a:solidFill>
              </a:endParaRPr>
            </a:p>
          </p:txBody>
        </p:sp>
        <p:sp>
          <p:nvSpPr>
            <p:cNvPr id="5" name="TextBox 4"/>
            <p:cNvSpPr txBox="1"/>
            <p:nvPr/>
          </p:nvSpPr>
          <p:spPr>
            <a:xfrm>
              <a:off x="3048000" y="6019800"/>
              <a:ext cx="990600" cy="276999"/>
            </a:xfrm>
            <a:prstGeom prst="rect">
              <a:avLst/>
            </a:prstGeom>
            <a:grpFill/>
          </p:spPr>
          <p:txBody>
            <a:bodyPr>
              <a:spAutoFit/>
            </a:bodyPr>
            <a:lstStyle/>
            <a:p>
              <a:pPr>
                <a:defRPr/>
              </a:pPr>
              <a:r>
                <a:rPr lang="en-US" sz="1200" dirty="0" err="1">
                  <a:solidFill>
                    <a:srgbClr val="C00000"/>
                  </a:solidFill>
                </a:rPr>
                <a:t>Pondhawk</a:t>
              </a:r>
              <a:endParaRPr lang="en-US" sz="1200" dirty="0">
                <a:solidFill>
                  <a:srgbClr val="C00000"/>
                </a:solidFill>
              </a:endParaRPr>
            </a:p>
          </p:txBody>
        </p:sp>
        <p:sp>
          <p:nvSpPr>
            <p:cNvPr id="6" name="TextBox 5"/>
            <p:cNvSpPr txBox="1"/>
            <p:nvPr/>
          </p:nvSpPr>
          <p:spPr>
            <a:xfrm>
              <a:off x="3886200" y="6019800"/>
              <a:ext cx="1066800" cy="276999"/>
            </a:xfrm>
            <a:prstGeom prst="rect">
              <a:avLst/>
            </a:prstGeom>
            <a:grpFill/>
          </p:spPr>
          <p:txBody>
            <a:bodyPr>
              <a:spAutoFit/>
            </a:bodyPr>
            <a:lstStyle/>
            <a:p>
              <a:pPr>
                <a:defRPr/>
              </a:pPr>
              <a:r>
                <a:rPr lang="en-US" sz="1200" dirty="0">
                  <a:solidFill>
                    <a:srgbClr val="C00000"/>
                  </a:solidFill>
                </a:rPr>
                <a:t>Blue Dasher</a:t>
              </a:r>
            </a:p>
          </p:txBody>
        </p:sp>
        <p:sp>
          <p:nvSpPr>
            <p:cNvPr id="7" name="TextBox 6"/>
            <p:cNvSpPr txBox="1"/>
            <p:nvPr/>
          </p:nvSpPr>
          <p:spPr>
            <a:xfrm>
              <a:off x="4800600" y="6019800"/>
              <a:ext cx="990600" cy="276999"/>
            </a:xfrm>
            <a:prstGeom prst="rect">
              <a:avLst/>
            </a:prstGeom>
            <a:grpFill/>
          </p:spPr>
          <p:txBody>
            <a:bodyPr>
              <a:spAutoFit/>
            </a:bodyPr>
            <a:lstStyle/>
            <a:p>
              <a:pPr>
                <a:defRPr/>
              </a:pPr>
              <a:r>
                <a:rPr lang="en-US" sz="1200" dirty="0" err="1">
                  <a:solidFill>
                    <a:srgbClr val="C00000"/>
                  </a:solidFill>
                </a:rPr>
                <a:t>Goldenwing</a:t>
              </a:r>
              <a:endParaRPr lang="en-US" sz="1200" dirty="0">
                <a:solidFill>
                  <a:srgbClr val="C00000"/>
                </a:solidFill>
              </a:endParaRPr>
            </a:p>
          </p:txBody>
        </p:sp>
        <p:sp>
          <p:nvSpPr>
            <p:cNvPr id="8" name="TextBox 7"/>
            <p:cNvSpPr txBox="1"/>
            <p:nvPr/>
          </p:nvSpPr>
          <p:spPr>
            <a:xfrm>
              <a:off x="5867400" y="6019800"/>
              <a:ext cx="609600" cy="276999"/>
            </a:xfrm>
            <a:prstGeom prst="rect">
              <a:avLst/>
            </a:prstGeom>
            <a:grpFill/>
          </p:spPr>
          <p:txBody>
            <a:bodyPr>
              <a:spAutoFit/>
            </a:bodyPr>
            <a:lstStyle/>
            <a:p>
              <a:pPr>
                <a:defRPr/>
              </a:pPr>
              <a:r>
                <a:rPr lang="en-US" sz="1200" dirty="0" err="1">
                  <a:solidFill>
                    <a:srgbClr val="C00000"/>
                  </a:solidFill>
                </a:rPr>
                <a:t>Slaty</a:t>
              </a:r>
              <a:endParaRPr lang="en-US" sz="1200" dirty="0">
                <a:solidFill>
                  <a:srgbClr val="C00000"/>
                </a:solidFill>
              </a:endParaRPr>
            </a:p>
          </p:txBody>
        </p:sp>
        <p:sp>
          <p:nvSpPr>
            <p:cNvPr id="9" name="TextBox 8"/>
            <p:cNvSpPr txBox="1"/>
            <p:nvPr/>
          </p:nvSpPr>
          <p:spPr>
            <a:xfrm>
              <a:off x="6477000" y="6019800"/>
              <a:ext cx="990600" cy="276999"/>
            </a:xfrm>
            <a:prstGeom prst="rect">
              <a:avLst/>
            </a:prstGeom>
            <a:grpFill/>
          </p:spPr>
          <p:txBody>
            <a:bodyPr>
              <a:spAutoFit/>
            </a:bodyPr>
            <a:lstStyle/>
            <a:p>
              <a:pPr>
                <a:defRPr/>
              </a:pPr>
              <a:r>
                <a:rPr lang="en-US" sz="1200" dirty="0">
                  <a:solidFill>
                    <a:srgbClr val="C00000"/>
                  </a:solidFill>
                </a:rPr>
                <a:t>Saddlebags</a:t>
              </a:r>
            </a:p>
          </p:txBody>
        </p:sp>
      </p:grpSp>
      <p:sp>
        <p:nvSpPr>
          <p:cNvPr id="18436" name="TextBox 9"/>
          <p:cNvSpPr txBox="1">
            <a:spLocks noChangeArrowheads="1"/>
          </p:cNvSpPr>
          <p:nvPr/>
        </p:nvSpPr>
        <p:spPr bwMode="auto">
          <a:xfrm>
            <a:off x="3352800" y="259080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C00000"/>
                </a:solidFill>
              </a:rPr>
              <a:t>Williams (1994) V-test, v = 0.007, p &lt; 0.05</a:t>
            </a:r>
          </a:p>
        </p:txBody>
      </p:sp>
      <p:graphicFrame>
        <p:nvGraphicFramePr>
          <p:cNvPr id="18437" name="Object 3"/>
          <p:cNvGraphicFramePr>
            <a:graphicFrameLocks noChangeAspect="1"/>
          </p:cNvGraphicFramePr>
          <p:nvPr/>
        </p:nvGraphicFramePr>
        <p:xfrm>
          <a:off x="152400" y="381000"/>
          <a:ext cx="1524000" cy="1143000"/>
        </p:xfrm>
        <a:graphic>
          <a:graphicData uri="http://schemas.openxmlformats.org/presentationml/2006/ole">
            <mc:AlternateContent xmlns:mc="http://schemas.openxmlformats.org/markup-compatibility/2006">
              <mc:Choice xmlns:v="urn:schemas-microsoft-com:vml" Requires="v">
                <p:oleObj spid="_x0000_s1026" name="Presto! ImageFolio LE" r:id="rId4" imgW="5295732" imgH="3971530" progId="">
                  <p:embed/>
                </p:oleObj>
              </mc:Choice>
              <mc:Fallback>
                <p:oleObj name="Presto! ImageFolio LE" r:id="rId4" imgW="5295732" imgH="3971530" progId="">
                  <p:embed/>
                  <p:pic>
                    <p:nvPicPr>
                      <p:cNvPr id="1843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4"/>
          <p:cNvGraphicFramePr>
            <a:graphicFrameLocks noChangeAspect="1"/>
          </p:cNvGraphicFramePr>
          <p:nvPr/>
        </p:nvGraphicFramePr>
        <p:xfrm>
          <a:off x="152400" y="3962400"/>
          <a:ext cx="1500188" cy="1123950"/>
        </p:xfrm>
        <a:graphic>
          <a:graphicData uri="http://schemas.openxmlformats.org/presentationml/2006/ole">
            <mc:AlternateContent xmlns:mc="http://schemas.openxmlformats.org/markup-compatibility/2006">
              <mc:Choice xmlns:v="urn:schemas-microsoft-com:vml" Requires="v">
                <p:oleObj spid="_x0000_s1027" name="Presto! ImageFolio LE" r:id="rId6" imgW="5286585" imgH="3962379" progId="">
                  <p:embed/>
                </p:oleObj>
              </mc:Choice>
              <mc:Fallback>
                <p:oleObj name="Presto! ImageFolio LE" r:id="rId6" imgW="5286585" imgH="3962379" progId="">
                  <p:embed/>
                  <p:pic>
                    <p:nvPicPr>
                      <p:cNvPr id="1843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962400"/>
                        <a:ext cx="1500188"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9" name="Object 5"/>
          <p:cNvGraphicFramePr>
            <a:graphicFrameLocks noChangeAspect="1"/>
          </p:cNvGraphicFramePr>
          <p:nvPr/>
        </p:nvGraphicFramePr>
        <p:xfrm>
          <a:off x="152400" y="5181600"/>
          <a:ext cx="1524000" cy="1193800"/>
        </p:xfrm>
        <a:graphic>
          <a:graphicData uri="http://schemas.openxmlformats.org/presentationml/2006/ole">
            <mc:AlternateContent xmlns:mc="http://schemas.openxmlformats.org/markup-compatibility/2006">
              <mc:Choice xmlns:v="urn:schemas-microsoft-com:vml" Requires="v">
                <p:oleObj spid="_x0000_s1028" name="Presto! ImageFolio LE" r:id="rId8" imgW="2419478" imgH="1895219" progId="">
                  <p:embed/>
                </p:oleObj>
              </mc:Choice>
              <mc:Fallback>
                <p:oleObj name="Presto! ImageFolio LE" r:id="rId8" imgW="2419478" imgH="1895219" progId="">
                  <p:embed/>
                  <p:pic>
                    <p:nvPicPr>
                      <p:cNvPr id="1843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181600"/>
                        <a:ext cx="152400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0" name="Object 8"/>
          <p:cNvGraphicFramePr>
            <a:graphicFrameLocks noChangeAspect="1"/>
          </p:cNvGraphicFramePr>
          <p:nvPr/>
        </p:nvGraphicFramePr>
        <p:xfrm>
          <a:off x="152400" y="2819400"/>
          <a:ext cx="1524000" cy="1054100"/>
        </p:xfrm>
        <a:graphic>
          <a:graphicData uri="http://schemas.openxmlformats.org/presentationml/2006/ole">
            <mc:AlternateContent xmlns:mc="http://schemas.openxmlformats.org/markup-compatibility/2006">
              <mc:Choice xmlns:v="urn:schemas-microsoft-com:vml" Requires="v">
                <p:oleObj spid="_x0000_s1029" name="Presto! ImageFolio LE" r:id="rId10" imgW="4800610" imgH="3315187" progId="">
                  <p:embed/>
                </p:oleObj>
              </mc:Choice>
              <mc:Fallback>
                <p:oleObj name="Presto! ImageFolio LE" r:id="rId10" imgW="4800610" imgH="3315187" progId="">
                  <p:embed/>
                  <p:pic>
                    <p:nvPicPr>
                      <p:cNvPr id="1844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819400"/>
                        <a:ext cx="1524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5" descr="PICT6546.JPG"/>
          <p:cNvPicPr>
            <a:picLocks noChangeAspect="1"/>
          </p:cNvPicPr>
          <p:nvPr/>
        </p:nvPicPr>
        <p:blipFill>
          <a:blip r:embed="rId12"/>
          <a:stretch>
            <a:fillRect/>
          </a:stretch>
        </p:blipFill>
        <p:spPr>
          <a:xfrm>
            <a:off x="152400" y="1600200"/>
            <a:ext cx="1524000" cy="1143000"/>
          </a:xfrm>
          <a:prstGeom prst="rect">
            <a:avLst/>
          </a:prstGeom>
          <a:ln w="28575">
            <a:solidFill>
              <a:schemeClr val="accent3"/>
            </a:solidFill>
          </a:ln>
        </p:spPr>
      </p:pic>
      <p:pic>
        <p:nvPicPr>
          <p:cNvPr id="18442" name="Picture 15" descr="contrcar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33600" y="228600"/>
            <a:ext cx="2362200" cy="17716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3" name="TextBox 17"/>
          <p:cNvSpPr txBox="1">
            <a:spLocks noChangeArrowheads="1"/>
          </p:cNvSpPr>
          <p:nvPr/>
        </p:nvSpPr>
        <p:spPr bwMode="auto">
          <a:xfrm>
            <a:off x="4876800" y="457200"/>
            <a:ext cx="365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Worthen (2009)</a:t>
            </a:r>
          </a:p>
        </p:txBody>
      </p:sp>
      <p:sp>
        <p:nvSpPr>
          <p:cNvPr id="18444" name="TextBox 9"/>
          <p:cNvSpPr txBox="1">
            <a:spLocks noChangeArrowheads="1"/>
          </p:cNvSpPr>
          <p:nvPr/>
        </p:nvSpPr>
        <p:spPr bwMode="auto">
          <a:xfrm rot="-5400000">
            <a:off x="1055688" y="4191000"/>
            <a:ext cx="28305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Mean Perch Height (cm)</a:t>
            </a:r>
          </a:p>
        </p:txBody>
      </p:sp>
    </p:spTree>
    <p:extLst>
      <p:ext uri="{BB962C8B-B14F-4D97-AF65-F5344CB8AC3E}">
        <p14:creationId xmlns:p14="http://schemas.microsoft.com/office/powerpoint/2010/main" val="381253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52400" y="304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rPr>
              <a:t>	</a:t>
            </a:r>
          </a:p>
        </p:txBody>
      </p:sp>
      <p:sp>
        <p:nvSpPr>
          <p:cNvPr id="11267" name="Text Box 6"/>
          <p:cNvSpPr txBox="1">
            <a:spLocks noChangeArrowheads="1"/>
          </p:cNvSpPr>
          <p:nvPr/>
        </p:nvSpPr>
        <p:spPr bwMode="auto">
          <a:xfrm>
            <a:off x="1219200" y="45720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11268" name="Rectangle 7"/>
          <p:cNvSpPr>
            <a:spLocks noChangeArrowheads="1"/>
          </p:cNvSpPr>
          <p:nvPr/>
        </p:nvSpPr>
        <p:spPr bwMode="auto">
          <a:xfrm>
            <a:off x="381000" y="3810000"/>
            <a:ext cx="3505200" cy="1752600"/>
          </a:xfrm>
          <a:prstGeom prst="rect">
            <a:avLst/>
          </a:prstGeom>
          <a:solidFill>
            <a:srgbClr val="FF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1269" name="Text Box 8"/>
          <p:cNvSpPr txBox="1">
            <a:spLocks noChangeArrowheads="1"/>
          </p:cNvSpPr>
          <p:nvPr/>
        </p:nvSpPr>
        <p:spPr bwMode="auto">
          <a:xfrm>
            <a:off x="1066800" y="3429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REPRODUCTION</a:t>
            </a:r>
          </a:p>
        </p:txBody>
      </p:sp>
      <p:sp>
        <p:nvSpPr>
          <p:cNvPr id="11270" name="Text Box 13"/>
          <p:cNvSpPr txBox="1">
            <a:spLocks noChangeArrowheads="1"/>
          </p:cNvSpPr>
          <p:nvPr/>
        </p:nvSpPr>
        <p:spPr bwMode="auto">
          <a:xfrm>
            <a:off x="5410200" y="33528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bg1"/>
                </a:solidFill>
              </a:rPr>
              <a:t>METABOLISM</a:t>
            </a:r>
          </a:p>
        </p:txBody>
      </p:sp>
      <p:sp>
        <p:nvSpPr>
          <p:cNvPr id="11271" name="Rectangle 14"/>
          <p:cNvSpPr>
            <a:spLocks noChangeArrowheads="1"/>
          </p:cNvSpPr>
          <p:nvPr/>
        </p:nvSpPr>
        <p:spPr bwMode="auto">
          <a:xfrm>
            <a:off x="4495800" y="3810000"/>
            <a:ext cx="3505200" cy="1752600"/>
          </a:xfrm>
          <a:prstGeom prst="rect">
            <a:avLst/>
          </a:prstGeom>
          <a:solidFill>
            <a:srgbClr val="FF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1272" name="Text Box 15"/>
          <p:cNvSpPr txBox="1">
            <a:spLocks noChangeArrowheads="1"/>
          </p:cNvSpPr>
          <p:nvPr/>
        </p:nvSpPr>
        <p:spPr bwMode="auto">
          <a:xfrm>
            <a:off x="5105400" y="3429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REPRODUCTION</a:t>
            </a:r>
          </a:p>
        </p:txBody>
      </p:sp>
      <p:sp>
        <p:nvSpPr>
          <p:cNvPr id="11273" name="Text Box 17"/>
          <p:cNvSpPr txBox="1">
            <a:spLocks noChangeArrowheads="1"/>
          </p:cNvSpPr>
          <p:nvPr/>
        </p:nvSpPr>
        <p:spPr bwMode="auto">
          <a:xfrm>
            <a:off x="381000" y="57912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11274" name="Line 18"/>
          <p:cNvSpPr>
            <a:spLocks noChangeShapeType="1"/>
          </p:cNvSpPr>
          <p:nvPr/>
        </p:nvSpPr>
        <p:spPr bwMode="auto">
          <a:xfrm>
            <a:off x="1066800" y="3810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5" name="Line 19"/>
          <p:cNvSpPr>
            <a:spLocks noChangeShapeType="1"/>
          </p:cNvSpPr>
          <p:nvPr/>
        </p:nvSpPr>
        <p:spPr bwMode="auto">
          <a:xfrm>
            <a:off x="3200400" y="3810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6" name="Line 20"/>
          <p:cNvSpPr>
            <a:spLocks noChangeShapeType="1"/>
          </p:cNvSpPr>
          <p:nvPr/>
        </p:nvSpPr>
        <p:spPr bwMode="auto">
          <a:xfrm>
            <a:off x="2514600" y="3810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7" name="Line 21"/>
          <p:cNvSpPr>
            <a:spLocks noChangeShapeType="1"/>
          </p:cNvSpPr>
          <p:nvPr/>
        </p:nvSpPr>
        <p:spPr bwMode="auto">
          <a:xfrm>
            <a:off x="1828800" y="3810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22"/>
          <p:cNvSpPr>
            <a:spLocks noChangeShapeType="1"/>
          </p:cNvSpPr>
          <p:nvPr/>
        </p:nvSpPr>
        <p:spPr bwMode="auto">
          <a:xfrm>
            <a:off x="6248400" y="38100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9" name="Line 23"/>
          <p:cNvSpPr>
            <a:spLocks noChangeShapeType="1"/>
          </p:cNvSpPr>
          <p:nvPr/>
        </p:nvSpPr>
        <p:spPr bwMode="auto">
          <a:xfrm>
            <a:off x="381000" y="4038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0" name="Line 24"/>
          <p:cNvSpPr>
            <a:spLocks noChangeShapeType="1"/>
          </p:cNvSpPr>
          <p:nvPr/>
        </p:nvSpPr>
        <p:spPr bwMode="auto">
          <a:xfrm>
            <a:off x="381000" y="42672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1" name="Line 25"/>
          <p:cNvSpPr>
            <a:spLocks noChangeShapeType="1"/>
          </p:cNvSpPr>
          <p:nvPr/>
        </p:nvSpPr>
        <p:spPr bwMode="auto">
          <a:xfrm>
            <a:off x="381000" y="46482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2" name="Line 26"/>
          <p:cNvSpPr>
            <a:spLocks noChangeShapeType="1"/>
          </p:cNvSpPr>
          <p:nvPr/>
        </p:nvSpPr>
        <p:spPr bwMode="auto">
          <a:xfrm>
            <a:off x="381000" y="48768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3" name="Line 27"/>
          <p:cNvSpPr>
            <a:spLocks noChangeShapeType="1"/>
          </p:cNvSpPr>
          <p:nvPr/>
        </p:nvSpPr>
        <p:spPr bwMode="auto">
          <a:xfrm>
            <a:off x="381000" y="51054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4" name="Line 28"/>
          <p:cNvSpPr>
            <a:spLocks noChangeShapeType="1"/>
          </p:cNvSpPr>
          <p:nvPr/>
        </p:nvSpPr>
        <p:spPr bwMode="auto">
          <a:xfrm>
            <a:off x="381000" y="53340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5" name="Line 29"/>
          <p:cNvSpPr>
            <a:spLocks noChangeShapeType="1"/>
          </p:cNvSpPr>
          <p:nvPr/>
        </p:nvSpPr>
        <p:spPr bwMode="auto">
          <a:xfrm>
            <a:off x="381000" y="4419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6" name="Text Box 30"/>
          <p:cNvSpPr txBox="1">
            <a:spLocks noChangeArrowheads="1"/>
          </p:cNvSpPr>
          <p:nvPr/>
        </p:nvSpPr>
        <p:spPr bwMode="auto">
          <a:xfrm>
            <a:off x="990600" y="58674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Lots of small, low prob of survival</a:t>
            </a:r>
          </a:p>
        </p:txBody>
      </p:sp>
      <p:sp>
        <p:nvSpPr>
          <p:cNvPr id="11287" name="Text Box 31"/>
          <p:cNvSpPr txBox="1">
            <a:spLocks noChangeArrowheads="1"/>
          </p:cNvSpPr>
          <p:nvPr/>
        </p:nvSpPr>
        <p:spPr bwMode="auto">
          <a:xfrm>
            <a:off x="5105400" y="57912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A few large, high prob of survival</a:t>
            </a:r>
          </a:p>
        </p:txBody>
      </p:sp>
      <p:sp>
        <p:nvSpPr>
          <p:cNvPr id="25" name="Text Box 2"/>
          <p:cNvSpPr txBox="1">
            <a:spLocks noChangeArrowheads="1"/>
          </p:cNvSpPr>
          <p:nvPr/>
        </p:nvSpPr>
        <p:spPr bwMode="auto">
          <a:xfrm>
            <a:off x="152400" y="304800"/>
            <a:ext cx="8686800" cy="1754188"/>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latin typeface="+mn-lt"/>
              </a:rPr>
              <a:t>IV. Life History Evolution</a:t>
            </a:r>
          </a:p>
          <a:p>
            <a:pPr marL="457200" indent="-457200" fontAlgn="auto">
              <a:spcBef>
                <a:spcPts val="0"/>
              </a:spcBef>
              <a:spcAft>
                <a:spcPts val="0"/>
              </a:spcAft>
              <a:buFontTx/>
              <a:buAutoNum type="alphaUcPeriod"/>
              <a:defRPr/>
            </a:pPr>
            <a:r>
              <a:rPr lang="en-US" sz="2400" b="1" dirty="0">
                <a:solidFill>
                  <a:srgbClr val="FF0000"/>
                </a:solidFill>
                <a:latin typeface="+mn-lt"/>
              </a:rPr>
              <a:t>Trade-Offs</a:t>
            </a:r>
          </a:p>
          <a:p>
            <a:pPr marL="457200" indent="-457200" fontAlgn="auto">
              <a:spcBef>
                <a:spcPts val="0"/>
              </a:spcBef>
              <a:spcAft>
                <a:spcPts val="0"/>
              </a:spcAft>
              <a:defRPr/>
            </a:pPr>
            <a:r>
              <a:rPr lang="en-US" sz="2000" b="1" dirty="0">
                <a:solidFill>
                  <a:srgbClr val="00B0F0"/>
                </a:solidFill>
                <a:latin typeface="+mn-lt"/>
              </a:rPr>
              <a:t>4. Trade-offs Between # offspring and offspring survival</a:t>
            </a:r>
          </a:p>
          <a:p>
            <a:pPr fontAlgn="auto">
              <a:spcBef>
                <a:spcPct val="50000"/>
              </a:spcBef>
              <a:spcAft>
                <a:spcPts val="0"/>
              </a:spcAft>
              <a:defRPr/>
            </a:pPr>
            <a:r>
              <a:rPr lang="en-US" sz="2400" b="1" dirty="0">
                <a:solidFill>
                  <a:srgbClr val="FF0000"/>
                </a:solidFill>
                <a:latin typeface="+mn-lt"/>
              </a:rPr>
              <a:t>	</a:t>
            </a:r>
          </a:p>
        </p:txBody>
      </p:sp>
      <p:pic>
        <p:nvPicPr>
          <p:cNvPr id="11289" name="Picture 2" descr="http://www.liv.ac.uk/~sdb/Safari-2001/Images/211%20Elephant+cal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600200"/>
            <a:ext cx="26431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4" descr="http://www.ent.iastate.edu/images/homoptera/aphid/soybeanaphid/soybean-aphid-wing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2438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327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04800" y="304800"/>
            <a:ext cx="8534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1. Niche Partitioning at the Community Level: Species Packing</a:t>
            </a:r>
          </a:p>
          <a:p>
            <a:pPr eaLnBrk="1" hangingPunct="1">
              <a:spcBef>
                <a:spcPct val="0"/>
              </a:spcBef>
              <a:buFontTx/>
              <a:buNone/>
            </a:pPr>
            <a:endParaRPr lang="en-US" altLang="en-US" sz="1800" b="1">
              <a:solidFill>
                <a:schemeClr val="accent2"/>
              </a:solidFill>
            </a:endParaRPr>
          </a:p>
          <a:p>
            <a:pPr eaLnBrk="1" hangingPunct="1">
              <a:spcBef>
                <a:spcPct val="0"/>
              </a:spcBef>
              <a:buFontTx/>
              <a:buNone/>
            </a:pPr>
            <a:endParaRPr lang="en-US" altLang="en-US" sz="1800" b="1">
              <a:solidFill>
                <a:schemeClr val="accent2"/>
              </a:solidFill>
            </a:endParaRPr>
          </a:p>
          <a:p>
            <a:pPr eaLnBrk="1" hangingPunct="1">
              <a:spcBef>
                <a:spcPct val="50000"/>
              </a:spcBef>
              <a:buFontTx/>
              <a:buNone/>
            </a:pPr>
            <a:endParaRPr lang="en-US" altLang="en-US" sz="2000" b="1">
              <a:solidFill>
                <a:schemeClr val="accent2"/>
              </a:solidFill>
            </a:endParaRPr>
          </a:p>
        </p:txBody>
      </p:sp>
      <p:pic>
        <p:nvPicPr>
          <p:cNvPr id="19459" name="Picture 3" descr="fig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64008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381000" y="838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Dayan et al., 1989.  Species packing in weasels in Israel.</a:t>
            </a:r>
          </a:p>
        </p:txBody>
      </p:sp>
    </p:spTree>
    <p:extLst>
      <p:ext uri="{BB962C8B-B14F-4D97-AF65-F5344CB8AC3E}">
        <p14:creationId xmlns:p14="http://schemas.microsoft.com/office/powerpoint/2010/main" val="31937939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304800"/>
            <a:ext cx="853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Community Ecology</a:t>
            </a:r>
          </a:p>
          <a:p>
            <a:pPr eaLnBrk="1" hangingPunct="1">
              <a:spcBef>
                <a:spcPct val="50000"/>
              </a:spcBef>
              <a:buFontTx/>
              <a:buNone/>
            </a:pPr>
            <a:r>
              <a:rPr lang="en-US" altLang="en-US" sz="2000" b="1">
                <a:solidFill>
                  <a:srgbClr val="660066"/>
                </a:solidFill>
              </a:rPr>
              <a:t>I. Introduction</a:t>
            </a:r>
          </a:p>
          <a:p>
            <a:pPr eaLnBrk="1" hangingPunct="1">
              <a:spcBef>
                <a:spcPct val="50000"/>
              </a:spcBef>
              <a:buFontTx/>
              <a:buNone/>
            </a:pPr>
            <a:r>
              <a:rPr lang="en-US" altLang="en-US" sz="2000" b="1">
                <a:solidFill>
                  <a:srgbClr val="FF0000"/>
                </a:solidFill>
              </a:rPr>
              <a:t>II. Multispecies Interactions with a Trophic Level</a:t>
            </a:r>
          </a:p>
          <a:p>
            <a:pPr eaLnBrk="1" hangingPunct="1">
              <a:spcBef>
                <a:spcPct val="50000"/>
              </a:spcBef>
              <a:buFontTx/>
              <a:buNone/>
            </a:pPr>
            <a:r>
              <a:rPr lang="en-US" altLang="en-US" sz="2000" b="1">
                <a:solidFill>
                  <a:srgbClr val="FF0000"/>
                </a:solidFill>
              </a:rPr>
              <a:t>   A. Additive Competitive Effects</a:t>
            </a:r>
          </a:p>
          <a:p>
            <a:pPr eaLnBrk="1" hangingPunct="1">
              <a:spcBef>
                <a:spcPct val="50000"/>
              </a:spcBef>
              <a:buFontTx/>
              <a:buNone/>
            </a:pPr>
            <a:r>
              <a:rPr lang="en-US" altLang="en-US" sz="2000" b="1">
                <a:solidFill>
                  <a:srgbClr val="FF0000"/>
                </a:solidFill>
              </a:rPr>
              <a:t>   B. Non-Additive Competitive Effects</a:t>
            </a:r>
          </a:p>
          <a:p>
            <a:pPr eaLnBrk="1" hangingPunct="1">
              <a:spcBef>
                <a:spcPct val="50000"/>
              </a:spcBef>
              <a:buFontTx/>
              <a:buNone/>
            </a:pPr>
            <a:r>
              <a:rPr lang="en-US" altLang="en-US" sz="2000" b="1">
                <a:solidFill>
                  <a:schemeClr val="accent2"/>
                </a:solidFill>
              </a:rPr>
              <a:t>   C. Results</a:t>
            </a:r>
          </a:p>
          <a:p>
            <a:pPr eaLnBrk="1" hangingPunct="1">
              <a:spcBef>
                <a:spcPct val="0"/>
              </a:spcBef>
              <a:buFontTx/>
              <a:buNone/>
            </a:pPr>
            <a:r>
              <a:rPr lang="en-US" altLang="en-US" sz="2000" b="1">
                <a:solidFill>
                  <a:schemeClr val="accent2"/>
                </a:solidFill>
              </a:rPr>
              <a:t>	1. Niche Partitioning in Communities: Species Packing</a:t>
            </a:r>
          </a:p>
          <a:p>
            <a:pPr eaLnBrk="1" hangingPunct="1">
              <a:spcBef>
                <a:spcPct val="0"/>
              </a:spcBef>
              <a:buFontTx/>
              <a:buNone/>
            </a:pPr>
            <a:r>
              <a:rPr lang="en-US" altLang="en-US" sz="2000" b="1">
                <a:solidFill>
                  <a:schemeClr val="accent2"/>
                </a:solidFill>
              </a:rPr>
              <a:t>	2. Optimal Size</a:t>
            </a:r>
          </a:p>
        </p:txBody>
      </p:sp>
    </p:spTree>
    <p:extLst>
      <p:ext uri="{BB962C8B-B14F-4D97-AF65-F5344CB8AC3E}">
        <p14:creationId xmlns:p14="http://schemas.microsoft.com/office/powerpoint/2010/main" val="37676954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http://upload.wikimedia.org/wikipedia/commons/thumb/6/6e/North_american_land_mammals_graph.png/400px-North_american_land_mammals_graph.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3" y="1555750"/>
            <a:ext cx="339725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2"/>
          <p:cNvSpPr txBox="1">
            <a:spLocks noChangeArrowheads="1"/>
          </p:cNvSpPr>
          <p:nvPr/>
        </p:nvSpPr>
        <p:spPr bwMode="auto">
          <a:xfrm>
            <a:off x="304800" y="304800"/>
            <a:ext cx="8534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p:txBody>
      </p:sp>
      <p:sp>
        <p:nvSpPr>
          <p:cNvPr id="21508" name="Line 3"/>
          <p:cNvSpPr>
            <a:spLocks noChangeShapeType="1"/>
          </p:cNvSpPr>
          <p:nvPr/>
        </p:nvSpPr>
        <p:spPr bwMode="auto">
          <a:xfrm>
            <a:off x="1447800" y="1828800"/>
            <a:ext cx="0" cy="419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9" name="Line 4"/>
          <p:cNvSpPr>
            <a:spLocks noChangeShapeType="1"/>
          </p:cNvSpPr>
          <p:nvPr/>
        </p:nvSpPr>
        <p:spPr bwMode="auto">
          <a:xfrm>
            <a:off x="990600" y="57912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Text Box 5"/>
          <p:cNvSpPr txBox="1">
            <a:spLocks noChangeArrowheads="1"/>
          </p:cNvSpPr>
          <p:nvPr/>
        </p:nvSpPr>
        <p:spPr bwMode="auto">
          <a:xfrm>
            <a:off x="2819400" y="60960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t>SIZE</a:t>
            </a:r>
          </a:p>
        </p:txBody>
      </p:sp>
      <p:sp>
        <p:nvSpPr>
          <p:cNvPr id="21511" name="Text Box 6"/>
          <p:cNvSpPr txBox="1">
            <a:spLocks noChangeArrowheads="1"/>
          </p:cNvSpPr>
          <p:nvPr/>
        </p:nvSpPr>
        <p:spPr bwMode="auto">
          <a:xfrm rot="-5400000">
            <a:off x="-190500" y="34671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 of Species</a:t>
            </a:r>
          </a:p>
        </p:txBody>
      </p:sp>
      <p:sp>
        <p:nvSpPr>
          <p:cNvPr id="21512" name="Freeform 7"/>
          <p:cNvSpPr>
            <a:spLocks/>
          </p:cNvSpPr>
          <p:nvPr/>
        </p:nvSpPr>
        <p:spPr bwMode="auto">
          <a:xfrm>
            <a:off x="1600200" y="2362200"/>
            <a:ext cx="6642100" cy="3467100"/>
          </a:xfrm>
          <a:custGeom>
            <a:avLst/>
            <a:gdLst>
              <a:gd name="T0" fmla="*/ 2147483647 w 4184"/>
              <a:gd name="T1" fmla="*/ 2147483647 h 2184"/>
              <a:gd name="T2" fmla="*/ 2147483647 w 4184"/>
              <a:gd name="T3" fmla="*/ 2147483647 h 2184"/>
              <a:gd name="T4" fmla="*/ 2147483647 w 4184"/>
              <a:gd name="T5" fmla="*/ 2147483647 h 2184"/>
              <a:gd name="T6" fmla="*/ 2147483647 w 4184"/>
              <a:gd name="T7" fmla="*/ 2147483647 h 2184"/>
              <a:gd name="T8" fmla="*/ 2147483647 w 4184"/>
              <a:gd name="T9" fmla="*/ 2147483647 h 2184"/>
              <a:gd name="T10" fmla="*/ 2147483647 w 4184"/>
              <a:gd name="T11" fmla="*/ 2147483647 h 2184"/>
              <a:gd name="T12" fmla="*/ 2147483647 w 4184"/>
              <a:gd name="T13" fmla="*/ 2147483647 h 2184"/>
              <a:gd name="T14" fmla="*/ 2147483647 w 4184"/>
              <a:gd name="T15" fmla="*/ 2147483647 h 2184"/>
              <a:gd name="T16" fmla="*/ 2147483647 w 4184"/>
              <a:gd name="T17" fmla="*/ 2147483647 h 2184"/>
              <a:gd name="T18" fmla="*/ 2147483647 w 4184"/>
              <a:gd name="T19" fmla="*/ 2147483647 h 2184"/>
              <a:gd name="T20" fmla="*/ 2147483647 w 4184"/>
              <a:gd name="T21" fmla="*/ 2147483647 h 2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84"/>
              <a:gd name="T34" fmla="*/ 0 h 2184"/>
              <a:gd name="T35" fmla="*/ 4184 w 4184"/>
              <a:gd name="T36" fmla="*/ 2184 h 2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84" h="2184">
                <a:moveTo>
                  <a:pt x="8" y="2184"/>
                </a:moveTo>
                <a:cubicBezTo>
                  <a:pt x="4" y="2008"/>
                  <a:pt x="0" y="1832"/>
                  <a:pt x="8" y="1560"/>
                </a:cubicBezTo>
                <a:cubicBezTo>
                  <a:pt x="16" y="1288"/>
                  <a:pt x="24" y="800"/>
                  <a:pt x="56" y="552"/>
                </a:cubicBezTo>
                <a:cubicBezTo>
                  <a:pt x="88" y="304"/>
                  <a:pt x="136" y="144"/>
                  <a:pt x="200" y="72"/>
                </a:cubicBezTo>
                <a:cubicBezTo>
                  <a:pt x="264" y="0"/>
                  <a:pt x="328" y="16"/>
                  <a:pt x="440" y="120"/>
                </a:cubicBezTo>
                <a:cubicBezTo>
                  <a:pt x="552" y="224"/>
                  <a:pt x="696" y="472"/>
                  <a:pt x="872" y="696"/>
                </a:cubicBezTo>
                <a:cubicBezTo>
                  <a:pt x="1048" y="920"/>
                  <a:pt x="1336" y="1296"/>
                  <a:pt x="1496" y="1464"/>
                </a:cubicBezTo>
                <a:cubicBezTo>
                  <a:pt x="1656" y="1632"/>
                  <a:pt x="1680" y="1632"/>
                  <a:pt x="1832" y="1704"/>
                </a:cubicBezTo>
                <a:cubicBezTo>
                  <a:pt x="1984" y="1776"/>
                  <a:pt x="2144" y="1840"/>
                  <a:pt x="2408" y="1896"/>
                </a:cubicBezTo>
                <a:cubicBezTo>
                  <a:pt x="2672" y="1952"/>
                  <a:pt x="3120" y="2000"/>
                  <a:pt x="3416" y="2040"/>
                </a:cubicBezTo>
                <a:cubicBezTo>
                  <a:pt x="3712" y="2080"/>
                  <a:pt x="4048" y="2120"/>
                  <a:pt x="4184" y="21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226422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04800" y="304800"/>
            <a:ext cx="8534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a:t>
            </a:r>
          </a:p>
          <a:p>
            <a:pPr eaLnBrk="1" hangingPunct="1">
              <a:spcBef>
                <a:spcPct val="0"/>
              </a:spcBef>
              <a:buFontTx/>
              <a:buNone/>
            </a:pPr>
            <a:r>
              <a:rPr lang="en-US" altLang="en-US" sz="2000" b="1">
                <a:solidFill>
                  <a:srgbClr val="FF0000"/>
                </a:solidFill>
              </a:rPr>
              <a:t>	 - Large animals: lots of energy absorbed, but metabolic conversion to offspring is slow</a:t>
            </a:r>
          </a:p>
          <a:p>
            <a:pPr eaLnBrk="1" hangingPunct="1">
              <a:spcBef>
                <a:spcPct val="0"/>
              </a:spcBef>
              <a:buFontTx/>
              <a:buNone/>
            </a:pPr>
            <a:endParaRPr lang="en-US" altLang="en-US" sz="2000" b="1">
              <a:solidFill>
                <a:srgbClr val="FF0000"/>
              </a:solidFill>
            </a:endParaRPr>
          </a:p>
        </p:txBody>
      </p:sp>
      <p:sp>
        <p:nvSpPr>
          <p:cNvPr id="22531" name="Line 3"/>
          <p:cNvSpPr>
            <a:spLocks noChangeShapeType="1"/>
          </p:cNvSpPr>
          <p:nvPr/>
        </p:nvSpPr>
        <p:spPr bwMode="auto">
          <a:xfrm>
            <a:off x="1447800" y="3429000"/>
            <a:ext cx="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2" name="Line 4"/>
          <p:cNvSpPr>
            <a:spLocks noChangeShapeType="1"/>
          </p:cNvSpPr>
          <p:nvPr/>
        </p:nvSpPr>
        <p:spPr bwMode="auto">
          <a:xfrm>
            <a:off x="990600" y="57912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Text Box 5"/>
          <p:cNvSpPr txBox="1">
            <a:spLocks noChangeArrowheads="1"/>
          </p:cNvSpPr>
          <p:nvPr/>
        </p:nvSpPr>
        <p:spPr bwMode="auto">
          <a:xfrm>
            <a:off x="2819400" y="60960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t>SIZE</a:t>
            </a:r>
          </a:p>
        </p:txBody>
      </p:sp>
      <p:sp>
        <p:nvSpPr>
          <p:cNvPr id="22534" name="Line 8"/>
          <p:cNvSpPr>
            <a:spLocks noChangeShapeType="1"/>
          </p:cNvSpPr>
          <p:nvPr/>
        </p:nvSpPr>
        <p:spPr bwMode="auto">
          <a:xfrm>
            <a:off x="1905000" y="3352800"/>
            <a:ext cx="5334000" cy="2057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5" name="Text Box 9"/>
          <p:cNvSpPr txBox="1">
            <a:spLocks noChangeArrowheads="1"/>
          </p:cNvSpPr>
          <p:nvPr/>
        </p:nvSpPr>
        <p:spPr bwMode="auto">
          <a:xfrm rot="1285720">
            <a:off x="2362200" y="3810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metabolic conversion to offspring</a:t>
            </a:r>
          </a:p>
        </p:txBody>
      </p:sp>
    </p:spTree>
    <p:extLst>
      <p:ext uri="{BB962C8B-B14F-4D97-AF65-F5344CB8AC3E}">
        <p14:creationId xmlns:p14="http://schemas.microsoft.com/office/powerpoint/2010/main" val="14150517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304800"/>
            <a:ext cx="8534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a:t>
            </a:r>
          </a:p>
          <a:p>
            <a:pPr eaLnBrk="1" hangingPunct="1">
              <a:spcBef>
                <a:spcPct val="0"/>
              </a:spcBef>
              <a:buFontTx/>
              <a:buNone/>
            </a:pPr>
            <a:r>
              <a:rPr lang="en-US" altLang="en-US" sz="2000" b="1">
                <a:solidFill>
                  <a:srgbClr val="FF0000"/>
                </a:solidFill>
              </a:rPr>
              <a:t>	 - Large animals: lots of energy absorbed, but metabolic conversion to offspring is slow</a:t>
            </a:r>
          </a:p>
          <a:p>
            <a:pPr eaLnBrk="1" hangingPunct="1">
              <a:spcBef>
                <a:spcPct val="0"/>
              </a:spcBef>
              <a:buFontTx/>
              <a:buNone/>
            </a:pPr>
            <a:r>
              <a:rPr lang="en-US" altLang="en-US" sz="2000" b="1">
                <a:solidFill>
                  <a:srgbClr val="FF0000"/>
                </a:solidFill>
              </a:rPr>
              <a:t>	 </a:t>
            </a:r>
            <a:r>
              <a:rPr lang="en-US" altLang="en-US" sz="2000" b="1">
                <a:solidFill>
                  <a:srgbClr val="3F7E1C"/>
                </a:solidFill>
              </a:rPr>
              <a:t>- Small animals: good efficiency, but limited by energy they can collect</a:t>
            </a:r>
          </a:p>
          <a:p>
            <a:pPr eaLnBrk="1" hangingPunct="1">
              <a:spcBef>
                <a:spcPct val="0"/>
              </a:spcBef>
              <a:buFontTx/>
              <a:buNone/>
            </a:pPr>
            <a:endParaRPr lang="en-US" altLang="en-US" sz="2000" b="1">
              <a:solidFill>
                <a:srgbClr val="3F7E1C"/>
              </a:solidFill>
            </a:endParaRPr>
          </a:p>
        </p:txBody>
      </p:sp>
      <p:sp>
        <p:nvSpPr>
          <p:cNvPr id="23555" name="Line 3"/>
          <p:cNvSpPr>
            <a:spLocks noChangeShapeType="1"/>
          </p:cNvSpPr>
          <p:nvPr/>
        </p:nvSpPr>
        <p:spPr bwMode="auto">
          <a:xfrm>
            <a:off x="1447800" y="3429000"/>
            <a:ext cx="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4"/>
          <p:cNvSpPr>
            <a:spLocks noChangeShapeType="1"/>
          </p:cNvSpPr>
          <p:nvPr/>
        </p:nvSpPr>
        <p:spPr bwMode="auto">
          <a:xfrm>
            <a:off x="990600" y="57912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Text Box 5"/>
          <p:cNvSpPr txBox="1">
            <a:spLocks noChangeArrowheads="1"/>
          </p:cNvSpPr>
          <p:nvPr/>
        </p:nvSpPr>
        <p:spPr bwMode="auto">
          <a:xfrm>
            <a:off x="2819400" y="60960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t>SIZE</a:t>
            </a:r>
          </a:p>
        </p:txBody>
      </p:sp>
      <p:sp>
        <p:nvSpPr>
          <p:cNvPr id="23558" name="Line 6"/>
          <p:cNvSpPr>
            <a:spLocks noChangeShapeType="1"/>
          </p:cNvSpPr>
          <p:nvPr/>
        </p:nvSpPr>
        <p:spPr bwMode="auto">
          <a:xfrm>
            <a:off x="1905000" y="3352800"/>
            <a:ext cx="5334000" cy="2057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8"/>
          <p:cNvSpPr>
            <a:spLocks noChangeShapeType="1"/>
          </p:cNvSpPr>
          <p:nvPr/>
        </p:nvSpPr>
        <p:spPr bwMode="auto">
          <a:xfrm flipV="1">
            <a:off x="1676400" y="3200400"/>
            <a:ext cx="2133600" cy="2362200"/>
          </a:xfrm>
          <a:prstGeom prst="line">
            <a:avLst/>
          </a:prstGeom>
          <a:noFill/>
          <a:ln w="57150">
            <a:solidFill>
              <a:srgbClr val="3F7E1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77841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304800"/>
            <a:ext cx="8534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a:t>
            </a:r>
          </a:p>
          <a:p>
            <a:pPr eaLnBrk="1" hangingPunct="1">
              <a:spcBef>
                <a:spcPct val="0"/>
              </a:spcBef>
              <a:buFontTx/>
              <a:buNone/>
            </a:pPr>
            <a:r>
              <a:rPr lang="en-US" altLang="en-US" sz="2000" b="1">
                <a:solidFill>
                  <a:srgbClr val="660066"/>
                </a:solidFill>
              </a:rPr>
              <a:t>	 - result: there is a MOST EFFICIENT SIZE for a type of animal</a:t>
            </a:r>
          </a:p>
          <a:p>
            <a:pPr eaLnBrk="1" hangingPunct="1">
              <a:spcBef>
                <a:spcPct val="0"/>
              </a:spcBef>
              <a:buFontTx/>
              <a:buNone/>
            </a:pPr>
            <a:endParaRPr lang="en-US" altLang="en-US" sz="2000" b="1">
              <a:solidFill>
                <a:srgbClr val="660066"/>
              </a:solidFill>
            </a:endParaRPr>
          </a:p>
        </p:txBody>
      </p:sp>
      <p:sp>
        <p:nvSpPr>
          <p:cNvPr id="24579" name="Line 3"/>
          <p:cNvSpPr>
            <a:spLocks noChangeShapeType="1"/>
          </p:cNvSpPr>
          <p:nvPr/>
        </p:nvSpPr>
        <p:spPr bwMode="auto">
          <a:xfrm>
            <a:off x="1447800" y="3429000"/>
            <a:ext cx="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0" name="Line 4"/>
          <p:cNvSpPr>
            <a:spLocks noChangeShapeType="1"/>
          </p:cNvSpPr>
          <p:nvPr/>
        </p:nvSpPr>
        <p:spPr bwMode="auto">
          <a:xfrm>
            <a:off x="990600" y="57912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Text Box 5"/>
          <p:cNvSpPr txBox="1">
            <a:spLocks noChangeArrowheads="1"/>
          </p:cNvSpPr>
          <p:nvPr/>
        </p:nvSpPr>
        <p:spPr bwMode="auto">
          <a:xfrm>
            <a:off x="2819400" y="60960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t>SIZE</a:t>
            </a:r>
          </a:p>
        </p:txBody>
      </p:sp>
      <p:sp>
        <p:nvSpPr>
          <p:cNvPr id="24582" name="Line 6"/>
          <p:cNvSpPr>
            <a:spLocks noChangeShapeType="1"/>
          </p:cNvSpPr>
          <p:nvPr/>
        </p:nvSpPr>
        <p:spPr bwMode="auto">
          <a:xfrm>
            <a:off x="1905000" y="3352800"/>
            <a:ext cx="5334000" cy="2057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Line 7"/>
          <p:cNvSpPr>
            <a:spLocks noChangeShapeType="1"/>
          </p:cNvSpPr>
          <p:nvPr/>
        </p:nvSpPr>
        <p:spPr bwMode="auto">
          <a:xfrm flipV="1">
            <a:off x="1676400" y="3200400"/>
            <a:ext cx="2133600" cy="2362200"/>
          </a:xfrm>
          <a:prstGeom prst="line">
            <a:avLst/>
          </a:prstGeom>
          <a:noFill/>
          <a:ln w="57150">
            <a:solidFill>
              <a:srgbClr val="3F7E1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4" name="Line 8"/>
          <p:cNvSpPr>
            <a:spLocks noChangeShapeType="1"/>
          </p:cNvSpPr>
          <p:nvPr/>
        </p:nvSpPr>
        <p:spPr bwMode="auto">
          <a:xfrm>
            <a:off x="3200400" y="3429000"/>
            <a:ext cx="0" cy="2362200"/>
          </a:xfrm>
          <a:prstGeom prst="line">
            <a:avLst/>
          </a:prstGeom>
          <a:noFill/>
          <a:ln w="7620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49071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304800"/>
            <a:ext cx="8534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 1993)</a:t>
            </a:r>
          </a:p>
          <a:p>
            <a:pPr eaLnBrk="1" hangingPunct="1">
              <a:spcBef>
                <a:spcPct val="0"/>
              </a:spcBef>
              <a:buFontTx/>
              <a:buNone/>
            </a:pPr>
            <a:r>
              <a:rPr lang="en-US" altLang="en-US" sz="2000" b="1">
                <a:solidFill>
                  <a:srgbClr val="660066"/>
                </a:solidFill>
              </a:rPr>
              <a:t>	 - result: there is a MOST EFFICIENT SIZE for a type of animal</a:t>
            </a:r>
          </a:p>
          <a:p>
            <a:pPr eaLnBrk="1" hangingPunct="1">
              <a:spcBef>
                <a:spcPct val="0"/>
              </a:spcBef>
              <a:buFontTx/>
              <a:buNone/>
            </a:pPr>
            <a:endParaRPr lang="en-US" altLang="en-US" sz="2000" b="1">
              <a:solidFill>
                <a:srgbClr val="660066"/>
              </a:solidFill>
            </a:endParaRPr>
          </a:p>
        </p:txBody>
      </p:sp>
      <p:pic>
        <p:nvPicPr>
          <p:cNvPr id="25603" name="Picture 9" descr="fig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38400"/>
            <a:ext cx="60960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8363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304800"/>
            <a:ext cx="8534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a:t>
            </a:r>
          </a:p>
          <a:p>
            <a:pPr eaLnBrk="1" hangingPunct="1">
              <a:spcBef>
                <a:spcPct val="0"/>
              </a:spcBef>
              <a:buFontTx/>
              <a:buNone/>
            </a:pPr>
            <a:r>
              <a:rPr lang="en-US" altLang="en-US" sz="2000" b="1">
                <a:solidFill>
                  <a:srgbClr val="660066"/>
                </a:solidFill>
              </a:rPr>
              <a:t>	 - result: there is a MOST EFFICIENT SIZE for a type of animal</a:t>
            </a:r>
          </a:p>
          <a:p>
            <a:pPr eaLnBrk="1" hangingPunct="1">
              <a:spcBef>
                <a:spcPct val="0"/>
              </a:spcBef>
              <a:buFontTx/>
              <a:buNone/>
            </a:pPr>
            <a:endParaRPr lang="en-US" altLang="en-US" sz="2000" b="1">
              <a:solidFill>
                <a:srgbClr val="660066"/>
              </a:solidFill>
            </a:endParaRPr>
          </a:p>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endParaRPr lang="en-US" altLang="en-US" sz="2000" b="1">
              <a:solidFill>
                <a:srgbClr val="660066"/>
              </a:solidFill>
            </a:endParaRPr>
          </a:p>
        </p:txBody>
      </p:sp>
    </p:spTree>
    <p:extLst>
      <p:ext uri="{BB962C8B-B14F-4D97-AF65-F5344CB8AC3E}">
        <p14:creationId xmlns:p14="http://schemas.microsoft.com/office/powerpoint/2010/main" val="4829588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 y="304800"/>
            <a:ext cx="85344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	2. Optimal Size</a:t>
            </a:r>
          </a:p>
          <a:p>
            <a:pPr eaLnBrk="1" hangingPunct="1">
              <a:spcBef>
                <a:spcPct val="0"/>
              </a:spcBef>
              <a:buFontTx/>
              <a:buNone/>
            </a:pPr>
            <a:endParaRPr lang="en-US" altLang="en-US" sz="1800" b="1">
              <a:solidFill>
                <a:schemeClr val="accent2"/>
              </a:solidFill>
            </a:endParaRPr>
          </a:p>
          <a:p>
            <a:pPr eaLnBrk="1" hangingPunct="1">
              <a:spcBef>
                <a:spcPct val="0"/>
              </a:spcBef>
              <a:buFontTx/>
              <a:buNone/>
            </a:pPr>
            <a:r>
              <a:rPr lang="en-US" altLang="en-US" sz="2000" b="1">
                <a:solidFill>
                  <a:schemeClr val="accent2"/>
                </a:solidFill>
              </a:rPr>
              <a:t>For most groups of animals, there is a 'right skew' to the frequency distribution of species ordered by size (log scale)</a:t>
            </a:r>
          </a:p>
          <a:p>
            <a:pPr eaLnBrk="1" hangingPunct="1">
              <a:spcBef>
                <a:spcPct val="0"/>
              </a:spcBef>
              <a:buFontTx/>
              <a:buNone/>
            </a:pPr>
            <a:r>
              <a:rPr lang="en-US" altLang="en-US" sz="2000" b="1">
                <a:solidFill>
                  <a:srgbClr val="FF0000"/>
                </a:solidFill>
              </a:rPr>
              <a:t>Why? Trade offs in reproductive work (Brown)</a:t>
            </a:r>
          </a:p>
          <a:p>
            <a:pPr eaLnBrk="1" hangingPunct="1">
              <a:spcBef>
                <a:spcPct val="0"/>
              </a:spcBef>
              <a:buFontTx/>
              <a:buNone/>
            </a:pPr>
            <a:r>
              <a:rPr lang="en-US" altLang="en-US" sz="2000" b="1">
                <a:solidFill>
                  <a:srgbClr val="660066"/>
                </a:solidFill>
              </a:rPr>
              <a:t>	 - result: there is a MOST EFFICIENT SIZE for a type of animal</a:t>
            </a:r>
          </a:p>
          <a:p>
            <a:pPr eaLnBrk="1" hangingPunct="1">
              <a:spcBef>
                <a:spcPct val="0"/>
              </a:spcBef>
              <a:buFontTx/>
              <a:buNone/>
            </a:pPr>
            <a:endParaRPr lang="en-US" altLang="en-US" sz="2000" b="1">
              <a:solidFill>
                <a:srgbClr val="660066"/>
              </a:solidFill>
            </a:endParaRPr>
          </a:p>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Tree>
    <p:extLst>
      <p:ext uri="{BB962C8B-B14F-4D97-AF65-F5344CB8AC3E}">
        <p14:creationId xmlns:p14="http://schemas.microsoft.com/office/powerpoint/2010/main" val="20354492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04800" y="3048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660066"/>
                </a:solidFill>
              </a:rPr>
              <a:t>NOW:  Consider multiple species filling up the environment...</a:t>
            </a:r>
          </a:p>
          <a:p>
            <a:pPr eaLnBrk="1" hangingPunct="1">
              <a:spcBef>
                <a:spcPct val="0"/>
              </a:spcBef>
              <a:buFontTx/>
              <a:buNone/>
            </a:pPr>
            <a:r>
              <a:rPr lang="en-US" altLang="en-US" sz="2000" b="1">
                <a:solidFill>
                  <a:srgbClr val="660066"/>
                </a:solidFill>
              </a:rPr>
              <a:t>	 - each species will be selected to attain the optimum size</a:t>
            </a:r>
          </a:p>
          <a:p>
            <a:pPr eaLnBrk="1" hangingPunct="1">
              <a:spcBef>
                <a:spcPct val="0"/>
              </a:spcBef>
              <a:buFontTx/>
              <a:buNone/>
            </a:pPr>
            <a:r>
              <a:rPr lang="en-US" altLang="en-US" sz="2000" b="1">
                <a:solidFill>
                  <a:srgbClr val="660066"/>
                </a:solidFill>
              </a:rPr>
              <a:t>	 - but since size is an important correlate to resource use, at some point a species will do better "off the optimum", rather than competing with lots of species on the optimum....</a:t>
            </a:r>
          </a:p>
          <a:p>
            <a:pPr eaLnBrk="1" hangingPunct="1">
              <a:spcBef>
                <a:spcPct val="0"/>
              </a:spcBef>
              <a:buFontTx/>
              <a:buNone/>
            </a:pPr>
            <a:endParaRPr lang="en-US" altLang="en-US" sz="2000" b="1">
              <a:solidFill>
                <a:srgbClr val="660066"/>
              </a:solidFill>
            </a:endParaRPr>
          </a:p>
        </p:txBody>
      </p:sp>
      <p:sp>
        <p:nvSpPr>
          <p:cNvPr id="28675" name="Line 3"/>
          <p:cNvSpPr>
            <a:spLocks noChangeShapeType="1"/>
          </p:cNvSpPr>
          <p:nvPr/>
        </p:nvSpPr>
        <p:spPr bwMode="auto">
          <a:xfrm>
            <a:off x="914400" y="27432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Line 4"/>
          <p:cNvSpPr>
            <a:spLocks noChangeShapeType="1"/>
          </p:cNvSpPr>
          <p:nvPr/>
        </p:nvSpPr>
        <p:spPr bwMode="auto">
          <a:xfrm>
            <a:off x="533400" y="59436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Line 5"/>
          <p:cNvSpPr>
            <a:spLocks noChangeShapeType="1"/>
          </p:cNvSpPr>
          <p:nvPr/>
        </p:nvSpPr>
        <p:spPr bwMode="auto">
          <a:xfrm>
            <a:off x="3124200" y="2819400"/>
            <a:ext cx="0" cy="3124200"/>
          </a:xfrm>
          <a:prstGeom prst="line">
            <a:avLst/>
          </a:prstGeom>
          <a:noFill/>
          <a:ln w="57150">
            <a:solidFill>
              <a:srgbClr val="6600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38116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767</TotalTime>
  <Words>3548</Words>
  <Application>Microsoft Office PowerPoint</Application>
  <PresentationFormat>On-screen Show (4:3)</PresentationFormat>
  <Paragraphs>1081</Paragraphs>
  <Slides>126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126</vt:i4>
      </vt:variant>
    </vt:vector>
  </HeadingPairs>
  <TitlesOfParts>
    <vt:vector size="133" baseType="lpstr">
      <vt:lpstr>Arial</vt:lpstr>
      <vt:lpstr>Calibri</vt:lpstr>
      <vt:lpstr>Geneva</vt:lpstr>
      <vt:lpstr>Times New Roman</vt:lpstr>
      <vt:lpstr>Office Theme</vt:lpstr>
      <vt:lpstr>Presto! ImageFolio LE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Furman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Furman User</dc:creator>
  <cp:lastModifiedBy>Wade Worthen</cp:lastModifiedBy>
  <cp:revision>72</cp:revision>
  <dcterms:created xsi:type="dcterms:W3CDTF">2010-09-22T14:21:59Z</dcterms:created>
  <dcterms:modified xsi:type="dcterms:W3CDTF">2016-06-23T19:35:56Z</dcterms:modified>
</cp:coreProperties>
</file>