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8" r:id="rId5"/>
    <p:sldId id="27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lisonmcinnis:Downloads:ag.lnd.arbl.zs_Indicator_en_excel_v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Sheet2!$E$6:$E$9</c:f>
              <c:strCache>
                <c:ptCount val="4"/>
                <c:pt idx="0">
                  <c:v>arable land and permanent crops</c:v>
                </c:pt>
                <c:pt idx="1">
                  <c:v>permanent meadows and pastures</c:v>
                </c:pt>
                <c:pt idx="2">
                  <c:v>forest area</c:v>
                </c:pt>
                <c:pt idx="3">
                  <c:v>other land</c:v>
                </c:pt>
              </c:strCache>
            </c:strRef>
          </c:cat>
          <c:val>
            <c:numRef>
              <c:f>Sheet2!$F$6:$F$9</c:f>
              <c:numCache>
                <c:formatCode>General</c:formatCode>
                <c:ptCount val="4"/>
                <c:pt idx="0">
                  <c:v>12</c:v>
                </c:pt>
                <c:pt idx="1">
                  <c:v>26</c:v>
                </c:pt>
                <c:pt idx="2">
                  <c:v>30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873519577176142"/>
          <c:y val="0.18635580389287143"/>
          <c:w val="0.46030590011864952"/>
          <c:h val="0.6839745298942504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docrep/014/mb060e/mb060e00.pdf" TargetMode="External"/><Relationship Id="rId2" Type="http://schemas.openxmlformats.org/officeDocument/2006/relationships/hyperlink" Target="http://www.fao.org/news/story/en/item/74192/icod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ata.worldbank.org/indicator/AG.LND.ARBL.Z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fao.org/fileadmin/templates/solaw/files/thematic_reports/TR_01_web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o.org/fileadmin/templates/solaw/files/thematic_reports/TR_01_web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Arable Land Usage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Adrian McInnis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102" y="607788"/>
            <a:ext cx="5808760" cy="38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u="sng" dirty="0"/>
              <a:t>Ecological Considerations</a:t>
            </a: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400" dirty="0" smtClean="0"/>
              <a:t>Habitat Alteration</a:t>
            </a:r>
          </a:p>
          <a:p>
            <a:pPr lvl="2"/>
            <a:r>
              <a:rPr lang="en-US" sz="2200" dirty="0" smtClean="0"/>
              <a:t> fragmentation</a:t>
            </a:r>
            <a:endParaRPr lang="en-US" sz="2200" dirty="0"/>
          </a:p>
          <a:p>
            <a:pPr lvl="1"/>
            <a:r>
              <a:rPr lang="en-US" sz="2400" dirty="0"/>
              <a:t>Species </a:t>
            </a:r>
            <a:r>
              <a:rPr lang="en-US" sz="2400" dirty="0" smtClean="0"/>
              <a:t>Compositions</a:t>
            </a:r>
          </a:p>
          <a:p>
            <a:pPr lvl="2"/>
            <a:r>
              <a:rPr lang="en-US" sz="2000" dirty="0" smtClean="0"/>
              <a:t>Nestedness</a:t>
            </a:r>
          </a:p>
          <a:p>
            <a:pPr lvl="2"/>
            <a:r>
              <a:rPr lang="en-US" sz="2000" dirty="0" smtClean="0"/>
              <a:t>Species Invasion</a:t>
            </a:r>
            <a:endParaRPr lang="en-US" sz="2000" dirty="0"/>
          </a:p>
          <a:p>
            <a:pPr lvl="1"/>
            <a:r>
              <a:rPr lang="en-US" sz="2400" dirty="0"/>
              <a:t> Soil </a:t>
            </a:r>
            <a:r>
              <a:rPr lang="en-US" sz="2400" dirty="0" smtClean="0"/>
              <a:t>Composition</a:t>
            </a:r>
          </a:p>
          <a:p>
            <a:pPr lvl="2"/>
            <a:r>
              <a:rPr lang="en-US" sz="2200" dirty="0" smtClean="0"/>
              <a:t>Wind </a:t>
            </a:r>
          </a:p>
          <a:p>
            <a:pPr lvl="2"/>
            <a:r>
              <a:rPr lang="en-US" sz="2200" dirty="0" smtClean="0"/>
              <a:t>Water</a:t>
            </a:r>
          </a:p>
          <a:p>
            <a:pPr lvl="2"/>
            <a:r>
              <a:rPr lang="en-US" sz="2200" dirty="0" smtClean="0"/>
              <a:t>Radiation- Sunlight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925" y="2225518"/>
            <a:ext cx="4233321" cy="353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/>
              <a:t>Management Considerations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Sustainable </a:t>
            </a:r>
            <a:r>
              <a:rPr lang="en-US" dirty="0"/>
              <a:t>Agriculture </a:t>
            </a:r>
            <a:endParaRPr lang="en-US" dirty="0" smtClean="0"/>
          </a:p>
          <a:p>
            <a:r>
              <a:rPr lang="en-US" dirty="0" smtClean="0"/>
              <a:t>Nutrient and Pest Management</a:t>
            </a:r>
          </a:p>
          <a:p>
            <a:r>
              <a:rPr lang="en-US" dirty="0" smtClean="0"/>
              <a:t>Water Management</a:t>
            </a:r>
          </a:p>
          <a:p>
            <a:r>
              <a:rPr lang="en-US" dirty="0" smtClean="0"/>
              <a:t>Biodiversity</a:t>
            </a:r>
          </a:p>
          <a:p>
            <a:r>
              <a:rPr lang="en-US" dirty="0" smtClean="0"/>
              <a:t>Crop Residue Management</a:t>
            </a:r>
          </a:p>
          <a:p>
            <a:r>
              <a:rPr lang="en-US" dirty="0" smtClean="0"/>
              <a:t>Crop Rotation Management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562" y="4027463"/>
            <a:ext cx="40386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904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40402"/>
            <a:ext cx="7315200" cy="4376021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production of more arable </a:t>
            </a:r>
            <a:r>
              <a:rPr lang="en-US" dirty="0" smtClean="0"/>
              <a:t>land</a:t>
            </a:r>
          </a:p>
          <a:p>
            <a:pPr lvl="0"/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increase in the productive capacity of existing cultivated </a:t>
            </a:r>
            <a:r>
              <a:rPr lang="en-US" dirty="0" smtClean="0"/>
              <a:t>land</a:t>
            </a:r>
          </a:p>
          <a:p>
            <a:pPr lvl="1"/>
            <a:r>
              <a:rPr lang="en-US" dirty="0" smtClean="0"/>
              <a:t>Reach 95% of potential for 16 major food crops could add 2.3 billion tons of food which would increase food production by 58%.(Solutions to a Cultivated Planet).</a:t>
            </a:r>
          </a:p>
          <a:p>
            <a:pPr lvl="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conservation of arable land in order to prevent </a:t>
            </a:r>
            <a:r>
              <a:rPr lang="en-US" dirty="0" smtClean="0"/>
              <a:t>degradation  </a:t>
            </a:r>
          </a:p>
          <a:p>
            <a:pPr lvl="0"/>
            <a:r>
              <a:rPr lang="en-US" dirty="0" smtClean="0"/>
              <a:t>Waste </a:t>
            </a:r>
            <a:r>
              <a:rPr lang="en-US" dirty="0"/>
              <a:t>Reduction </a:t>
            </a:r>
            <a:endParaRPr lang="en-US" dirty="0" smtClean="0"/>
          </a:p>
          <a:p>
            <a:pPr lvl="1"/>
            <a:r>
              <a:rPr lang="en-US" dirty="0"/>
              <a:t>33 million tons of food makes its way to landfills each year. (Environmental Protection Agency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Approximately 40 percent of food in the U.S. goes to waste. </a:t>
            </a:r>
            <a:r>
              <a:rPr lang="en-US" dirty="0">
                <a:hlinkClick r:id="rId2"/>
              </a:rPr>
              <a:t>Food and Agriculture </a:t>
            </a:r>
            <a:r>
              <a:rPr lang="en-US" dirty="0" smtClean="0">
                <a:hlinkClick r:id="rId2"/>
              </a:rPr>
              <a:t>Organization</a:t>
            </a:r>
            <a:endParaRPr lang="en-US" dirty="0" smtClean="0"/>
          </a:p>
          <a:p>
            <a:pPr lvl="1"/>
            <a:r>
              <a:rPr lang="en-US" dirty="0"/>
              <a:t>Roughly one third of the food produced in the world for human consumption every year — approximately 1.3 billion tons — gets lost or wasted. </a:t>
            </a:r>
            <a:r>
              <a:rPr lang="en-US" dirty="0">
                <a:hlinkClick r:id="rId3"/>
              </a:rPr>
              <a:t>Food and Agriculture Organization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7169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715" y="1770105"/>
            <a:ext cx="7315200" cy="353952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Information must be made available to direct agents of arable </a:t>
            </a:r>
            <a:r>
              <a:rPr lang="en-US" dirty="0" smtClean="0"/>
              <a:t>land</a:t>
            </a:r>
          </a:p>
          <a:p>
            <a:r>
              <a:rPr lang="en-US" dirty="0" smtClean="0"/>
              <a:t>Must be valued appropriately</a:t>
            </a:r>
          </a:p>
          <a:p>
            <a:r>
              <a:rPr lang="en-US" dirty="0" smtClean="0"/>
              <a:t>Must </a:t>
            </a:r>
            <a:r>
              <a:rPr lang="en-US" dirty="0"/>
              <a:t>be economically advantageous and sustainable for the </a:t>
            </a:r>
            <a:r>
              <a:rPr lang="en-US" dirty="0" smtClean="0"/>
              <a:t>user and </a:t>
            </a:r>
            <a:r>
              <a:rPr lang="en-US" dirty="0"/>
              <a:t>benefit the environment and intended population. </a:t>
            </a:r>
          </a:p>
          <a:p>
            <a:pPr lvl="0"/>
            <a:r>
              <a:rPr lang="en-US" dirty="0"/>
              <a:t>The </a:t>
            </a:r>
            <a:r>
              <a:rPr lang="en-US" dirty="0" smtClean="0"/>
              <a:t>ramifications must </a:t>
            </a:r>
            <a:r>
              <a:rPr lang="en-US" dirty="0"/>
              <a:t>be made clear and understood</a:t>
            </a:r>
          </a:p>
          <a:p>
            <a:pPr lvl="0"/>
            <a:r>
              <a:rPr lang="en-US" dirty="0" smtClean="0"/>
              <a:t>Develop </a:t>
            </a:r>
            <a:r>
              <a:rPr lang="en-US" dirty="0"/>
              <a:t>Action </a:t>
            </a:r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Current Assessment- Inputs/Outputs</a:t>
            </a:r>
          </a:p>
          <a:p>
            <a:pPr lvl="1"/>
            <a:r>
              <a:rPr lang="en-US" dirty="0" smtClean="0"/>
              <a:t>Label Goals: Financial or Environmental</a:t>
            </a:r>
          </a:p>
          <a:p>
            <a:pPr lvl="1"/>
            <a:r>
              <a:rPr lang="en-US" dirty="0" smtClean="0"/>
              <a:t>Set Short &amp; Long Term Goals</a:t>
            </a:r>
          </a:p>
          <a:p>
            <a:pPr lvl="1"/>
            <a:r>
              <a:rPr lang="en-US" dirty="0" smtClean="0"/>
              <a:t>Implement Plan </a:t>
            </a:r>
          </a:p>
          <a:p>
            <a:pPr lvl="1"/>
            <a:r>
              <a:rPr lang="en-US" dirty="0" smtClean="0"/>
              <a:t>Review progress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986" y="19091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986" y="1862644"/>
            <a:ext cx="7315200" cy="353952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World Bank Group. “</a:t>
            </a:r>
            <a:r>
              <a:rPr lang="en-US" i="1" dirty="0"/>
              <a:t>Agriculture &amp; Rural Development</a:t>
            </a:r>
            <a:r>
              <a:rPr lang="en-US" dirty="0"/>
              <a:t>.” 2014. Retrieved on			November23, 2014. &lt;http://</a:t>
            </a:r>
            <a:r>
              <a:rPr lang="en-US" dirty="0" err="1"/>
              <a:t>data.worldbank.org</a:t>
            </a:r>
            <a:r>
              <a:rPr lang="en-US" dirty="0"/>
              <a:t>/about/</a:t>
            </a:r>
            <a:r>
              <a:rPr lang="en-US" dirty="0" err="1"/>
              <a:t>worlddevelopment</a:t>
            </a:r>
            <a:r>
              <a:rPr lang="en-US" dirty="0"/>
              <a:t>-	indicators-data/agriculture-and-rural-development&gt;. 	 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NA</a:t>
            </a:r>
            <a:r>
              <a:rPr lang="en-US" dirty="0"/>
              <a:t>. ”</a:t>
            </a:r>
            <a:r>
              <a:rPr lang="en-US" i="1" dirty="0"/>
              <a:t>Agriculture Land Use Issues.” </a:t>
            </a:r>
            <a:r>
              <a:rPr lang="en-US" dirty="0"/>
              <a:t>Date NA. Retrieved on November 23, 2014.</a:t>
            </a:r>
          </a:p>
          <a:p>
            <a:pPr lvl="4"/>
            <a:r>
              <a:rPr lang="en-US" dirty="0"/>
              <a:t>&lt;http://</a:t>
            </a:r>
            <a:r>
              <a:rPr lang="en-US" dirty="0" err="1"/>
              <a:t>nerrs.noaa.gov</a:t>
            </a:r>
            <a:r>
              <a:rPr lang="en-US" dirty="0"/>
              <a:t>/doc/</a:t>
            </a:r>
            <a:r>
              <a:rPr lang="en-US" dirty="0" err="1"/>
              <a:t>siteprofile</a:t>
            </a:r>
            <a:r>
              <a:rPr lang="en-US" dirty="0"/>
              <a:t>/</a:t>
            </a:r>
            <a:r>
              <a:rPr lang="en-US" dirty="0" err="1"/>
              <a:t>acebasin</a:t>
            </a:r>
            <a:r>
              <a:rPr lang="en-US" dirty="0"/>
              <a:t>/html/modules/</a:t>
            </a:r>
            <a:r>
              <a:rPr lang="en-US" dirty="0" err="1"/>
              <a:t>landuse</a:t>
            </a:r>
            <a:r>
              <a:rPr lang="en-US" dirty="0"/>
              <a:t>/</a:t>
            </a:r>
            <a:r>
              <a:rPr lang="en-US" dirty="0" err="1"/>
              <a:t>lmagrlnu.htm</a:t>
            </a:r>
            <a:r>
              <a:rPr lang="en-US" dirty="0"/>
              <a:t>&gt;. 	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Prue</a:t>
            </a:r>
            <a:r>
              <a:rPr lang="en-US" dirty="0"/>
              <a:t> Campbell. “</a:t>
            </a:r>
            <a:r>
              <a:rPr lang="en-US" i="1" dirty="0"/>
              <a:t>The Future Prospects for Global Arable Land.” </a:t>
            </a:r>
            <a:r>
              <a:rPr lang="en-US" dirty="0"/>
              <a:t>19 May 2011</a:t>
            </a:r>
            <a:r>
              <a:rPr lang="en-US" dirty="0" smtClean="0"/>
              <a:t>.		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	Retrieved </a:t>
            </a:r>
            <a:r>
              <a:rPr lang="en-US" dirty="0"/>
              <a:t>on November 23, 2014. </a:t>
            </a:r>
          </a:p>
          <a:p>
            <a:pPr lvl="3"/>
            <a:r>
              <a:rPr lang="en-US" dirty="0"/>
              <a:t>&lt;http://</a:t>
            </a:r>
            <a:r>
              <a:rPr lang="en-US" dirty="0" err="1"/>
              <a:t>www.futuredirections.org.au</a:t>
            </a:r>
            <a:r>
              <a:rPr lang="en-US" dirty="0"/>
              <a:t>/publications/food-and-water-</a:t>
            </a:r>
          </a:p>
          <a:p>
            <a:pPr lvl="3"/>
            <a:r>
              <a:rPr lang="en-US" dirty="0"/>
              <a:t>crises/53-the-future-prospects-for-global-arable-land.html&gt;.	</a:t>
            </a:r>
          </a:p>
          <a:p>
            <a:r>
              <a:rPr lang="en-US" dirty="0" smtClean="0"/>
              <a:t>Julie </a:t>
            </a:r>
            <a:r>
              <a:rPr lang="en-US" dirty="0" err="1"/>
              <a:t>Menter</a:t>
            </a:r>
            <a:r>
              <a:rPr lang="en-US" dirty="0"/>
              <a:t>. “Helping U.S. Farmers Increase Production and Protect the Land.” 05		 Jul 2012. Retrieved on November 23, 2014.				</a:t>
            </a:r>
            <a:r>
              <a:rPr lang="en-US" dirty="0" smtClean="0"/>
              <a:t>&lt;http</a:t>
            </a:r>
            <a:r>
              <a:rPr lang="en-US" dirty="0"/>
              <a:t>://e360.yale.edu/feature</a:t>
            </a:r>
            <a:r>
              <a:rPr lang="en-US" dirty="0" smtClean="0"/>
              <a:t>/				</a:t>
            </a:r>
            <a:r>
              <a:rPr lang="en-US" dirty="0" err="1" smtClean="0"/>
              <a:t>helping_us_farmers_increase_production_and_protect_the_land</a:t>
            </a:r>
            <a:r>
              <a:rPr lang="en-US" dirty="0"/>
              <a:t>/2549</a:t>
            </a:r>
            <a:r>
              <a:rPr lang="en-US" dirty="0" smtClean="0"/>
              <a:t>/&gt;.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260693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4400" y="1463056"/>
            <a:ext cx="7315200" cy="481748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Introduction- Arable Land </a:t>
            </a:r>
            <a:r>
              <a:rPr lang="en-US" sz="2400" dirty="0" smtClean="0"/>
              <a:t>Use</a:t>
            </a:r>
          </a:p>
          <a:p>
            <a:pPr lvl="0"/>
            <a:r>
              <a:rPr lang="en-US" sz="2400" dirty="0" smtClean="0"/>
              <a:t>Current State and Trends</a:t>
            </a:r>
            <a:endParaRPr lang="en-US" sz="2400" dirty="0"/>
          </a:p>
          <a:p>
            <a:pPr lvl="0"/>
            <a:r>
              <a:rPr lang="en-US" sz="2400" dirty="0"/>
              <a:t>Reasons for lose of arable land</a:t>
            </a:r>
          </a:p>
          <a:p>
            <a:pPr lvl="0"/>
            <a:r>
              <a:rPr lang="en-US" sz="2400" dirty="0" smtClean="0"/>
              <a:t>Issues</a:t>
            </a:r>
          </a:p>
          <a:p>
            <a:pPr lvl="1"/>
            <a:r>
              <a:rPr lang="en-US" sz="2400" dirty="0" smtClean="0"/>
              <a:t>Environment</a:t>
            </a:r>
          </a:p>
          <a:p>
            <a:pPr lvl="1"/>
            <a:r>
              <a:rPr lang="en-US" sz="2400" dirty="0" smtClean="0"/>
              <a:t>Ecological</a:t>
            </a:r>
          </a:p>
          <a:p>
            <a:pPr lvl="1"/>
            <a:r>
              <a:rPr lang="en-US" sz="2400" dirty="0" smtClean="0"/>
              <a:t>Management</a:t>
            </a:r>
          </a:p>
          <a:p>
            <a:pPr lvl="0"/>
            <a:r>
              <a:rPr lang="en-US" sz="2400" dirty="0" smtClean="0"/>
              <a:t>Possible Solutions</a:t>
            </a:r>
          </a:p>
          <a:p>
            <a:pPr lvl="0"/>
            <a:r>
              <a:rPr lang="en-US" sz="2400" dirty="0" smtClean="0"/>
              <a:t>Conclusion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5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Arable Land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67249"/>
            <a:ext cx="7315200" cy="3539527"/>
          </a:xfrm>
        </p:spPr>
        <p:txBody>
          <a:bodyPr/>
          <a:lstStyle/>
          <a:p>
            <a:pPr lvl="0"/>
            <a:r>
              <a:rPr lang="en-US" dirty="0"/>
              <a:t>“</a:t>
            </a:r>
            <a:r>
              <a:rPr lang="en-US" b="1" dirty="0"/>
              <a:t>Arable land </a:t>
            </a:r>
            <a:r>
              <a:rPr lang="en-US" dirty="0"/>
              <a:t>includes land defined by the FAO as land under temporary crops (double-cropped areas are counted once), temporary meadows for mowing or for pasture, land under market or kitchen gardens, and land temporarily fallow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 </a:t>
            </a:r>
            <a:r>
              <a:rPr lang="en-US" dirty="0"/>
              <a:t>Land </a:t>
            </a:r>
            <a:r>
              <a:rPr lang="en-US" dirty="0" smtClean="0"/>
              <a:t>abandoned </a:t>
            </a:r>
            <a:r>
              <a:rPr lang="en-US" dirty="0"/>
              <a:t>as a result of shifting cultivation is </a:t>
            </a:r>
            <a:r>
              <a:rPr lang="en-US" dirty="0" smtClean="0"/>
              <a:t>excluded.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55589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http://data.worldbank.org/indicator/</a:t>
            </a:r>
            <a:r>
              <a:rPr lang="en-US" dirty="0" smtClean="0">
                <a:hlinkClick r:id="rId2"/>
              </a:rPr>
              <a:t>AG.LND.ARBL.ZS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Trends and History of Arable Land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12363" y="2105256"/>
            <a:ext cx="7315200" cy="3539527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General plateau for arable land usage in developed countries and world.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Undeveloped countries are using more and more arable land to sustain economy by agricultural means. </a:t>
            </a:r>
            <a:r>
              <a:rPr lang="en-US" dirty="0" smtClean="0"/>
              <a:t>Usually because there is a high demand for food, low employment, and lack of technology. </a:t>
            </a:r>
            <a:endParaRPr lang="en-US" dirty="0"/>
          </a:p>
          <a:p>
            <a:r>
              <a:rPr lang="en-US" dirty="0" smtClean="0"/>
              <a:t>Tropical forest deforestation leading to more arable land.</a:t>
            </a:r>
          </a:p>
          <a:p>
            <a:r>
              <a:rPr lang="en-US" dirty="0" smtClean="0"/>
              <a:t>Increase in populations and low rates for clearing forest for farming induces creation of arable 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861"/>
            <a:ext cx="7315200" cy="1154097"/>
          </a:xfrm>
        </p:spPr>
        <p:txBody>
          <a:bodyPr/>
          <a:lstStyle/>
          <a:p>
            <a:r>
              <a:rPr lang="en-US" dirty="0" smtClean="0"/>
              <a:t>World Land Use &amp; Distribution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64100" y="58470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http://www.fao.org/fileadmin/templates/solaw/files/thematic_reports/TR_01_web.pdf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893532"/>
              </p:ext>
            </p:extLst>
          </p:nvPr>
        </p:nvGraphicFramePr>
        <p:xfrm>
          <a:off x="914400" y="1746249"/>
          <a:ext cx="6953250" cy="4256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52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Anticipated trends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47306"/>
            <a:ext cx="7315200" cy="35395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land balance (land with crop production potential not being used for agricultural) is unevenly </a:t>
            </a:r>
            <a:r>
              <a:rPr lang="en-US" dirty="0" smtClean="0"/>
              <a:t>distributed </a:t>
            </a:r>
            <a:r>
              <a:rPr lang="en-US" dirty="0"/>
              <a:t>between regions and countries. Half the total balance is concentrated in seven countries: Brazil, </a:t>
            </a:r>
            <a:r>
              <a:rPr lang="en-US" dirty="0" smtClean="0"/>
              <a:t>Democratic </a:t>
            </a:r>
            <a:r>
              <a:rPr lang="en-US" dirty="0"/>
              <a:t>Republic of the Congo, Angola, Sudan, Argentina, Colombia and Bolivia. At the other extreme, no </a:t>
            </a:r>
            <a:r>
              <a:rPr lang="en-US" dirty="0" smtClean="0"/>
              <a:t>spare </a:t>
            </a:r>
            <a:r>
              <a:rPr lang="en-US" dirty="0"/>
              <a:t>land is available for </a:t>
            </a:r>
            <a:r>
              <a:rPr lang="en-US" dirty="0" err="1"/>
              <a:t>rainfed</a:t>
            </a:r>
            <a:r>
              <a:rPr lang="en-US" dirty="0"/>
              <a:t> agricultural expansion in South Asia and the Near East/North Africa. </a:t>
            </a:r>
            <a:endParaRPr lang="en-US" dirty="0" smtClean="0"/>
          </a:p>
          <a:p>
            <a:r>
              <a:rPr lang="en-US" dirty="0" smtClean="0"/>
              <a:t>Must have technological improvements and proper irrigation to use this land. </a:t>
            </a:r>
            <a:endParaRPr lang="en-US" dirty="0"/>
          </a:p>
          <a:p>
            <a:r>
              <a:rPr lang="en-US" dirty="0">
                <a:hlinkClick r:id="rId2"/>
              </a:rPr>
              <a:t>http://www.fao.org/fileadmin/templates/solaw/files/thematic_reports/</a:t>
            </a:r>
            <a:r>
              <a:rPr lang="en-US" dirty="0" smtClean="0">
                <a:hlinkClick r:id="rId2"/>
              </a:rPr>
              <a:t>TR_01_web.pdf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Variables affecting arable </a:t>
            </a:r>
            <a:r>
              <a:rPr lang="en-US" dirty="0"/>
              <a:t>land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698812"/>
            <a:ext cx="3566160" cy="363798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Degradation</a:t>
            </a:r>
            <a:endParaRPr lang="en-US" dirty="0"/>
          </a:p>
          <a:p>
            <a:pPr lvl="1"/>
            <a:r>
              <a:rPr lang="en-US" sz="2000" dirty="0" smtClean="0"/>
              <a:t>Irrigation</a:t>
            </a:r>
            <a:endParaRPr lang="en-US" sz="2000" dirty="0"/>
          </a:p>
          <a:p>
            <a:pPr lvl="1"/>
            <a:r>
              <a:rPr lang="en-US" sz="2000" dirty="0"/>
              <a:t>Deforestation</a:t>
            </a:r>
          </a:p>
          <a:p>
            <a:pPr lvl="1"/>
            <a:r>
              <a:rPr lang="en-US" sz="2000" dirty="0" smtClean="0"/>
              <a:t>Desertification</a:t>
            </a:r>
          </a:p>
          <a:p>
            <a:pPr lvl="1"/>
            <a:r>
              <a:rPr lang="en-US" sz="2000" dirty="0" smtClean="0"/>
              <a:t>Intensification</a:t>
            </a:r>
            <a:endParaRPr lang="en-US" sz="2000" dirty="0"/>
          </a:p>
          <a:p>
            <a:pPr lvl="0"/>
            <a:r>
              <a:rPr lang="en-US" dirty="0" smtClean="0"/>
              <a:t>Urban </a:t>
            </a:r>
            <a:r>
              <a:rPr lang="en-US" dirty="0"/>
              <a:t>Encroachment/ Human </a:t>
            </a:r>
            <a:r>
              <a:rPr lang="en-US" dirty="0" smtClean="0"/>
              <a:t>Development</a:t>
            </a:r>
          </a:p>
          <a:p>
            <a:pPr lvl="0"/>
            <a:r>
              <a:rPr lang="en-US" dirty="0" smtClean="0"/>
              <a:t>Terracing</a:t>
            </a:r>
          </a:p>
          <a:p>
            <a:pPr lvl="0"/>
            <a:r>
              <a:rPr lang="en-US" dirty="0" smtClean="0"/>
              <a:t>Incentive programs</a:t>
            </a:r>
          </a:p>
          <a:p>
            <a:pPr lvl="0"/>
            <a:r>
              <a:rPr lang="en-US" dirty="0" smtClean="0"/>
              <a:t>Habitat restoration &amp; species conservation</a:t>
            </a:r>
          </a:p>
          <a:p>
            <a:pPr lvl="0"/>
            <a:r>
              <a:rPr lang="en-US" dirty="0" smtClean="0"/>
              <a:t>Bills: crop insurance, subsidy, food stamps, research, conservation</a:t>
            </a:r>
          </a:p>
          <a:p>
            <a:pPr lvl="0"/>
            <a:endParaRPr lang="en-US" dirty="0" smtClean="0"/>
          </a:p>
          <a:p>
            <a:pPr marL="45720" lvl="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754" y="2889567"/>
            <a:ext cx="4855246" cy="344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530"/>
            <a:ext cx="4403383" cy="2997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383" y="474530"/>
            <a:ext cx="4609448" cy="2907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2650"/>
            <a:ext cx="4403383" cy="3268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383" y="3382435"/>
            <a:ext cx="4609448" cy="330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342"/>
            <a:ext cx="7315200" cy="1154097"/>
          </a:xfrm>
        </p:spPr>
        <p:txBody>
          <a:bodyPr/>
          <a:lstStyle/>
          <a:p>
            <a:pPr algn="ctr"/>
            <a:r>
              <a:rPr lang="en-US" u="sng" dirty="0"/>
              <a:t>Economic </a:t>
            </a:r>
            <a:r>
              <a:rPr lang="en-US" u="sng" dirty="0" smtClean="0"/>
              <a:t>Considerations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5439"/>
            <a:ext cx="7315200" cy="3539527"/>
          </a:xfrm>
        </p:spPr>
        <p:txBody>
          <a:bodyPr/>
          <a:lstStyle/>
          <a:p>
            <a:r>
              <a:rPr lang="en-US" dirty="0" smtClean="0"/>
              <a:t>Farmers </a:t>
            </a:r>
            <a:r>
              <a:rPr lang="en-US" dirty="0"/>
              <a:t>must find a way of being competitive and profitable while protecting environmental quality and investing in the natural resource base upon which their enterprise and the local economy depend </a:t>
            </a:r>
            <a:endParaRPr lang="en-US" dirty="0" smtClean="0"/>
          </a:p>
          <a:p>
            <a:r>
              <a:rPr lang="en-US" dirty="0" smtClean="0"/>
              <a:t>Incentive Programs</a:t>
            </a:r>
          </a:p>
          <a:p>
            <a:r>
              <a:rPr lang="en-US" dirty="0" smtClean="0"/>
              <a:t>Absentee Leasing: Pine Plantations</a:t>
            </a:r>
          </a:p>
          <a:p>
            <a:r>
              <a:rPr lang="en-US" dirty="0" smtClean="0"/>
              <a:t>Subsidies- Farm Bill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715" y="3361740"/>
            <a:ext cx="4743285" cy="34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2565</TotalTime>
  <Words>565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Perspective</vt:lpstr>
      <vt:lpstr>Arable Land Usage</vt:lpstr>
      <vt:lpstr>Outline</vt:lpstr>
      <vt:lpstr>Arable Land Usage</vt:lpstr>
      <vt:lpstr>General Trends and History of Arable Land </vt:lpstr>
      <vt:lpstr>World Land Use &amp; Distribution</vt:lpstr>
      <vt:lpstr>Anticipated trends   </vt:lpstr>
      <vt:lpstr>Variables affecting arable land </vt:lpstr>
      <vt:lpstr>PowerPoint Presentation</vt:lpstr>
      <vt:lpstr>Economic Considerations</vt:lpstr>
      <vt:lpstr>Ecological Considerations </vt:lpstr>
      <vt:lpstr>Management Considerations  </vt:lpstr>
      <vt:lpstr>Possible Solutions</vt:lpstr>
      <vt:lpstr>Conclusion</vt:lpstr>
      <vt:lpstr>Resources</vt:lpstr>
    </vt:vector>
  </TitlesOfParts>
  <Company>McInnis Marketing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Arable Land Usage</dc:title>
  <dc:creator>Allison McInnis</dc:creator>
  <cp:lastModifiedBy>Wade Worthen</cp:lastModifiedBy>
  <cp:revision>25</cp:revision>
  <dcterms:created xsi:type="dcterms:W3CDTF">2014-12-02T00:13:02Z</dcterms:created>
  <dcterms:modified xsi:type="dcterms:W3CDTF">2014-12-02T19:10:53Z</dcterms:modified>
</cp:coreProperties>
</file>