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1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77CB-2DE6-47F4-A675-CF1A958C388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C06E-C1A9-4B8D-B768-42E44C76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source=images&amp;cd=&amp;cad=rja&amp;docid=Vwt0I3cIG85O7M&amp;tbnid=J9Kl_xRaUm3FGM&amp;ved=0CAgQjRw&amp;url=http%3A%2F%2Fwww.blueplanetbiomes.org%2Ftaiga.htm&amp;ei=MczmUvivC9TJkAeQkoDYAg&amp;psig=AFQjCNElz01nR061XRpCzRfbOutVAOXcMQ&amp;ust=139094366531243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%3A%2F%2Fen.wikipedia.org%2Fwiki%2FSiberian_tiger&amp;h=0&amp;w=0&amp;sz=1&amp;tbnid=4CvHuHQr7sy8dM&amp;tbnh=177&amp;tbnw=285&amp;zoom=1&amp;docid=2QpB2uGTxoG-wM&amp;ei=Cs7mUv3mIYirkAfCuoD4DA&amp;ved=0CAIQsCUoA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otope.org/anthromes/faq/#Are_biomes_obsolet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cotope.org/anthromes/faq/#What_are_Human_System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otope.org/anthromes/paradig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emf"/><Relationship Id="rId7" Type="http://schemas.openxmlformats.org/officeDocument/2006/relationships/image" Target="../media/image35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otope.org/anthromes/faq/#Are_biomes_obsolete" TargetMode="External"/><Relationship Id="rId2" Type="http://schemas.openxmlformats.org/officeDocument/2006/relationships/hyperlink" Target="http://ecotope.org/anthromes/faq/#What_are_Biomes_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981200" y="609601"/>
            <a:ext cx="426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1507" name="Picture 2" descr="http://allscienceconsidered.files.wordpress.com/2009/12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382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733800" y="57150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61722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57150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1828800" y="671513"/>
            <a:ext cx="4267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Grasslands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752600" y="5181601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The height and density of grasses correlates with rainfall, which changes the soil conditions.  Perennial C4 grasses dominate.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Again, large grazers and predators dominate the food webs.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30724" name="Picture 8" descr="Pronghorn, American Antelope, Yellowstone National Par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4171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American B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133600"/>
            <a:ext cx="367506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7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981200" y="609601"/>
            <a:ext cx="426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Deserts: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1747" name="Picture 2" descr="http://allscienceconsidered.files.wordpress.com/2009/12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382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543800" y="57150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81200" y="609600"/>
            <a:ext cx="4267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Deserts: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Temperatures vary from hot to freezing,  dramatically, depending on time of day, time of year, and latitude.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&lt;25cm. Limits growth.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very high; evaporation exceeds rainfall. In Phoenix, AZ, potential evapotranspiration is 130 cm a year, but rainfall is only 18 cm/year.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not limiting during growing season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mineral with little organic input. Salts rise to form hardpan called caliche, exacerbating desiccation.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desiccation, drought, temperature extremes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NUTRIENTS and CYCLING: </a:t>
            </a:r>
            <a:r>
              <a:rPr lang="en-US" altLang="en-US" sz="1800">
                <a:solidFill>
                  <a:srgbClr val="0070C0"/>
                </a:solidFill>
              </a:rPr>
              <a:t>very poor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2771" name="Picture 4" descr="indexp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39624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sagu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657600"/>
            <a:ext cx="33242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5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1981200" y="5257801"/>
            <a:ext cx="815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Xerophyllic plants adapted to extreme drought stress dominate (CAM plants)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strong diurnal patterns in animal and plant activity (CAM)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Plant density tightly linked to water availability.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33795" name="Picture 4" descr="sagu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9" y="76200"/>
            <a:ext cx="5699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4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981200" y="609601"/>
            <a:ext cx="6172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BOREAL and POLAR ZONES: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Boreal Forest or Taiga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4819" name="Picture 8" descr="http://t1.gstatic.com/images?q=tbn:ANd9GcRWpywtYFNb_Semuk3Td6gs5cD1lEdeYACkTc1MzefjYB0B7vB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30351"/>
            <a:ext cx="795337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7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828800" y="671513"/>
            <a:ext cx="42672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TBOREAL AND POLAR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Boreal Forest (Taiga)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Cold; short growing season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Precip. is low (40-100 cm/year) and mostly snow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Severe in long winter due to low water availability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Seasonally limiting in winter and under closed canopies.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Soils are shallow due to recent glaciation; nutrient poor due to slow decomposition, and often saturated due to shallow depth of bedrock and rapid spring/summer melt. Deep acidic humus layer. Bogs develop in depressions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winter, storms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35843" name="Picture 3" descr="ta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3913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boreal%20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29000"/>
            <a:ext cx="4067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2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1828800" y="671513"/>
            <a:ext cx="4267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BOREAL and POLAR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Boreal Forest (Taiga)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676400" y="49530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Slow growing, evergreen conifers dominate; spruce, fir, pine. Birch and Aspen are only deciduous trees to make it.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dense brush in gaps; otherwise no shrub layer to speak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dramatic seasonality to many animal populations, too: migrate or hibernate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36868" name="Picture 2" descr="Spotted a black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86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https://encrypted-tbn0.gstatic.com/images?q=tbn:ANd9GcT21LTDW7_5mCN4o_lvaA-JGPpD5SE3mEr26zE6Rz3sgKiunYkFe8lZmx9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644525"/>
            <a:ext cx="50133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6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e blue shaded areas show the Alpine Tundr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76342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676400" y="2286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Tundra (Arctic and Alpine)</a:t>
            </a:r>
          </a:p>
        </p:txBody>
      </p:sp>
    </p:spTree>
    <p:extLst>
      <p:ext uri="{BB962C8B-B14F-4D97-AF65-F5344CB8AC3E}">
        <p14:creationId xmlns:p14="http://schemas.microsoft.com/office/powerpoint/2010/main" val="275525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1828800" y="304800"/>
            <a:ext cx="4267200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ARCTIC TUNDRA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Cold most of the year, with a growing season less than 100 days. The summer does have long days, but light intensities are still low due to oblique angle.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Precipitation is very low, less than 25cm/year.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high, largely due to desiccating effects of dry, strong cold winds and water frozen as ice most of year.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Limiting most of year; growing season very short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shallow; just above permafrost; boggy in summer; very slow decomposition - mats of peat that transfer little nitrogen to soil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winter, freez-thaw cycles, storms, exposure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NUTRIENTS and CYCLING: </a:t>
            </a:r>
            <a:r>
              <a:rPr lang="en-US" altLang="en-US" sz="1800">
                <a:solidFill>
                  <a:srgbClr val="0070C0"/>
                </a:solidFill>
              </a:rPr>
              <a:t>soils nutrient poor and shallow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15" name="Picture 6" descr="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85800"/>
            <a:ext cx="28479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477000" y="3962401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Shrubs, grasses, mosses, and lichens.  </a:t>
            </a:r>
          </a:p>
        </p:txBody>
      </p:sp>
    </p:spTree>
    <p:extLst>
      <p:ext uri="{BB962C8B-B14F-4D97-AF65-F5344CB8AC3E}">
        <p14:creationId xmlns:p14="http://schemas.microsoft.com/office/powerpoint/2010/main" val="396348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1828800" y="304800"/>
            <a:ext cx="4267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ARCTIC TUNDRA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676400" y="4419601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No trees - above treeline.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Perennial grasses, mosses, and lichens dominate; the growing season is even too short for annual herbs to really get going.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Mammals tend to remain all year, relying on thick fur to weather winters. Some migration into the boreal forest does occur.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39940" name="Picture 4" descr="alaskapipel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685800"/>
            <a:ext cx="607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ormaementis.files.wordpress.com/2008/07/temperate_rainfore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4" y="2438401"/>
            <a:ext cx="880268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981200" y="381001"/>
            <a:ext cx="3886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Rain Forest</a:t>
            </a:r>
          </a:p>
        </p:txBody>
      </p:sp>
    </p:spTree>
    <p:extLst>
      <p:ext uri="{BB962C8B-B14F-4D97-AF65-F5344CB8AC3E}">
        <p14:creationId xmlns:p14="http://schemas.microsoft.com/office/powerpoint/2010/main" val="294593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1828800" y="304800"/>
            <a:ext cx="42672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ALPINE TUNDRA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Elevational treelines vary </a:t>
            </a:r>
            <a:r>
              <a:rPr lang="en-US" altLang="en-US" sz="1800">
                <a:solidFill>
                  <a:srgbClr val="0070C0"/>
                </a:solidFill>
              </a:rPr>
              <a:t>with latitude, being 900m at 65N, 2100m at 49N, 3300m at 40N, and 4200m at 19N.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The presence of cold-hardy trees </a:t>
            </a:r>
            <a:r>
              <a:rPr lang="en-US" altLang="en-US" sz="1800">
                <a:solidFill>
                  <a:srgbClr val="0070C0"/>
                </a:solidFill>
              </a:rPr>
              <a:t>is also critical. In Brazil near 22S, the treeline is below 2000m because there are no cold-tolerant trees in the region.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Short growing season and a long cold winter</a:t>
            </a:r>
            <a:r>
              <a:rPr lang="en-US" altLang="en-US" sz="1800">
                <a:solidFill>
                  <a:srgbClr val="0070C0"/>
                </a:solidFill>
              </a:rPr>
              <a:t>, but lots of precipitation, lower oxygen, high UV radiation, and unpredictable storms makes this a very different environment from arctic tundra.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 lack permafrost </a:t>
            </a:r>
            <a:r>
              <a:rPr lang="en-US" altLang="en-US" sz="1800">
                <a:solidFill>
                  <a:srgbClr val="0070C0"/>
                </a:solidFill>
              </a:rPr>
              <a:t>but are thin and "new". Well drained (water runs downslope and does not pool) and summer droughts can occur.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6172200" y="4572000"/>
            <a:ext cx="426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plants are perennial grasses and cushion plants; animals migrate altitudinally to take advantage of seasonal flush of grasses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40964" name="Picture 4" descr="Alpine Tundra and Mount Rainier ©Ross Gere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4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bi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9" y="1069975"/>
            <a:ext cx="84423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676400" y="2286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Biomes: </a:t>
            </a:r>
            <a:r>
              <a:rPr lang="en-US" altLang="en-US" sz="1800">
                <a:latin typeface="Calibri" panose="020F0502020204030204" pitchFamily="34" charset="0"/>
              </a:rPr>
              <a:t>Classifications of ecosystems based on climate and dominant plant growth forms </a:t>
            </a:r>
          </a:p>
        </p:txBody>
      </p:sp>
    </p:spTree>
    <p:extLst>
      <p:ext uri="{BB962C8B-B14F-4D97-AF65-F5344CB8AC3E}">
        <p14:creationId xmlns:p14="http://schemas.microsoft.com/office/powerpoint/2010/main" val="23618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828800" y="304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Anthromes: Anthropogenic Biomes </a:t>
            </a:r>
          </a:p>
        </p:txBody>
      </p:sp>
      <p:pic>
        <p:nvPicPr>
          <p:cNvPr id="43011" name="Picture 2" descr="Anthromes Web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1"/>
            <a:ext cx="806608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1752600" y="5248276"/>
            <a:ext cx="8890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Classifies landscapes based on human use, human density, and vegetation type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Anthromes</a:t>
            </a:r>
            <a:r>
              <a:rPr lang="en-US" altLang="en-US" sz="1800"/>
              <a:t>, also known as </a:t>
            </a:r>
            <a:r>
              <a:rPr lang="en-US" altLang="en-US" sz="1800" i="1"/>
              <a:t>Anthropogenic Biomes</a:t>
            </a:r>
            <a:r>
              <a:rPr lang="en-US" altLang="en-US" sz="1800"/>
              <a:t>, or </a:t>
            </a:r>
            <a:r>
              <a:rPr lang="en-US" altLang="en-US" sz="1800" i="1"/>
              <a:t>Human Biomes</a:t>
            </a:r>
            <a:r>
              <a:rPr lang="en-US" altLang="en-US" sz="1800" b="1"/>
              <a:t>,</a:t>
            </a:r>
            <a:r>
              <a:rPr lang="en-US" altLang="en-US" sz="1800"/>
              <a:t> are the globally significant ecological patterns created by sustained interactions between humans and ecosystems. (</a:t>
            </a:r>
            <a:r>
              <a:rPr lang="en-US" altLang="en-US" sz="1800">
                <a:hlinkClick r:id="rId3"/>
              </a:rPr>
              <a:t>http://ecotope.org/anthromes/faq/#Are_biomes_obsolete</a:t>
            </a:r>
            <a:r>
              <a:rPr lang="en-US" altLang="en-US" sz="1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60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905000" y="381000"/>
            <a:ext cx="79248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URBAN: </a:t>
            </a:r>
            <a:r>
              <a:rPr lang="en-US" altLang="en-US" sz="1800"/>
              <a:t>Urban and Dense Settlements: &gt; 100 people/km</a:t>
            </a:r>
            <a:r>
              <a:rPr lang="en-US" altLang="en-US" sz="1800" baseline="30000"/>
              <a:t>2</a:t>
            </a:r>
            <a:r>
              <a:rPr lang="en-US" altLang="en-US" sz="180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2.6 billion people, 1.5 mill km</a:t>
            </a:r>
            <a:r>
              <a:rPr lang="en-US" altLang="en-US" sz="1800" baseline="30000"/>
              <a:t>2</a:t>
            </a:r>
            <a:r>
              <a:rPr lang="en-US" altLang="en-US" sz="1800"/>
              <a:t>  </a:t>
            </a:r>
            <a:r>
              <a:rPr lang="en-US" altLang="en-US" sz="1800" baseline="30000"/>
              <a:t> </a:t>
            </a: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VILLAGES: </a:t>
            </a:r>
            <a:r>
              <a:rPr lang="en-US" altLang="en-US" sz="1800"/>
              <a:t>Dense rural populations with agriculture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2.6 billion people, 8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CROPLANDS: </a:t>
            </a:r>
            <a:r>
              <a:rPr lang="en-US" altLang="en-US" sz="1800"/>
              <a:t>Agriculture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0.9 billion people, 27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RANGELANDS: </a:t>
            </a:r>
            <a:r>
              <a:rPr lang="en-US" altLang="en-US" sz="1800"/>
              <a:t>Grazing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0.3 billion people, 40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FORESTED: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0.04 billion people, 25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WILDLANDS: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 people, 29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Antarctica – 14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TOTAL land surface area = 148 million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30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This is no longer </a:t>
            </a:r>
            <a:r>
              <a:rPr lang="en-US" altLang="en-US" sz="1800" b="1" i="1">
                <a:solidFill>
                  <a:srgbClr val="009900"/>
                </a:solidFill>
              </a:rPr>
              <a:t>Temperate Deciduous Forest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43000"/>
            <a:ext cx="81692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5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fragmented landsc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"/>
            <a:ext cx="8004175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286000" y="57150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Farmland within the Eastern Deciduous Forest, or Forest in Farmland?</a:t>
            </a:r>
          </a:p>
        </p:txBody>
      </p:sp>
    </p:spTree>
    <p:extLst>
      <p:ext uri="{BB962C8B-B14F-4D97-AF65-F5344CB8AC3E}">
        <p14:creationId xmlns:p14="http://schemas.microsoft.com/office/powerpoint/2010/main" val="68352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304800"/>
          <a:ext cx="7620000" cy="2895600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40758303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F4F4F"/>
                          </a:solidFill>
                          <a:effectLst/>
                        </a:rPr>
                        <a:t>The</a:t>
                      </a:r>
                      <a:r>
                        <a:rPr lang="en-US" sz="2000" b="1" i="1" dirty="0">
                          <a:effectLst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800000"/>
                          </a:solidFill>
                          <a:effectLst/>
                        </a:rPr>
                        <a:t>Anthromes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4F4F4F"/>
                          </a:solidFill>
                          <a:effectLst/>
                        </a:rPr>
                        <a:t>Paradigm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1300" dirty="0">
                          <a:effectLst/>
                        </a:rPr>
                        <a:t>  </a:t>
                      </a:r>
                      <a:r>
                        <a:rPr lang="en-US" sz="1300" i="1" dirty="0"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US" sz="1300" i="1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1300" b="1" i="1" dirty="0">
                          <a:effectLst/>
                          <a:latin typeface="Arial" panose="020B0604020202020204" pitchFamily="34" charset="0"/>
                        </a:rPr>
                        <a:t>  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</a:rPr>
                        <a:t>Human systems, with natural systems embedded within them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Most of the biosphere reshaped by </a:t>
                      </a:r>
                      <a:r>
                        <a:rPr lang="en-US" sz="1800" dirty="0">
                          <a:solidFill>
                            <a:srgbClr val="105306"/>
                          </a:solidFill>
                          <a:effectLst/>
                          <a:latin typeface="Verdana" panose="020B0604030504040204" pitchFamily="34" charset="0"/>
                          <a:hlinkClick r:id="rId2"/>
                        </a:rPr>
                        <a:t>human systems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Human systems are primary shapers of ecosystem form, process and biodiversity.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Humans create and sustain a diverse spectrum of anthropogenic ecosystems, or </a:t>
                      </a:r>
                      <a:r>
                        <a:rPr lang="en-US" sz="1800" dirty="0" err="1">
                          <a:effectLst/>
                          <a:latin typeface="Verdana" panose="020B0604030504040204" pitchFamily="34" charset="0"/>
                        </a:rPr>
                        <a:t>anthromes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</a:rPr>
                        <a:t>Planetary stewardship based on humans as permanent managers of the biosphere.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54454"/>
                  </a:ext>
                </a:extLst>
              </a:tr>
            </a:tbl>
          </a:graphicData>
        </a:graphic>
      </p:graphicFrame>
      <p:pic>
        <p:nvPicPr>
          <p:cNvPr id="46084" name="Picture 1" descr="http://ecotope.org/anthromes/images/anthromes_paradigm_wide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60750"/>
            <a:ext cx="79454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6019800" y="152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http://ecotope.org/anthromes/paradigm/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8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905000" y="381001"/>
            <a:ext cx="5029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URBAN: </a:t>
            </a:r>
            <a:r>
              <a:rPr lang="en-US" altLang="en-US" sz="1800"/>
              <a:t>Urban and Dense Settlements: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&gt; 100 people/km</a:t>
            </a:r>
            <a:r>
              <a:rPr lang="en-US" altLang="en-US" sz="1800" baseline="30000"/>
              <a:t>2</a:t>
            </a:r>
            <a:r>
              <a:rPr lang="en-US" altLang="en-US" sz="180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2.6 billion people, 1.5 mill km</a:t>
            </a:r>
            <a:r>
              <a:rPr lang="en-US" altLang="en-US" sz="1800" baseline="30000"/>
              <a:t>2</a:t>
            </a:r>
            <a:r>
              <a:rPr lang="en-US" altLang="en-US" sz="1800"/>
              <a:t>  </a:t>
            </a:r>
            <a:r>
              <a:rPr lang="en-US" altLang="en-US" sz="1800" baseline="30000"/>
              <a:t> </a:t>
            </a: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VILLAGES: </a:t>
            </a:r>
            <a:r>
              <a:rPr lang="en-US" altLang="en-US" sz="1800"/>
              <a:t>Dense rural populations with agr.	2.6 billion people, 8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CROPLANDS: </a:t>
            </a:r>
            <a:r>
              <a:rPr lang="en-US" altLang="en-US" sz="1800"/>
              <a:t>Agriculture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0.9 billion people, 27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RANGELANDS: </a:t>
            </a:r>
            <a:r>
              <a:rPr lang="en-US" altLang="en-US" sz="1800"/>
              <a:t>Grazing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0.3 billion people, 40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FORESTED: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0.04 billion people, 25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WILDLANDS: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0 people, 29 million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Antarctica – 14 mill km</a:t>
            </a:r>
            <a:r>
              <a:rPr lang="en-US" altLang="en-US" sz="18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TOTAL land surface area = 148 million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30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30000"/>
          </a:p>
        </p:txBody>
      </p:sp>
      <p:sp>
        <p:nvSpPr>
          <p:cNvPr id="2" name="Left Brace 1"/>
          <p:cNvSpPr/>
          <p:nvPr/>
        </p:nvSpPr>
        <p:spPr>
          <a:xfrm>
            <a:off x="6629400" y="2895600"/>
            <a:ext cx="914400" cy="3048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315200" y="305911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Includes forests that are radically different ecologically, from the Amazon to the Boreal Forest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315200" y="450056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How humans might use these sustainably will vary dramatically because of climatic, “biomic” distinctions</a:t>
            </a:r>
          </a:p>
        </p:txBody>
      </p:sp>
    </p:spTree>
    <p:extLst>
      <p:ext uri="{BB962C8B-B14F-4D97-AF65-F5344CB8AC3E}">
        <p14:creationId xmlns:p14="http://schemas.microsoft.com/office/powerpoint/2010/main" val="187107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71" y="1028700"/>
            <a:ext cx="30313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3"/>
          <p:cNvSpPr>
            <a:spLocks noChangeArrowheads="1"/>
          </p:cNvSpPr>
          <p:nvPr/>
        </p:nvSpPr>
        <p:spPr bwMode="auto">
          <a:xfrm>
            <a:off x="5248250" y="4055270"/>
            <a:ext cx="1406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i="1">
                <a:solidFill>
                  <a:srgbClr val="000000"/>
                </a:solidFill>
                <a:latin typeface="Calibri" pitchFamily="34" charset="0"/>
              </a:rPr>
              <a:t>Seminatural </a:t>
            </a:r>
            <a:endParaRPr lang="en-US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7556897" y="1243014"/>
            <a:ext cx="275034" cy="136922"/>
          </a:xfrm>
          <a:prstGeom prst="rect">
            <a:avLst/>
          </a:prstGeom>
          <a:solidFill>
            <a:srgbClr val="A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7556897" y="1243014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7897417" y="1229918"/>
            <a:ext cx="33823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Urban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7" name="Rectangle 14"/>
          <p:cNvSpPr>
            <a:spLocks noChangeArrowheads="1"/>
          </p:cNvSpPr>
          <p:nvPr/>
        </p:nvSpPr>
        <p:spPr bwMode="auto">
          <a:xfrm>
            <a:off x="7556897" y="1401366"/>
            <a:ext cx="275034" cy="1369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8" name="Rectangle 15"/>
          <p:cNvSpPr>
            <a:spLocks noChangeArrowheads="1"/>
          </p:cNvSpPr>
          <p:nvPr/>
        </p:nvSpPr>
        <p:spPr bwMode="auto">
          <a:xfrm>
            <a:off x="7556897" y="1401366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9" name="Rectangle 16"/>
          <p:cNvSpPr>
            <a:spLocks noChangeArrowheads="1"/>
          </p:cNvSpPr>
          <p:nvPr/>
        </p:nvSpPr>
        <p:spPr bwMode="auto">
          <a:xfrm>
            <a:off x="7897417" y="1402559"/>
            <a:ext cx="10227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Dense settlements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0" name="Rectangle 17"/>
          <p:cNvSpPr>
            <a:spLocks noChangeArrowheads="1"/>
          </p:cNvSpPr>
          <p:nvPr/>
        </p:nvSpPr>
        <p:spPr bwMode="auto">
          <a:xfrm>
            <a:off x="7508083" y="971552"/>
            <a:ext cx="1792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Dense Settlements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1" name="Rectangle 18"/>
          <p:cNvSpPr>
            <a:spLocks noChangeArrowheads="1"/>
          </p:cNvSpPr>
          <p:nvPr/>
        </p:nvSpPr>
        <p:spPr bwMode="auto">
          <a:xfrm>
            <a:off x="7500939" y="5580460"/>
            <a:ext cx="273844" cy="136922"/>
          </a:xfrm>
          <a:prstGeom prst="rect">
            <a:avLst/>
          </a:prstGeom>
          <a:solidFill>
            <a:srgbClr val="DAF2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2" name="Rectangle 19"/>
          <p:cNvSpPr>
            <a:spLocks noChangeArrowheads="1"/>
          </p:cNvSpPr>
          <p:nvPr/>
        </p:nvSpPr>
        <p:spPr bwMode="auto">
          <a:xfrm>
            <a:off x="7500939" y="5580460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3" name="Rectangle 20"/>
          <p:cNvSpPr>
            <a:spLocks noChangeArrowheads="1"/>
          </p:cNvSpPr>
          <p:nvPr/>
        </p:nvSpPr>
        <p:spPr bwMode="auto">
          <a:xfrm>
            <a:off x="7841458" y="5563793"/>
            <a:ext cx="90249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Wild Woodlands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4" name="Rectangle 21"/>
          <p:cNvSpPr>
            <a:spLocks noChangeArrowheads="1"/>
          </p:cNvSpPr>
          <p:nvPr/>
        </p:nvSpPr>
        <p:spPr bwMode="auto">
          <a:xfrm>
            <a:off x="7500939" y="5740003"/>
            <a:ext cx="273844" cy="136922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5" name="Rectangle 22"/>
          <p:cNvSpPr>
            <a:spLocks noChangeArrowheads="1"/>
          </p:cNvSpPr>
          <p:nvPr/>
        </p:nvSpPr>
        <p:spPr bwMode="auto">
          <a:xfrm>
            <a:off x="7500939" y="5740003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6" name="Rectangle 23"/>
          <p:cNvSpPr>
            <a:spLocks noChangeArrowheads="1"/>
          </p:cNvSpPr>
          <p:nvPr/>
        </p:nvSpPr>
        <p:spPr bwMode="auto">
          <a:xfrm>
            <a:off x="7841458" y="5745959"/>
            <a:ext cx="76302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Wild Treeless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7" name="Rectangle 24"/>
          <p:cNvSpPr>
            <a:spLocks noChangeArrowheads="1"/>
          </p:cNvSpPr>
          <p:nvPr/>
        </p:nvSpPr>
        <p:spPr bwMode="auto">
          <a:xfrm>
            <a:off x="8602267" y="5745959"/>
            <a:ext cx="12182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&amp;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8" name="Rectangle 25"/>
          <p:cNvSpPr>
            <a:spLocks noChangeArrowheads="1"/>
          </p:cNvSpPr>
          <p:nvPr/>
        </p:nvSpPr>
        <p:spPr bwMode="auto">
          <a:xfrm>
            <a:off x="8720140" y="5745959"/>
            <a:ext cx="6876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Barren 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19" name="Rectangle 26"/>
          <p:cNvSpPr>
            <a:spLocks noChangeArrowheads="1"/>
          </p:cNvSpPr>
          <p:nvPr/>
        </p:nvSpPr>
        <p:spPr bwMode="auto">
          <a:xfrm>
            <a:off x="7449743" y="5305427"/>
            <a:ext cx="953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Wildlands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0" name="Rectangle 27"/>
          <p:cNvSpPr>
            <a:spLocks noChangeArrowheads="1"/>
          </p:cNvSpPr>
          <p:nvPr/>
        </p:nvSpPr>
        <p:spPr bwMode="auto">
          <a:xfrm>
            <a:off x="7867652" y="5068493"/>
            <a:ext cx="103393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Inhabited Treeless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1" name="Rectangle 28"/>
          <p:cNvSpPr>
            <a:spLocks noChangeArrowheads="1"/>
          </p:cNvSpPr>
          <p:nvPr/>
        </p:nvSpPr>
        <p:spPr bwMode="auto">
          <a:xfrm>
            <a:off x="8907067" y="5068493"/>
            <a:ext cx="12182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&amp;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2" name="Rectangle 29"/>
          <p:cNvSpPr>
            <a:spLocks noChangeArrowheads="1"/>
          </p:cNvSpPr>
          <p:nvPr/>
        </p:nvSpPr>
        <p:spPr bwMode="auto">
          <a:xfrm>
            <a:off x="8435580" y="5197080"/>
            <a:ext cx="6876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Barren 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3" name="Rectangle 30"/>
          <p:cNvSpPr>
            <a:spLocks noChangeArrowheads="1"/>
          </p:cNvSpPr>
          <p:nvPr/>
        </p:nvSpPr>
        <p:spPr bwMode="auto">
          <a:xfrm>
            <a:off x="7516417" y="4600576"/>
            <a:ext cx="273844" cy="136922"/>
          </a:xfrm>
          <a:prstGeom prst="rect">
            <a:avLst/>
          </a:prstGeom>
          <a:solidFill>
            <a:srgbClr val="38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4" name="Rectangle 31"/>
          <p:cNvSpPr>
            <a:spLocks noChangeArrowheads="1"/>
          </p:cNvSpPr>
          <p:nvPr/>
        </p:nvSpPr>
        <p:spPr bwMode="auto">
          <a:xfrm>
            <a:off x="7516417" y="4600576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5" name="Rectangle 32"/>
          <p:cNvSpPr>
            <a:spLocks noChangeArrowheads="1"/>
          </p:cNvSpPr>
          <p:nvPr/>
        </p:nvSpPr>
        <p:spPr bwMode="auto">
          <a:xfrm>
            <a:off x="7867651" y="4585099"/>
            <a:ext cx="125354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Residential Woodlands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6" name="Rectangle 33"/>
          <p:cNvSpPr>
            <a:spLocks noChangeArrowheads="1"/>
          </p:cNvSpPr>
          <p:nvPr/>
        </p:nvSpPr>
        <p:spPr bwMode="auto">
          <a:xfrm>
            <a:off x="7516417" y="4760120"/>
            <a:ext cx="273844" cy="136922"/>
          </a:xfrm>
          <a:prstGeom prst="rect">
            <a:avLst/>
          </a:prstGeom>
          <a:solidFill>
            <a:srgbClr val="A5F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7" name="Rectangle 34"/>
          <p:cNvSpPr>
            <a:spLocks noChangeArrowheads="1"/>
          </p:cNvSpPr>
          <p:nvPr/>
        </p:nvSpPr>
        <p:spPr bwMode="auto">
          <a:xfrm>
            <a:off x="7516417" y="4760120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8" name="Rectangle 35"/>
          <p:cNvSpPr>
            <a:spLocks noChangeArrowheads="1"/>
          </p:cNvSpPr>
          <p:nvPr/>
        </p:nvSpPr>
        <p:spPr bwMode="auto">
          <a:xfrm>
            <a:off x="7867650" y="4745833"/>
            <a:ext cx="120866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Populated Woodlands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29" name="Rectangle 36"/>
          <p:cNvSpPr>
            <a:spLocks noChangeArrowheads="1"/>
          </p:cNvSpPr>
          <p:nvPr/>
        </p:nvSpPr>
        <p:spPr bwMode="auto">
          <a:xfrm>
            <a:off x="7516417" y="4917283"/>
            <a:ext cx="273844" cy="136922"/>
          </a:xfrm>
          <a:prstGeom prst="rect">
            <a:avLst/>
          </a:prstGeom>
          <a:solidFill>
            <a:srgbClr val="D3FF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0" name="Rectangle 37"/>
          <p:cNvSpPr>
            <a:spLocks noChangeArrowheads="1"/>
          </p:cNvSpPr>
          <p:nvPr/>
        </p:nvSpPr>
        <p:spPr bwMode="auto">
          <a:xfrm>
            <a:off x="7516417" y="4917283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1" name="Rectangle 38"/>
          <p:cNvSpPr>
            <a:spLocks noChangeArrowheads="1"/>
          </p:cNvSpPr>
          <p:nvPr/>
        </p:nvSpPr>
        <p:spPr bwMode="auto">
          <a:xfrm>
            <a:off x="7867652" y="4917283"/>
            <a:ext cx="108202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Remote Woodlands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2" name="Rectangle 39"/>
          <p:cNvSpPr>
            <a:spLocks noChangeArrowheads="1"/>
          </p:cNvSpPr>
          <p:nvPr/>
        </p:nvSpPr>
        <p:spPr bwMode="auto">
          <a:xfrm>
            <a:off x="7516417" y="5075635"/>
            <a:ext cx="273844" cy="13692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3" name="Rectangle 40"/>
          <p:cNvSpPr>
            <a:spLocks noChangeArrowheads="1"/>
          </p:cNvSpPr>
          <p:nvPr/>
        </p:nvSpPr>
        <p:spPr bwMode="auto">
          <a:xfrm>
            <a:off x="7516417" y="5075635"/>
            <a:ext cx="27384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4" name="Rectangle 41"/>
          <p:cNvSpPr>
            <a:spLocks noChangeArrowheads="1"/>
          </p:cNvSpPr>
          <p:nvPr/>
        </p:nvSpPr>
        <p:spPr bwMode="auto">
          <a:xfrm>
            <a:off x="7467601" y="4326733"/>
            <a:ext cx="1153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Seminatural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5" name="Rectangle 42"/>
          <p:cNvSpPr>
            <a:spLocks noChangeArrowheads="1"/>
          </p:cNvSpPr>
          <p:nvPr/>
        </p:nvSpPr>
        <p:spPr bwMode="auto">
          <a:xfrm>
            <a:off x="7467601" y="3526633"/>
            <a:ext cx="1097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Rangelands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6" name="Rectangle 43"/>
          <p:cNvSpPr>
            <a:spLocks noChangeArrowheads="1"/>
          </p:cNvSpPr>
          <p:nvPr/>
        </p:nvSpPr>
        <p:spPr bwMode="auto">
          <a:xfrm>
            <a:off x="7518797" y="3794522"/>
            <a:ext cx="275034" cy="136922"/>
          </a:xfrm>
          <a:prstGeom prst="rect">
            <a:avLst/>
          </a:prstGeom>
          <a:solidFill>
            <a:srgbClr val="E6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7" name="Rectangle 44"/>
          <p:cNvSpPr>
            <a:spLocks noChangeArrowheads="1"/>
          </p:cNvSpPr>
          <p:nvPr/>
        </p:nvSpPr>
        <p:spPr bwMode="auto">
          <a:xfrm>
            <a:off x="7518797" y="3794522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8" name="Rectangle 45"/>
          <p:cNvSpPr>
            <a:spLocks noChangeArrowheads="1"/>
          </p:cNvSpPr>
          <p:nvPr/>
        </p:nvSpPr>
        <p:spPr bwMode="auto">
          <a:xfrm>
            <a:off x="7859317" y="3779045"/>
            <a:ext cx="60272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Residential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9" name="Rectangle 46"/>
          <p:cNvSpPr>
            <a:spLocks noChangeArrowheads="1"/>
          </p:cNvSpPr>
          <p:nvPr/>
        </p:nvSpPr>
        <p:spPr bwMode="auto">
          <a:xfrm>
            <a:off x="7518797" y="3954066"/>
            <a:ext cx="275034" cy="136922"/>
          </a:xfrm>
          <a:prstGeom prst="rect">
            <a:avLst/>
          </a:pr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0" name="Rectangle 47"/>
          <p:cNvSpPr>
            <a:spLocks noChangeArrowheads="1"/>
          </p:cNvSpPr>
          <p:nvPr/>
        </p:nvSpPr>
        <p:spPr bwMode="auto">
          <a:xfrm>
            <a:off x="7518797" y="3954066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1" name="Rectangle 48"/>
          <p:cNvSpPr>
            <a:spLocks noChangeArrowheads="1"/>
          </p:cNvSpPr>
          <p:nvPr/>
        </p:nvSpPr>
        <p:spPr bwMode="auto">
          <a:xfrm>
            <a:off x="7859317" y="3939780"/>
            <a:ext cx="55784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Populated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2" name="Rectangle 49"/>
          <p:cNvSpPr>
            <a:spLocks noChangeArrowheads="1"/>
          </p:cNvSpPr>
          <p:nvPr/>
        </p:nvSpPr>
        <p:spPr bwMode="auto">
          <a:xfrm>
            <a:off x="7518797" y="4112420"/>
            <a:ext cx="275034" cy="136922"/>
          </a:xfrm>
          <a:prstGeom prst="rect">
            <a:avLst/>
          </a:prstGeom>
          <a:solidFill>
            <a:srgbClr val="FFE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3" name="Rectangle 50"/>
          <p:cNvSpPr>
            <a:spLocks noChangeArrowheads="1"/>
          </p:cNvSpPr>
          <p:nvPr/>
        </p:nvSpPr>
        <p:spPr bwMode="auto">
          <a:xfrm>
            <a:off x="7518797" y="4112420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4" name="Rectangle 51"/>
          <p:cNvSpPr>
            <a:spLocks noChangeArrowheads="1"/>
          </p:cNvSpPr>
          <p:nvPr/>
        </p:nvSpPr>
        <p:spPr bwMode="auto">
          <a:xfrm>
            <a:off x="7859316" y="4111230"/>
            <a:ext cx="43120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Remote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5" name="Rectangle 52"/>
          <p:cNvSpPr>
            <a:spLocks noChangeArrowheads="1"/>
          </p:cNvSpPr>
          <p:nvPr/>
        </p:nvSpPr>
        <p:spPr bwMode="auto">
          <a:xfrm>
            <a:off x="7828361" y="2818211"/>
            <a:ext cx="110126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Residential Irrigated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6" name="Rectangle 53"/>
          <p:cNvSpPr>
            <a:spLocks noChangeArrowheads="1"/>
          </p:cNvSpPr>
          <p:nvPr/>
        </p:nvSpPr>
        <p:spPr bwMode="auto">
          <a:xfrm>
            <a:off x="7828360" y="2978945"/>
            <a:ext cx="1051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Residential Rainfed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7" name="Rectangle 54"/>
          <p:cNvSpPr>
            <a:spLocks noChangeArrowheads="1"/>
          </p:cNvSpPr>
          <p:nvPr/>
        </p:nvSpPr>
        <p:spPr bwMode="auto">
          <a:xfrm>
            <a:off x="7510465" y="2827735"/>
            <a:ext cx="275035" cy="136922"/>
          </a:xfrm>
          <a:prstGeom prst="rect">
            <a:avLst/>
          </a:prstGeom>
          <a:solidFill>
            <a:srgbClr val="00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8" name="Rectangle 55"/>
          <p:cNvSpPr>
            <a:spLocks noChangeArrowheads="1"/>
          </p:cNvSpPr>
          <p:nvPr/>
        </p:nvSpPr>
        <p:spPr bwMode="auto">
          <a:xfrm>
            <a:off x="7510465" y="2827735"/>
            <a:ext cx="275035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9" name="Rectangle 56"/>
          <p:cNvSpPr>
            <a:spLocks noChangeArrowheads="1"/>
          </p:cNvSpPr>
          <p:nvPr/>
        </p:nvSpPr>
        <p:spPr bwMode="auto">
          <a:xfrm>
            <a:off x="7510465" y="2987278"/>
            <a:ext cx="275035" cy="136922"/>
          </a:xfrm>
          <a:prstGeom prst="rect">
            <a:avLst/>
          </a:prstGeom>
          <a:solidFill>
            <a:srgbClr val="E6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0" name="Rectangle 57"/>
          <p:cNvSpPr>
            <a:spLocks noChangeArrowheads="1"/>
          </p:cNvSpPr>
          <p:nvPr/>
        </p:nvSpPr>
        <p:spPr bwMode="auto">
          <a:xfrm>
            <a:off x="7510465" y="2987278"/>
            <a:ext cx="275035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1" name="Rectangle 58"/>
          <p:cNvSpPr>
            <a:spLocks noChangeArrowheads="1"/>
          </p:cNvSpPr>
          <p:nvPr/>
        </p:nvSpPr>
        <p:spPr bwMode="auto">
          <a:xfrm>
            <a:off x="7510465" y="3144441"/>
            <a:ext cx="275035" cy="136922"/>
          </a:xfrm>
          <a:prstGeom prst="rect">
            <a:avLst/>
          </a:prstGeom>
          <a:solidFill>
            <a:srgbClr val="FFFF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2" name="Rectangle 59"/>
          <p:cNvSpPr>
            <a:spLocks noChangeArrowheads="1"/>
          </p:cNvSpPr>
          <p:nvPr/>
        </p:nvSpPr>
        <p:spPr bwMode="auto">
          <a:xfrm>
            <a:off x="7510465" y="3144441"/>
            <a:ext cx="275035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3" name="Rectangle 60"/>
          <p:cNvSpPr>
            <a:spLocks noChangeArrowheads="1"/>
          </p:cNvSpPr>
          <p:nvPr/>
        </p:nvSpPr>
        <p:spPr bwMode="auto">
          <a:xfrm>
            <a:off x="7828361" y="3139680"/>
            <a:ext cx="55784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Populated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4" name="Rectangle 61"/>
          <p:cNvSpPr>
            <a:spLocks noChangeArrowheads="1"/>
          </p:cNvSpPr>
          <p:nvPr/>
        </p:nvSpPr>
        <p:spPr bwMode="auto">
          <a:xfrm>
            <a:off x="7510465" y="3302795"/>
            <a:ext cx="275035" cy="136922"/>
          </a:xfrm>
          <a:prstGeom prst="rect">
            <a:avLst/>
          </a:prstGeom>
          <a:solidFill>
            <a:srgbClr val="FFF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5" name="Rectangle 62"/>
          <p:cNvSpPr>
            <a:spLocks noChangeArrowheads="1"/>
          </p:cNvSpPr>
          <p:nvPr/>
        </p:nvSpPr>
        <p:spPr bwMode="auto">
          <a:xfrm>
            <a:off x="7510465" y="3302795"/>
            <a:ext cx="275035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6" name="Rectangle 63"/>
          <p:cNvSpPr>
            <a:spLocks noChangeArrowheads="1"/>
          </p:cNvSpPr>
          <p:nvPr/>
        </p:nvSpPr>
        <p:spPr bwMode="auto">
          <a:xfrm>
            <a:off x="7828362" y="3301605"/>
            <a:ext cx="46166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Remote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7" name="Rectangle 64"/>
          <p:cNvSpPr>
            <a:spLocks noChangeArrowheads="1"/>
          </p:cNvSpPr>
          <p:nvPr/>
        </p:nvSpPr>
        <p:spPr bwMode="auto">
          <a:xfrm>
            <a:off x="7487842" y="2555083"/>
            <a:ext cx="955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Croplands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8" name="Rectangle 65"/>
          <p:cNvSpPr>
            <a:spLocks noChangeArrowheads="1"/>
          </p:cNvSpPr>
          <p:nvPr/>
        </p:nvSpPr>
        <p:spPr bwMode="auto">
          <a:xfrm>
            <a:off x="7549754" y="2183608"/>
            <a:ext cx="275034" cy="136922"/>
          </a:xfrm>
          <a:prstGeom prst="rect">
            <a:avLst/>
          </a:prstGeom>
          <a:solidFill>
            <a:srgbClr val="A90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9" name="Rectangle 66"/>
          <p:cNvSpPr>
            <a:spLocks noChangeArrowheads="1"/>
          </p:cNvSpPr>
          <p:nvPr/>
        </p:nvSpPr>
        <p:spPr bwMode="auto">
          <a:xfrm>
            <a:off x="7549754" y="2183608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0" name="Rectangle 67"/>
          <p:cNvSpPr>
            <a:spLocks noChangeArrowheads="1"/>
          </p:cNvSpPr>
          <p:nvPr/>
        </p:nvSpPr>
        <p:spPr bwMode="auto">
          <a:xfrm>
            <a:off x="7549754" y="1866901"/>
            <a:ext cx="275034" cy="136922"/>
          </a:xfrm>
          <a:prstGeom prst="rect">
            <a:avLst/>
          </a:prstGeom>
          <a:solidFill>
            <a:srgbClr val="007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1" name="Rectangle 68"/>
          <p:cNvSpPr>
            <a:spLocks noChangeArrowheads="1"/>
          </p:cNvSpPr>
          <p:nvPr/>
        </p:nvSpPr>
        <p:spPr bwMode="auto">
          <a:xfrm>
            <a:off x="7549754" y="1866901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2" name="Rectangle 69"/>
          <p:cNvSpPr>
            <a:spLocks noChangeArrowheads="1"/>
          </p:cNvSpPr>
          <p:nvPr/>
        </p:nvSpPr>
        <p:spPr bwMode="auto">
          <a:xfrm>
            <a:off x="7890272" y="1854996"/>
            <a:ext cx="22923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Rice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3" name="Rectangle 70"/>
          <p:cNvSpPr>
            <a:spLocks noChangeArrowheads="1"/>
          </p:cNvSpPr>
          <p:nvPr/>
        </p:nvSpPr>
        <p:spPr bwMode="auto">
          <a:xfrm>
            <a:off x="7549754" y="2025253"/>
            <a:ext cx="275034" cy="136922"/>
          </a:xfrm>
          <a:prstGeom prst="rect">
            <a:avLst/>
          </a:prstGeom>
          <a:solidFill>
            <a:srgbClr val="00A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4" name="Rectangle 71"/>
          <p:cNvSpPr>
            <a:spLocks noChangeArrowheads="1"/>
          </p:cNvSpPr>
          <p:nvPr/>
        </p:nvSpPr>
        <p:spPr bwMode="auto">
          <a:xfrm>
            <a:off x="7549754" y="2025253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5" name="Rectangle 72"/>
          <p:cNvSpPr>
            <a:spLocks noChangeArrowheads="1"/>
          </p:cNvSpPr>
          <p:nvPr/>
        </p:nvSpPr>
        <p:spPr bwMode="auto">
          <a:xfrm>
            <a:off x="7890274" y="2015730"/>
            <a:ext cx="46807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Irrigated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6" name="Rectangle 73"/>
          <p:cNvSpPr>
            <a:spLocks noChangeArrowheads="1"/>
          </p:cNvSpPr>
          <p:nvPr/>
        </p:nvSpPr>
        <p:spPr bwMode="auto">
          <a:xfrm>
            <a:off x="7890273" y="2176465"/>
            <a:ext cx="4183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Rainfed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7" name="Rectangle 74"/>
          <p:cNvSpPr>
            <a:spLocks noChangeArrowheads="1"/>
          </p:cNvSpPr>
          <p:nvPr/>
        </p:nvSpPr>
        <p:spPr bwMode="auto">
          <a:xfrm>
            <a:off x="7549754" y="2341960"/>
            <a:ext cx="275034" cy="136922"/>
          </a:xfrm>
          <a:prstGeom prst="rect">
            <a:avLst/>
          </a:prstGeom>
          <a:solidFill>
            <a:srgbClr val="FF7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8" name="Rectangle 75"/>
          <p:cNvSpPr>
            <a:spLocks noChangeArrowheads="1"/>
          </p:cNvSpPr>
          <p:nvPr/>
        </p:nvSpPr>
        <p:spPr bwMode="auto">
          <a:xfrm>
            <a:off x="7549754" y="2341960"/>
            <a:ext cx="275034" cy="136922"/>
          </a:xfrm>
          <a:prstGeom prst="rect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9" name="Rectangle 76"/>
          <p:cNvSpPr>
            <a:spLocks noChangeArrowheads="1"/>
          </p:cNvSpPr>
          <p:nvPr/>
        </p:nvSpPr>
        <p:spPr bwMode="auto">
          <a:xfrm>
            <a:off x="7890274" y="2347915"/>
            <a:ext cx="44242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Calibri" pitchFamily="34" charset="0"/>
              </a:rPr>
              <a:t>Pastoral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70" name="Rectangle 77"/>
          <p:cNvSpPr>
            <a:spLocks noChangeArrowheads="1"/>
          </p:cNvSpPr>
          <p:nvPr/>
        </p:nvSpPr>
        <p:spPr bwMode="auto">
          <a:xfrm>
            <a:off x="7521180" y="1600202"/>
            <a:ext cx="731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Villages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71" name="Rounded Rectangle 79"/>
          <p:cNvSpPr>
            <a:spLocks noChangeArrowheads="1"/>
          </p:cNvSpPr>
          <p:nvPr/>
        </p:nvSpPr>
        <p:spPr bwMode="auto">
          <a:xfrm>
            <a:off x="5467350" y="1943100"/>
            <a:ext cx="457200" cy="342900"/>
          </a:xfrm>
          <a:prstGeom prst="roundRect">
            <a:avLst>
              <a:gd name="adj" fmla="val 440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72" name="Rectangle 11"/>
          <p:cNvSpPr>
            <a:spLocks noChangeArrowheads="1"/>
          </p:cNvSpPr>
          <p:nvPr/>
        </p:nvSpPr>
        <p:spPr bwMode="auto">
          <a:xfrm>
            <a:off x="5395894" y="1915717"/>
            <a:ext cx="7489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100" b="1">
                <a:solidFill>
                  <a:srgbClr val="000000"/>
                </a:solidFill>
                <a:latin typeface="Calibri" pitchFamily="34" charset="0"/>
              </a:rPr>
              <a:t>Used</a:t>
            </a:r>
            <a:endParaRPr lang="en-US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73" name="Rounded Rectangle 80"/>
          <p:cNvSpPr>
            <a:spLocks noChangeArrowheads="1"/>
          </p:cNvSpPr>
          <p:nvPr/>
        </p:nvSpPr>
        <p:spPr bwMode="auto">
          <a:xfrm>
            <a:off x="5468541" y="5029200"/>
            <a:ext cx="457200" cy="342900"/>
          </a:xfrm>
          <a:prstGeom prst="roundRect">
            <a:avLst>
              <a:gd name="adj" fmla="val 440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74" name="Rectangle 12"/>
          <p:cNvSpPr>
            <a:spLocks noChangeArrowheads="1"/>
          </p:cNvSpPr>
          <p:nvPr/>
        </p:nvSpPr>
        <p:spPr bwMode="auto">
          <a:xfrm>
            <a:off x="5422917" y="4998244"/>
            <a:ext cx="704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100" b="1">
                <a:solidFill>
                  <a:srgbClr val="000000"/>
                </a:solidFill>
                <a:latin typeface="Calibri" pitchFamily="34" charset="0"/>
              </a:rPr>
              <a:t>Wild</a:t>
            </a:r>
            <a:endParaRPr lang="en-US" sz="2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3" cstate="print"/>
          <a:srcRect t="15054" b="36559"/>
          <a:stretch>
            <a:fillRect/>
          </a:stretch>
        </p:blipFill>
        <p:spPr bwMode="auto">
          <a:xfrm>
            <a:off x="6667500" y="5377631"/>
            <a:ext cx="685800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667501" y="4629150"/>
            <a:ext cx="682713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" name="Picture 97" descr="2000_04_05_M2_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7501" y="3771900"/>
            <a:ext cx="705658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" name="Picture 5" descr="RMC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1" y="2857500"/>
            <a:ext cx="684058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67501" y="1885950"/>
            <a:ext cx="685870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" name="Picture 100" descr="IMG_0552.JPG"/>
          <p:cNvPicPr>
            <a:picLocks noChangeAspect="1"/>
          </p:cNvPicPr>
          <p:nvPr/>
        </p:nvPicPr>
        <p:blipFill>
          <a:blip r:embed="rId8" cstate="screen">
            <a:lum bright="10000" contrast="20000"/>
          </a:blip>
          <a:srcRect/>
          <a:stretch>
            <a:fillRect/>
          </a:stretch>
        </p:blipFill>
        <p:spPr>
          <a:xfrm>
            <a:off x="6667500" y="1085850"/>
            <a:ext cx="692922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1" name="Rectangle 101"/>
          <p:cNvSpPr>
            <a:spLocks noChangeArrowheads="1"/>
          </p:cNvSpPr>
          <p:nvPr/>
        </p:nvSpPr>
        <p:spPr bwMode="auto">
          <a:xfrm>
            <a:off x="5509023" y="887016"/>
            <a:ext cx="1316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Global Land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3467100" y="914400"/>
            <a:ext cx="1543050" cy="5086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3" name="TextBox 10"/>
          <p:cNvSpPr txBox="1">
            <a:spLocks noChangeArrowheads="1"/>
          </p:cNvSpPr>
          <p:nvPr/>
        </p:nvSpPr>
        <p:spPr bwMode="auto">
          <a:xfrm>
            <a:off x="4845845" y="877491"/>
            <a:ext cx="633507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25" b="1">
                <a:solidFill>
                  <a:srgbClr val="000000"/>
                </a:solidFill>
                <a:latin typeface="Calibri" pitchFamily="34" charset="0"/>
              </a:rPr>
              <a:t>2000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1123950" y="914400"/>
            <a:ext cx="2457450" cy="5086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85" name="Group 104"/>
          <p:cNvGrpSpPr>
            <a:grpSpLocks/>
          </p:cNvGrpSpPr>
          <p:nvPr/>
        </p:nvGrpSpPr>
        <p:grpSpPr bwMode="auto">
          <a:xfrm>
            <a:off x="2678907" y="3300410"/>
            <a:ext cx="2674144" cy="323165"/>
            <a:chOff x="15498" y="3257490"/>
            <a:chExt cx="3565902" cy="430951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609286" y="3595679"/>
              <a:ext cx="2972114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91" name="Straight Connector 91"/>
            <p:cNvCxnSpPr>
              <a:cxnSpLocks noChangeShapeType="1"/>
            </p:cNvCxnSpPr>
            <p:nvPr/>
          </p:nvCxnSpPr>
          <p:spPr bwMode="auto">
            <a:xfrm rot="10800000">
              <a:off x="76200" y="3595607"/>
              <a:ext cx="3505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92" name="TextBox 93"/>
            <p:cNvSpPr txBox="1">
              <a:spLocks noChangeArrowheads="1"/>
            </p:cNvSpPr>
            <p:nvPr/>
          </p:nvSpPr>
          <p:spPr bwMode="auto">
            <a:xfrm>
              <a:off x="15498" y="3257490"/>
              <a:ext cx="692999" cy="43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50%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2" y="877491"/>
            <a:ext cx="633507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25" b="1">
                <a:solidFill>
                  <a:srgbClr val="000000"/>
                </a:solidFill>
                <a:latin typeface="Calibri" pitchFamily="34" charset="0"/>
              </a:rPr>
              <a:t>1700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2" y="877491"/>
            <a:ext cx="633507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25" b="1">
                <a:solidFill>
                  <a:srgbClr val="000000"/>
                </a:solidFill>
                <a:latin typeface="Calibri" pitchFamily="34" charset="0"/>
              </a:rPr>
              <a:t>1800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20768" y="877491"/>
            <a:ext cx="633507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25" b="1">
                <a:solidFill>
                  <a:srgbClr val="000000"/>
                </a:solidFill>
                <a:latin typeface="Calibri" pitchFamily="34" charset="0"/>
              </a:rPr>
              <a:t>1900</a:t>
            </a:r>
          </a:p>
        </p:txBody>
      </p:sp>
      <p:sp>
        <p:nvSpPr>
          <p:cNvPr id="51289" name="Rectangle 78"/>
          <p:cNvSpPr>
            <a:spLocks noChangeArrowheads="1"/>
          </p:cNvSpPr>
          <p:nvPr/>
        </p:nvSpPr>
        <p:spPr bwMode="auto">
          <a:xfrm>
            <a:off x="2821783" y="5650708"/>
            <a:ext cx="1457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Ellis et al., 2010</a:t>
            </a:r>
            <a:endParaRPr lang="en-US" i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3" grpId="0" animBg="1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914400"/>
          <a:ext cx="8229600" cy="332263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57280360"/>
                    </a:ext>
                  </a:extLst>
                </a:gridCol>
              </a:tblGrid>
              <a:tr h="332263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105306"/>
                          </a:solidFill>
                          <a:effectLst/>
                        </a:rPr>
                        <a:t>Are </a:t>
                      </a:r>
                      <a:r>
                        <a:rPr lang="en-US" sz="1800" b="1" dirty="0">
                          <a:solidFill>
                            <a:srgbClr val="105306"/>
                          </a:solidFill>
                          <a:effectLst/>
                        </a:rPr>
                        <a:t>biomes obsolete</a:t>
                      </a:r>
                      <a:r>
                        <a:rPr lang="en-US" sz="1800" b="1" dirty="0" smtClean="0">
                          <a:solidFill>
                            <a:srgbClr val="105306"/>
                          </a:solidFill>
                          <a:effectLst/>
                        </a:rPr>
                        <a:t>?</a:t>
                      </a:r>
                    </a:p>
                    <a:p>
                      <a:endParaRPr lang="en-US" sz="1800" dirty="0">
                        <a:effectLst/>
                      </a:endParaRPr>
                    </a:p>
                    <a:p>
                      <a:pPr marL="0" indent="0"/>
                      <a:r>
                        <a:rPr lang="en-US" sz="1800" b="1" dirty="0" smtClean="0">
                          <a:effectLst/>
                        </a:rPr>
                        <a:t>No</a:t>
                      </a:r>
                      <a:r>
                        <a:rPr lang="en-US" sz="1800" b="1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 Even though humans have transformed most of the terrestrial biosphere into </a:t>
                      </a:r>
                      <a:r>
                        <a:rPr lang="en-US" sz="1800" dirty="0" err="1">
                          <a:effectLst/>
                        </a:rPr>
                        <a:t>anthromes</a:t>
                      </a:r>
                      <a:r>
                        <a:rPr lang="en-US" sz="1800" dirty="0">
                          <a:effectLst/>
                        </a:rPr>
                        <a:t>, biomes remain useful both as a basic concept in biology and ecology (globally-significant large-scale units of ecosystem form and function- </a:t>
                      </a:r>
                      <a:r>
                        <a:rPr lang="en-US" sz="1800" dirty="0" err="1">
                          <a:effectLst/>
                        </a:rPr>
                        <a:t>anthromes</a:t>
                      </a:r>
                      <a:r>
                        <a:rPr lang="en-US" sz="1800" dirty="0">
                          <a:effectLst/>
                        </a:rPr>
                        <a:t> are merely "anthropogenic biomes")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indent="0"/>
                      <a:endParaRPr lang="en-US" sz="1800" dirty="0" smtClean="0">
                        <a:effectLst/>
                      </a:endParaRPr>
                    </a:p>
                    <a:p>
                      <a:pPr marL="0" indent="0"/>
                      <a:r>
                        <a:rPr lang="en-US" sz="1800" dirty="0" smtClean="0">
                          <a:effectLst/>
                        </a:rPr>
                        <a:t>The</a:t>
                      </a:r>
                      <a:r>
                        <a:rPr lang="en-US" sz="1800" i="1" dirty="0">
                          <a:effectLst/>
                        </a:rPr>
                        <a:t> </a:t>
                      </a:r>
                      <a:r>
                        <a:rPr lang="en-US" sz="1800" i="1" dirty="0">
                          <a:solidFill>
                            <a:srgbClr val="105306"/>
                          </a:solidFill>
                          <a:effectLst/>
                          <a:hlinkClick r:id="rId2"/>
                        </a:rPr>
                        <a:t>classic biomes defined by climate</a:t>
                      </a:r>
                      <a:r>
                        <a:rPr lang="en-US" sz="1800" dirty="0">
                          <a:effectLst/>
                        </a:rPr>
                        <a:t> are still useful global units for ecology, differentiating profound global variations in ecosystem form and function, including biodiversity and primary </a:t>
                      </a:r>
                      <a:r>
                        <a:rPr lang="en-US" sz="1800" dirty="0" smtClean="0">
                          <a:effectLst/>
                        </a:rPr>
                        <a:t>productivity.</a:t>
                      </a:r>
                    </a:p>
                    <a:p>
                      <a:pPr marL="0" indent="0"/>
                      <a:endParaRPr lang="en-US" sz="1800" dirty="0" smtClean="0">
                        <a:effectLst/>
                      </a:endParaRPr>
                    </a:p>
                    <a:p>
                      <a:pPr marL="0" indent="0"/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  <a:hlinkClick r:id="rId3"/>
                        </a:rPr>
                        <a:t>http://</a:t>
                      </a:r>
                      <a:r>
                        <a:rPr lang="en-US" sz="1800" dirty="0" err="1" smtClean="0">
                          <a:effectLst/>
                          <a:hlinkClick r:id="rId3"/>
                        </a:rPr>
                        <a:t>ecotope.org</a:t>
                      </a:r>
                      <a:r>
                        <a:rPr lang="en-US" sz="1800" dirty="0" smtClean="0">
                          <a:effectLst/>
                          <a:hlinkClick r:id="rId3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hlinkClick r:id="rId3"/>
                        </a:rPr>
                        <a:t>anthromes</a:t>
                      </a:r>
                      <a:r>
                        <a:rPr lang="en-US" sz="1800" dirty="0" smtClean="0">
                          <a:effectLst/>
                          <a:hlinkClick r:id="rId3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hlinkClick r:id="rId3"/>
                        </a:rPr>
                        <a:t>faq</a:t>
                      </a:r>
                      <a:r>
                        <a:rPr lang="en-US" sz="1800" dirty="0" smtClean="0">
                          <a:effectLst/>
                          <a:hlinkClick r:id="rId3"/>
                        </a:rPr>
                        <a:t>/#</a:t>
                      </a:r>
                      <a:r>
                        <a:rPr lang="en-US" sz="1800" dirty="0" err="1" smtClean="0">
                          <a:effectLst/>
                          <a:hlinkClick r:id="rId3"/>
                        </a:rPr>
                        <a:t>Are_biomes_obsolete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15240" marR="15240" marT="15241" marB="1524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0579"/>
                  </a:ext>
                </a:extLst>
              </a:tr>
            </a:tbl>
          </a:graphicData>
        </a:graphic>
      </p:graphicFrame>
      <p:sp>
        <p:nvSpPr>
          <p:cNvPr id="48136" name="TextBox 3"/>
          <p:cNvSpPr txBox="1">
            <a:spLocks noChangeArrowheads="1"/>
          </p:cNvSpPr>
          <p:nvPr/>
        </p:nvSpPr>
        <p:spPr bwMode="auto">
          <a:xfrm>
            <a:off x="1828800" y="48768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This perspective is probably productive in describing these transformed landscapes, with a recognition that there is dramatic climatic and “</a:t>
            </a:r>
            <a:r>
              <a:rPr lang="en-US" altLang="en-US" dirty="0" err="1"/>
              <a:t>biomic</a:t>
            </a:r>
            <a:r>
              <a:rPr lang="en-US" altLang="en-US" dirty="0"/>
              <a:t>” variation in each category.  </a:t>
            </a:r>
          </a:p>
          <a:p>
            <a:endParaRPr lang="en-US" altLang="en-US" dirty="0"/>
          </a:p>
          <a:p>
            <a:r>
              <a:rPr lang="en-US" altLang="en-US" dirty="0"/>
              <a:t>Also productive in understanding interactions between islands of natural ecosystem and the ‘matrix’ of human systems surrounding them.</a:t>
            </a:r>
          </a:p>
        </p:txBody>
      </p:sp>
    </p:spTree>
    <p:extLst>
      <p:ext uri="{BB962C8B-B14F-4D97-AF65-F5344CB8AC3E}">
        <p14:creationId xmlns:p14="http://schemas.microsoft.com/office/powerpoint/2010/main" val="189200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fragmented landsc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0386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2438400" y="4114800"/>
            <a:ext cx="1066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19510394">
            <a:off x="2451100" y="1489075"/>
            <a:ext cx="1066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157" name="Picture 2" descr="Image result for centr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9575"/>
            <a:ext cx="4267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6248400" y="3124200"/>
            <a:ext cx="1066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9" name="TextBox 4"/>
          <p:cNvSpPr txBox="1">
            <a:spLocks noChangeArrowheads="1"/>
          </p:cNvSpPr>
          <p:nvPr/>
        </p:nvSpPr>
        <p:spPr bwMode="auto">
          <a:xfrm>
            <a:off x="6096000" y="5218114"/>
            <a:ext cx="426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dynamics in both human systems and natural systems are affected by the interactions between them.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9300" y="616585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These forest patches will “act” differently because of the differences in the </a:t>
            </a:r>
            <a:r>
              <a:rPr lang="en-US" b="1" dirty="0" err="1">
                <a:solidFill>
                  <a:srgbClr val="FF0000"/>
                </a:solidFill>
              </a:rPr>
              <a:t>anthromes</a:t>
            </a:r>
            <a:r>
              <a:rPr lang="en-US" b="1" dirty="0">
                <a:solidFill>
                  <a:srgbClr val="FF0000"/>
                </a:solidFill>
              </a:rPr>
              <a:t> that surround them.</a:t>
            </a:r>
          </a:p>
        </p:txBody>
      </p:sp>
    </p:spTree>
    <p:extLst>
      <p:ext uri="{BB962C8B-B14F-4D97-AF65-F5344CB8AC3E}">
        <p14:creationId xmlns:p14="http://schemas.microsoft.com/office/powerpoint/2010/main" val="297877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828800" y="671513"/>
            <a:ext cx="42672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Temperate Rain Forest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seasonal but not extreme - moderated by coastal currents. Cool - 10C mean.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High but seasonal - dry summer moderated by fogs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low due to fog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Seasonally limiting in winter and under closed canopies.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deep, rich humus layer, rich A horizon. Slow decomposition and shallower bedrock keep nutrients at surface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winter, treefalls, storms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NUTRIENTS and CYCLING: </a:t>
            </a:r>
            <a:r>
              <a:rPr lang="en-US" altLang="en-US" sz="1800">
                <a:solidFill>
                  <a:srgbClr val="0070C0"/>
                </a:solidFill>
              </a:rPr>
              <a:t>stalled by winter and dry summer, but otherwise wet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3555" name="Picture 3" descr="redwoods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8600"/>
            <a:ext cx="42767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0" y="533400"/>
            <a:ext cx="849854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9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914401"/>
            <a:ext cx="5525113" cy="2643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191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will return to these considerations at the end of the course…</a:t>
            </a:r>
          </a:p>
        </p:txBody>
      </p:sp>
    </p:spTree>
    <p:extLst>
      <p:ext uri="{BB962C8B-B14F-4D97-AF65-F5344CB8AC3E}">
        <p14:creationId xmlns:p14="http://schemas.microsoft.com/office/powerpoint/2010/main" val="317750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1828800" y="671514"/>
            <a:ext cx="426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Rain Forest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4579" name="Picture 4" descr="283_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2875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828800" y="4765675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Low diversity, but tallest trees on the planet, in NA, hemlock and spruce in north give way to redwoods and sequoia in south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Structurally simple; dark understory retards growth of understory except mosses... heavy epiphyte load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1"/>
            <a:ext cx="552608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6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81200" y="609601"/>
            <a:ext cx="426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Deciduous Forest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5603" name="Picture 7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47801"/>
            <a:ext cx="79629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1828800" y="671514"/>
            <a:ext cx="4267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Deciduous Forest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Seasonality is more extreme, with more severely cold winters but moist spring and summer.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More even throughout year; no pronounced drought period.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low for most the year; hot summer and dry winter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Seasonally limiting in winter and under closed canopies.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Soils are rich in nutrients and fairly deep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winter, storms, fires on dry substrates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NUTRIENTS and CYCLING: </a:t>
            </a:r>
            <a:r>
              <a:rPr lang="en-US" altLang="en-US" sz="1800">
                <a:solidFill>
                  <a:srgbClr val="0070C0"/>
                </a:solidFill>
              </a:rPr>
              <a:t>Slow but efficient; deep litter layer.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6627" name="Picture 3" descr="wulins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52400"/>
            <a:ext cx="42783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828800" y="671514"/>
            <a:ext cx="426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Deciduous Forest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486400" y="3062288"/>
            <a:ext cx="40386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Deciduous trees dominate on good soils; pines dominate on sandy soils, dry slopes, early in succession, and nutrient poor soils.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Simple four-layer structure to forest.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herbs flower in in spring when light abundant; also when wind-dispersed canopy trees pollinate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Biota varies dramatically with climate, from northern hardwoods of Beech and Maple to Southern Poplar-Oak (moist) and Oak-Hickory (dry). </a:t>
            </a:r>
          </a:p>
        </p:txBody>
      </p:sp>
      <p:pic>
        <p:nvPicPr>
          <p:cNvPr id="27652" name="Picture 5" descr="http://www.fs.fed.us/wildflowers/regions/southern/JoyceKilmer/images/cove_forest_wildflowers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5576"/>
            <a:ext cx="3429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2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981200" y="609601"/>
            <a:ext cx="426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Grassland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8675" name="Picture 7" descr="http://www.blueplanetbiomes.org/images/grassland_location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1"/>
            <a:ext cx="77136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2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828800" y="671514"/>
            <a:ext cx="42672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TEMPERATE ZONE: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Temperate Grasslands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TEMP: </a:t>
            </a:r>
            <a:r>
              <a:rPr lang="en-US" altLang="en-US" sz="1800">
                <a:solidFill>
                  <a:srgbClr val="0070C0"/>
                </a:solidFill>
              </a:rPr>
              <a:t>seasonal extremes - continental climate limits growing season depending on latitude and temperature extremes.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RAINFALL: </a:t>
            </a:r>
            <a:r>
              <a:rPr lang="en-US" altLang="en-US" sz="1800">
                <a:solidFill>
                  <a:srgbClr val="0070C0"/>
                </a:solidFill>
              </a:rPr>
              <a:t>Low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70C0"/>
                </a:solidFill>
              </a:rPr>
              <a:t>summer rainfall is predictably seasonal. Rainfall is too low to leach cations from soil but can be high enough for grasses.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EVAPOTRANSPIRATIONAL STRESS: </a:t>
            </a:r>
            <a:r>
              <a:rPr lang="en-US" altLang="en-US" sz="1800">
                <a:solidFill>
                  <a:srgbClr val="0070C0"/>
                </a:solidFill>
              </a:rPr>
              <a:t>high, especially in dry season; selects for C4 grasses but C3 grasses still plentiful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LIGHT: </a:t>
            </a:r>
            <a:r>
              <a:rPr lang="en-US" altLang="en-US" sz="1800">
                <a:solidFill>
                  <a:srgbClr val="0070C0"/>
                </a:solidFill>
              </a:rPr>
              <a:t>seasonally limiting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SOILS: </a:t>
            </a:r>
            <a:r>
              <a:rPr lang="en-US" altLang="en-US" sz="1800">
                <a:solidFill>
                  <a:srgbClr val="0070C0"/>
                </a:solidFill>
              </a:rPr>
              <a:t>deep and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DISTURBANCE: </a:t>
            </a:r>
            <a:r>
              <a:rPr lang="en-US" altLang="en-US" sz="1800">
                <a:solidFill>
                  <a:srgbClr val="0070C0"/>
                </a:solidFill>
              </a:rPr>
              <a:t>fire - selects for grasses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NUTRIENTS and CYCLING: </a:t>
            </a:r>
            <a:r>
              <a:rPr lang="en-US" altLang="en-US" sz="1800">
                <a:solidFill>
                  <a:srgbClr val="0070C0"/>
                </a:solidFill>
              </a:rPr>
              <a:t>moist grasslands are richest soils on Earth, rich in nutrients and organics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29699" name="Picture 4" descr="biol_02_img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1000"/>
            <a:ext cx="42386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Map of prairie grasslan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276601"/>
            <a:ext cx="39655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553200" y="6019800"/>
            <a:ext cx="335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934200" y="62484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Increasing rainfall</a:t>
            </a:r>
          </a:p>
        </p:txBody>
      </p:sp>
    </p:spTree>
    <p:extLst>
      <p:ext uri="{BB962C8B-B14F-4D97-AF65-F5344CB8AC3E}">
        <p14:creationId xmlns:p14="http://schemas.microsoft.com/office/powerpoint/2010/main" val="38188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Widescreen</PresentationFormat>
  <Paragraphs>239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Worthen</dc:creator>
  <cp:lastModifiedBy>Wade Worthen</cp:lastModifiedBy>
  <cp:revision>1</cp:revision>
  <dcterms:created xsi:type="dcterms:W3CDTF">2017-09-01T13:10:56Z</dcterms:created>
  <dcterms:modified xsi:type="dcterms:W3CDTF">2017-09-01T13:11:42Z</dcterms:modified>
</cp:coreProperties>
</file>