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9"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9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879615-D919-4A44-837E-986E8FD8FF4C}" type="datetimeFigureOut">
              <a:rPr lang="en-US" smtClean="0"/>
              <a:t>12/2/14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D8CF92-A6C1-7A43-AE55-D049DE4F6D5F}" type="slidenum">
              <a:rPr lang="en-US" smtClean="0"/>
              <a:t>‹#›</a:t>
            </a:fld>
            <a:endParaRPr lang="en-US"/>
          </a:p>
        </p:txBody>
      </p:sp>
    </p:spTree>
    <p:extLst>
      <p:ext uri="{BB962C8B-B14F-4D97-AF65-F5344CB8AC3E}">
        <p14:creationId xmlns:p14="http://schemas.microsoft.com/office/powerpoint/2010/main" val="31219827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mn-lt"/>
                <a:ea typeface="+mn-ea"/>
                <a:cs typeface="+mn-cs"/>
              </a:rPr>
              <a:t>A fishery (an area with high abundances in select stocks of fish</a:t>
            </a:r>
            <a:r>
              <a:rPr lang="en-US" sz="1200" kern="1200" baseline="0" dirty="0" smtClean="0">
                <a:solidFill>
                  <a:schemeClr val="tx1"/>
                </a:solidFill>
                <a:effectLst/>
                <a:latin typeface="+mn-lt"/>
                <a:ea typeface="+mn-ea"/>
                <a:cs typeface="+mn-cs"/>
              </a:rPr>
              <a:t> that we harvest locally or commercially for consumption or to create other products)</a:t>
            </a:r>
            <a:endParaRPr lang="en-US" dirty="0" smtClean="0">
              <a:effectLst/>
            </a:endParaRPr>
          </a:p>
          <a:p>
            <a:pPr marL="228600" indent="-228600">
              <a:buAutoNum type="arabicPeriod"/>
            </a:pPr>
            <a:r>
              <a:rPr lang="en-US" dirty="0" smtClean="0">
                <a:effectLst/>
              </a:rPr>
              <a:t>There</a:t>
            </a:r>
            <a:r>
              <a:rPr lang="en-US" baseline="0" dirty="0" smtClean="0">
                <a:effectLst/>
              </a:rPr>
              <a:t> are both inland (freshwater) and marine fisheries.</a:t>
            </a:r>
            <a:endParaRPr lang="en-US" dirty="0" smtClean="0">
              <a:effectLst/>
            </a:endParaRPr>
          </a:p>
          <a:p>
            <a:pPr marL="0" indent="0">
              <a:buNone/>
            </a:pPr>
            <a:endParaRPr lang="en-US" dirty="0" smtClean="0">
              <a:effectLst/>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4D8CF92-A6C1-7A43-AE55-D049DE4F6D5F}" type="slidenum">
              <a:rPr lang="en-US" smtClean="0"/>
              <a:t>1</a:t>
            </a:fld>
            <a:endParaRPr lang="en-US"/>
          </a:p>
        </p:txBody>
      </p:sp>
    </p:spTree>
    <p:extLst>
      <p:ext uri="{BB962C8B-B14F-4D97-AF65-F5344CB8AC3E}">
        <p14:creationId xmlns:p14="http://schemas.microsoft.com/office/powerpoint/2010/main" val="185595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Fish are a highly diverse group</a:t>
            </a:r>
            <a:r>
              <a:rPr lang="en-US" baseline="0" dirty="0" smtClean="0"/>
              <a:t> of organism that exhibit a wide variety of morphologies, sizes, behaviors. They are highly prolific, and can be found in nearly all bodies of water both fresh and salt no matter the environmental conditions. They are integral parts of aquatic food webs as both prey and effective predators.</a:t>
            </a:r>
          </a:p>
          <a:p>
            <a:pPr marL="228600" indent="-228600">
              <a:buAutoNum type="arabicPeriod"/>
            </a:pPr>
            <a:r>
              <a:rPr lang="en-US" baseline="0" dirty="0" smtClean="0"/>
              <a:t>People consume fish as a form of nutrition (high in proteins and vitamins, low in fats). 19.2 kg eaten by the average person a year. As the human population grows, they will continue to be an important source of food.</a:t>
            </a:r>
          </a:p>
          <a:p>
            <a:pPr marL="228600" indent="-228600">
              <a:buAutoNum type="arabicPeriod"/>
            </a:pPr>
            <a:r>
              <a:rPr lang="en-US" baseline="0" dirty="0" smtClean="0"/>
              <a:t>Large economic impact as well. 91.3 million tons gathered by the fishing industry which employs 200 million+. Global trade: Around 200 countries export fish and fish products. </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4D8CF92-A6C1-7A43-AE55-D049DE4F6D5F}" type="slidenum">
              <a:rPr lang="en-US" smtClean="0"/>
              <a:t>2</a:t>
            </a:fld>
            <a:endParaRPr lang="en-US"/>
          </a:p>
        </p:txBody>
      </p:sp>
    </p:spTree>
    <p:extLst>
      <p:ext uri="{BB962C8B-B14F-4D97-AF65-F5344CB8AC3E}">
        <p14:creationId xmlns:p14="http://schemas.microsoft.com/office/powerpoint/2010/main" val="318457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All</a:t>
            </a:r>
            <a:r>
              <a:rPr lang="en-US" baseline="0" dirty="0" smtClean="0"/>
              <a:t> around the world, scientists and fishermen are noticing a decline in the health and abundances of fisheries. </a:t>
            </a:r>
          </a:p>
          <a:p>
            <a:pPr marL="228600" indent="-228600">
              <a:buAutoNum type="arabicPeriod"/>
            </a:pPr>
            <a:r>
              <a:rPr lang="en-US" baseline="0" dirty="0" smtClean="0"/>
              <a:t>Two contributing factors are water allocations by human societies and overfishing.</a:t>
            </a:r>
            <a:endParaRPr lang="en-US" dirty="0"/>
          </a:p>
        </p:txBody>
      </p:sp>
      <p:sp>
        <p:nvSpPr>
          <p:cNvPr id="4" name="Slide Number Placeholder 3"/>
          <p:cNvSpPr>
            <a:spLocks noGrp="1"/>
          </p:cNvSpPr>
          <p:nvPr>
            <p:ph type="sldNum" sz="quarter" idx="10"/>
          </p:nvPr>
        </p:nvSpPr>
        <p:spPr/>
        <p:txBody>
          <a:bodyPr/>
          <a:lstStyle/>
          <a:p>
            <a:fld id="{74D8CF92-A6C1-7A43-AE55-D049DE4F6D5F}" type="slidenum">
              <a:rPr lang="en-US" smtClean="0"/>
              <a:t>3</a:t>
            </a:fld>
            <a:endParaRPr lang="en-US"/>
          </a:p>
        </p:txBody>
      </p:sp>
    </p:spTree>
    <p:extLst>
      <p:ext uri="{BB962C8B-B14F-4D97-AF65-F5344CB8AC3E}">
        <p14:creationId xmlns:p14="http://schemas.microsoft.com/office/powerpoint/2010/main" val="64604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Much</a:t>
            </a:r>
            <a:r>
              <a:rPr lang="en-US" baseline="0" dirty="0" smtClean="0"/>
              <a:t> infrastructure of modern nations (irrigation, drinking source, energy, waste management) require large amounts of water. As we draw millions of gallons away from freshwater sources, build dams and channel, and dump pollution we greatly reduce the health of these ecosystems. Less durable fish (those needing very clean water or that need the ability to navigate whole river systems) are excluded.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D8CF92-A6C1-7A43-AE55-D049DE4F6D5F}" type="slidenum">
              <a:rPr lang="en-US" smtClean="0"/>
              <a:t>4</a:t>
            </a:fld>
            <a:endParaRPr lang="en-US"/>
          </a:p>
        </p:txBody>
      </p:sp>
    </p:spTree>
    <p:extLst>
      <p:ext uri="{BB962C8B-B14F-4D97-AF65-F5344CB8AC3E}">
        <p14:creationId xmlns:p14="http://schemas.microsoft.com/office/powerpoint/2010/main" val="1052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Overexploiting</a:t>
            </a:r>
            <a:r>
              <a:rPr lang="en-US" baseline="0" dirty="0" smtClean="0"/>
              <a:t> 28.8 percent of the world fisheries. Overexploitation is considered the removal of fish stocks below the maximum sustainable yield. </a:t>
            </a:r>
            <a:r>
              <a:rPr lang="en-US" sz="1200" kern="1200" dirty="0" smtClean="0">
                <a:solidFill>
                  <a:schemeClr val="tx1"/>
                </a:solidFill>
                <a:effectLst/>
                <a:latin typeface="+mn-lt"/>
                <a:ea typeface="+mn-ea"/>
                <a:cs typeface="+mn-cs"/>
              </a:rPr>
              <a:t>(the amount of individuals that can be taken from a population without affecting its growth rate).</a:t>
            </a:r>
            <a:r>
              <a:rPr lang="en-US" sz="1200" kern="1200" baseline="0" dirty="0" smtClean="0">
                <a:solidFill>
                  <a:schemeClr val="tx1"/>
                </a:solidFill>
                <a:effectLst/>
                <a:latin typeface="+mn-lt"/>
                <a:ea typeface="+mn-ea"/>
                <a:cs typeface="+mn-cs"/>
              </a:rPr>
              <a:t> Of the 71.2 percent not over exploited 61.3 are fully exploited and no more room for development. </a:t>
            </a:r>
          </a:p>
          <a:p>
            <a:pPr marL="228600" indent="-228600">
              <a:buAutoNum type="arabicPeriod"/>
            </a:pPr>
            <a:r>
              <a:rPr lang="en-US" sz="1200" kern="1200" baseline="0" dirty="0" smtClean="0">
                <a:solidFill>
                  <a:schemeClr val="tx1"/>
                </a:solidFill>
                <a:effectLst/>
                <a:latin typeface="+mn-lt"/>
                <a:ea typeface="+mn-ea"/>
                <a:cs typeface="+mn-cs"/>
              </a:rPr>
              <a:t>Species in serious trouble include anchovy, Alaskan </a:t>
            </a:r>
            <a:r>
              <a:rPr lang="en-US" sz="1200" kern="1200" baseline="0" dirty="0" err="1" smtClean="0">
                <a:solidFill>
                  <a:schemeClr val="tx1"/>
                </a:solidFill>
                <a:effectLst/>
                <a:latin typeface="+mn-lt"/>
                <a:ea typeface="+mn-ea"/>
                <a:cs typeface="+mn-cs"/>
              </a:rPr>
              <a:t>pollack</a:t>
            </a:r>
            <a:r>
              <a:rPr lang="en-US" sz="1200" kern="1200" baseline="0" dirty="0" smtClean="0">
                <a:solidFill>
                  <a:schemeClr val="tx1"/>
                </a:solidFill>
                <a:effectLst/>
                <a:latin typeface="+mn-lt"/>
                <a:ea typeface="+mn-ea"/>
                <a:cs typeface="+mn-cs"/>
              </a:rPr>
              <a:t>, Atlantic herring, chub mackerel, and many varieties of tuna. </a:t>
            </a:r>
          </a:p>
          <a:p>
            <a:pPr marL="228600" indent="-228600">
              <a:buAutoNum type="arabicPeriod"/>
            </a:pPr>
            <a:r>
              <a:rPr lang="en-US" sz="1200" kern="1200" baseline="0" dirty="0" smtClean="0">
                <a:solidFill>
                  <a:schemeClr val="tx1"/>
                </a:solidFill>
                <a:effectLst/>
                <a:latin typeface="+mn-lt"/>
                <a:ea typeface="+mn-ea"/>
                <a:cs typeface="+mn-cs"/>
              </a:rPr>
              <a:t>Areas in the most rapid decline (catches decreasing the fastest): </a:t>
            </a:r>
            <a:r>
              <a:rPr lang="en-US" sz="1200" kern="1200" dirty="0" smtClean="0">
                <a:solidFill>
                  <a:schemeClr val="tx1"/>
                </a:solidFill>
                <a:effectLst/>
                <a:latin typeface="+mn-lt"/>
                <a:ea typeface="+mn-ea"/>
                <a:cs typeface="+mn-cs"/>
              </a:rPr>
              <a:t>Mediterranean,</a:t>
            </a:r>
            <a:r>
              <a:rPr lang="en-US" sz="1200" kern="1200" baseline="0" dirty="0" smtClean="0">
                <a:solidFill>
                  <a:schemeClr val="tx1"/>
                </a:solidFill>
                <a:effectLst/>
                <a:latin typeface="+mn-lt"/>
                <a:ea typeface="+mn-ea"/>
                <a:cs typeface="+mn-cs"/>
              </a:rPr>
              <a:t> the Black Sea, the Southeast Atlantic</a:t>
            </a:r>
          </a:p>
          <a:p>
            <a:pPr marL="0" indent="0">
              <a:buNone/>
            </a:pPr>
            <a:r>
              <a:rPr lang="en-US" sz="1200" kern="1200" baseline="0" dirty="0" smtClean="0">
                <a:solidFill>
                  <a:schemeClr val="tx1"/>
                </a:solidFill>
                <a:effectLst/>
                <a:latin typeface="+mn-lt"/>
                <a:ea typeface="+mn-ea"/>
                <a:cs typeface="+mn-cs"/>
              </a:rPr>
              <a:t>Reasons:</a:t>
            </a:r>
          </a:p>
          <a:p>
            <a:pPr marL="228600" indent="-228600">
              <a:buAutoNum type="arabicPeriod"/>
            </a:pPr>
            <a:r>
              <a:rPr lang="en-US" sz="1200" kern="1200" baseline="0" dirty="0" smtClean="0">
                <a:solidFill>
                  <a:schemeClr val="tx1"/>
                </a:solidFill>
                <a:effectLst/>
                <a:latin typeface="+mn-lt"/>
                <a:ea typeface="+mn-ea"/>
                <a:cs typeface="+mn-cs"/>
              </a:rPr>
              <a:t>technology/methods</a:t>
            </a:r>
          </a:p>
          <a:p>
            <a:pPr marL="228600" indent="-228600">
              <a:buAutoNum type="arabicPeriod"/>
            </a:pPr>
            <a:r>
              <a:rPr lang="en-US" sz="1200" kern="1200" baseline="0" dirty="0" smtClean="0">
                <a:solidFill>
                  <a:schemeClr val="tx1"/>
                </a:solidFill>
                <a:effectLst/>
                <a:latin typeface="+mn-lt"/>
                <a:ea typeface="+mn-ea"/>
                <a:cs typeface="+mn-cs"/>
              </a:rPr>
              <a:t>Overestimation</a:t>
            </a:r>
            <a:endParaRPr lang="en-US" dirty="0"/>
          </a:p>
        </p:txBody>
      </p:sp>
      <p:sp>
        <p:nvSpPr>
          <p:cNvPr id="4" name="Slide Number Placeholder 3"/>
          <p:cNvSpPr>
            <a:spLocks noGrp="1"/>
          </p:cNvSpPr>
          <p:nvPr>
            <p:ph type="sldNum" sz="quarter" idx="10"/>
          </p:nvPr>
        </p:nvSpPr>
        <p:spPr/>
        <p:txBody>
          <a:bodyPr/>
          <a:lstStyle/>
          <a:p>
            <a:fld id="{74D8CF92-A6C1-7A43-AE55-D049DE4F6D5F}" type="slidenum">
              <a:rPr lang="en-US" smtClean="0"/>
              <a:t>5</a:t>
            </a:fld>
            <a:endParaRPr lang="en-US"/>
          </a:p>
        </p:txBody>
      </p:sp>
    </p:spTree>
    <p:extLst>
      <p:ext uri="{BB962C8B-B14F-4D97-AF65-F5344CB8AC3E}">
        <p14:creationId xmlns:p14="http://schemas.microsoft.com/office/powerpoint/2010/main" val="129178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Fleets of large commercial fishing vessels have replaced small</a:t>
            </a:r>
            <a:r>
              <a:rPr lang="en-US" baseline="0" dirty="0" smtClean="0"/>
              <a:t> local fishing boats. These ship are capable of tremendous horsepower, giving them the ability to drag massive trawls, set massive purse seines, and deploy kilometers of drift nets. They have the ability to catch and store thousands of </a:t>
            </a:r>
            <a:r>
              <a:rPr lang="en-US" baseline="0" dirty="0" err="1" smtClean="0"/>
              <a:t>tonnes</a:t>
            </a:r>
            <a:r>
              <a:rPr lang="en-US" baseline="0" dirty="0" smtClean="0"/>
              <a:t> of fish per run.</a:t>
            </a:r>
          </a:p>
          <a:p>
            <a:pPr marL="228600" indent="-228600">
              <a:buAutoNum type="arabicPeriod"/>
            </a:pPr>
            <a:r>
              <a:rPr lang="en-US" baseline="0" dirty="0" smtClean="0"/>
              <a:t>Besides being highly effective techniques, many are also destructive and nonselective. Some marine methods such as bottom trawling and dredging(pulling weighted nets along the sea floor) destroys habitat in the sea floor ecosystem making recovery for the fish stock more difficult because many of their resources are disrupted. Likewise other species of non-targeted aquatic organism are captured accidently. The often perish in the process. Many sharks and marine mammals have seen sharp declines because of this.</a:t>
            </a:r>
            <a:endParaRPr lang="en-US" dirty="0"/>
          </a:p>
        </p:txBody>
      </p:sp>
      <p:sp>
        <p:nvSpPr>
          <p:cNvPr id="4" name="Slide Number Placeholder 3"/>
          <p:cNvSpPr>
            <a:spLocks noGrp="1"/>
          </p:cNvSpPr>
          <p:nvPr>
            <p:ph type="sldNum" sz="quarter" idx="10"/>
          </p:nvPr>
        </p:nvSpPr>
        <p:spPr/>
        <p:txBody>
          <a:bodyPr/>
          <a:lstStyle/>
          <a:p>
            <a:fld id="{74D8CF92-A6C1-7A43-AE55-D049DE4F6D5F}" type="slidenum">
              <a:rPr lang="en-US" smtClean="0"/>
              <a:t>6</a:t>
            </a:fld>
            <a:endParaRPr lang="en-US"/>
          </a:p>
        </p:txBody>
      </p:sp>
    </p:spTree>
    <p:extLst>
      <p:ext uri="{BB962C8B-B14F-4D97-AF65-F5344CB8AC3E}">
        <p14:creationId xmlns:p14="http://schemas.microsoft.com/office/powerpoint/2010/main" val="293990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They</a:t>
            </a:r>
            <a:r>
              <a:rPr lang="en-US" baseline="0" dirty="0" smtClean="0"/>
              <a:t> went from being one of the most productive fisheries in the world to totally collapsed by 1992. The abundances of fish stocks was way over estimated by measures of virtual population analysis. Fleet expansion after Canada claimed marine jurisdiction to the area in 1976 quickly depleted the remaining stocks. Besides blindly trusting faulty estimations, the Canadian government was so optimistic about the size and recovery of the stocks due to the prospect of making great economic profit.</a:t>
            </a:r>
          </a:p>
          <a:p>
            <a:pPr marL="228600" indent="-228600">
              <a:buAutoNum type="arabicPeriod"/>
            </a:pPr>
            <a:r>
              <a:rPr lang="en-US" baseline="0" dirty="0" smtClean="0"/>
              <a:t>Most data from fisheries comes from two sources: fishermen catch records and independent research. If the catches are false (IUU fishing) or data has simply not been collected for long enough, these estimates can be way off.</a:t>
            </a:r>
          </a:p>
          <a:p>
            <a:pPr marL="228600" indent="-228600">
              <a:buAutoNum type="arabicPeriod"/>
            </a:pPr>
            <a:r>
              <a:rPr lang="en-US" baseline="0" dirty="0" smtClean="0"/>
              <a:t>Fishing is good business because it generates jobs and supports trade. Easy to get caught up making profit until no fish are left.</a:t>
            </a:r>
          </a:p>
          <a:p>
            <a:pPr marL="228600" indent="-228600">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D8CF92-A6C1-7A43-AE55-D049DE4F6D5F}" type="slidenum">
              <a:rPr lang="en-US" smtClean="0"/>
              <a:t>7</a:t>
            </a:fld>
            <a:endParaRPr lang="en-US"/>
          </a:p>
        </p:txBody>
      </p:sp>
    </p:spTree>
    <p:extLst>
      <p:ext uri="{BB962C8B-B14F-4D97-AF65-F5344CB8AC3E}">
        <p14:creationId xmlns:p14="http://schemas.microsoft.com/office/powerpoint/2010/main" val="159896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best way to help the fisheries of the world is</a:t>
            </a:r>
            <a:r>
              <a:rPr lang="en-US" baseline="0" dirty="0" smtClean="0"/>
              <a:t> to learn how to set more realistic and sustainable quotas. With more research we can assure fish stocks are not </a:t>
            </a:r>
            <a:r>
              <a:rPr lang="en-US" baseline="0" dirty="0" err="1" smtClean="0"/>
              <a:t>haversted</a:t>
            </a:r>
            <a:r>
              <a:rPr lang="en-US" baseline="0" dirty="0" smtClean="0"/>
              <a:t> below their maximum sustainable yield.</a:t>
            </a:r>
          </a:p>
          <a:p>
            <a:pPr marL="228600" indent="-228600">
              <a:buAutoNum type="arabicPeriod"/>
            </a:pPr>
            <a:r>
              <a:rPr lang="en-US" sz="1200" kern="1200" dirty="0" smtClean="0">
                <a:solidFill>
                  <a:schemeClr val="tx1"/>
                </a:solidFill>
                <a:effectLst/>
                <a:latin typeface="+mn-lt"/>
                <a:ea typeface="+mn-ea"/>
                <a:cs typeface="+mn-cs"/>
              </a:rPr>
              <a:t>Destructive harvesting techniques by fishermen and IUU fishing must be stopped too. Methods, such as bottom trawling, are devastating to fisheries because they not only remove large fish stocks but the also disturb the ecosystems where they are implemented, making both the recovery for the target stocks and life for other aquatic organisms more difficult. </a:t>
            </a:r>
          </a:p>
          <a:p>
            <a:pPr marL="228600" indent="-228600">
              <a:buAutoNum type="arabicPeriod"/>
            </a:pPr>
            <a:r>
              <a:rPr lang="en-US" sz="1200" kern="1200" dirty="0" smtClean="0">
                <a:solidFill>
                  <a:schemeClr val="tx1"/>
                </a:solidFill>
                <a:effectLst/>
                <a:latin typeface="+mn-lt"/>
                <a:ea typeface="+mn-ea"/>
                <a:cs typeface="+mn-cs"/>
              </a:rPr>
              <a:t>IUU fishing not only removes stocks from an area without any legal claim contributing to other issues such as marine jurisdiction and malnutrition, but also it takes unknown quantities of fish from fisheries. Without accurate knowledge of the number of fish being taken from an area, unreliable information can be published leading to overestimations on stock sizes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decline in fish stocks.</a:t>
            </a:r>
          </a:p>
          <a:p>
            <a:pPr marL="228600" indent="-228600">
              <a:buAutoNum type="arabicPeriod"/>
            </a:pP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is important that we set aside certain amounts of land/ocean to protect both inland and marine fisheries. Only 1% of the world’s oceans are protected in reserves. These areas could give relief to fish stocks under a lot pressure and make sure habitats with high biodiversity (coral reefs) are undisturbed. For inland fisheries, the surrounding waters and land can be set aside. National parks.</a:t>
            </a:r>
          </a:p>
          <a:p>
            <a:pPr marL="228600" indent="-228600">
              <a:buAutoNum type="arabicPeriod"/>
            </a:pPr>
            <a:r>
              <a:rPr lang="en-US" sz="1200" kern="1200" baseline="0" dirty="0" smtClean="0">
                <a:solidFill>
                  <a:schemeClr val="tx1"/>
                </a:solidFill>
                <a:effectLst/>
                <a:latin typeface="+mn-lt"/>
                <a:ea typeface="+mn-ea"/>
                <a:cs typeface="+mn-cs"/>
              </a:rPr>
              <a:t> Aquaculture, more widely known as fish farming is the raising of commercial fish stocks either in manmade or natural bodies of water utilizing containment. This industry is highly effective;</a:t>
            </a:r>
            <a:r>
              <a:rPr lang="en-US" sz="1200" kern="1200" dirty="0" smtClean="0">
                <a:solidFill>
                  <a:schemeClr val="tx1"/>
                </a:solidFill>
                <a:effectLst/>
                <a:latin typeface="+mn-lt"/>
                <a:ea typeface="+mn-ea"/>
                <a:cs typeface="+mn-cs"/>
              </a:rPr>
              <a:t> 41.9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24.7 million </a:t>
            </a:r>
            <a:r>
              <a:rPr lang="en-US" sz="1200" kern="1200" dirty="0" err="1" smtClean="0">
                <a:solidFill>
                  <a:schemeClr val="tx1"/>
                </a:solidFill>
                <a:effectLst/>
                <a:latin typeface="+mn-lt"/>
                <a:ea typeface="+mn-ea"/>
                <a:cs typeface="+mn-cs"/>
              </a:rPr>
              <a:t>tonnes</a:t>
            </a:r>
            <a:r>
              <a:rPr lang="en-US" sz="1200" kern="1200" dirty="0" smtClean="0">
                <a:solidFill>
                  <a:schemeClr val="tx1"/>
                </a:solidFill>
                <a:effectLst/>
                <a:latin typeface="+mn-lt"/>
                <a:ea typeface="+mn-ea"/>
                <a:cs typeface="+mn-cs"/>
              </a:rPr>
              <a:t> of inland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oceanic fish respectively were</a:t>
            </a:r>
            <a:r>
              <a:rPr lang="en-US" sz="1200" kern="1200" baseline="0" dirty="0" smtClean="0">
                <a:solidFill>
                  <a:schemeClr val="tx1"/>
                </a:solidFill>
                <a:effectLst/>
                <a:latin typeface="+mn-lt"/>
                <a:ea typeface="+mn-ea"/>
                <a:cs typeface="+mn-cs"/>
              </a:rPr>
              <a:t> raised in farms that </a:t>
            </a:r>
            <a:r>
              <a:rPr lang="en-US" sz="1200" kern="1200" dirty="0" smtClean="0">
                <a:solidFill>
                  <a:schemeClr val="tx1"/>
                </a:solidFill>
                <a:effectLst/>
                <a:latin typeface="+mn-lt"/>
                <a:ea typeface="+mn-ea"/>
                <a:cs typeface="+mn-cs"/>
              </a:rPr>
              <a:t>contribute to 42%</a:t>
            </a:r>
            <a:r>
              <a:rPr lang="en-US" dirty="0" smtClean="0">
                <a:effectLst/>
              </a:rPr>
              <a:t> of fish reaching the market. There are many problems</a:t>
            </a:r>
            <a:r>
              <a:rPr lang="en-US" baseline="0" dirty="0" smtClean="0">
                <a:effectLst/>
              </a:rPr>
              <a:t> that have made activist  groups criticize the business such as sanitation, genetic modifications, and waste production. Still with the amounts of product produced, fish farming will become more prevalent in the future.</a:t>
            </a:r>
            <a:endParaRPr lang="en-US" dirty="0"/>
          </a:p>
        </p:txBody>
      </p:sp>
      <p:sp>
        <p:nvSpPr>
          <p:cNvPr id="4" name="Slide Number Placeholder 3"/>
          <p:cNvSpPr>
            <a:spLocks noGrp="1"/>
          </p:cNvSpPr>
          <p:nvPr>
            <p:ph type="sldNum" sz="quarter" idx="10"/>
          </p:nvPr>
        </p:nvSpPr>
        <p:spPr/>
        <p:txBody>
          <a:bodyPr/>
          <a:lstStyle/>
          <a:p>
            <a:fld id="{74D8CF92-A6C1-7A43-AE55-D049DE4F6D5F}" type="slidenum">
              <a:rPr lang="en-US" smtClean="0"/>
              <a:t>8</a:t>
            </a:fld>
            <a:endParaRPr lang="en-US"/>
          </a:p>
        </p:txBody>
      </p:sp>
    </p:spTree>
    <p:extLst>
      <p:ext uri="{BB962C8B-B14F-4D97-AF65-F5344CB8AC3E}">
        <p14:creationId xmlns:p14="http://schemas.microsoft.com/office/powerpoint/2010/main" val="371311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12/2/14</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dirty="0"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dirty="0"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12/2/14</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12/2/14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12/2/14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12/2/14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dirty="0"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12/2/14</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 of the World’s Fisheries</a:t>
            </a:r>
            <a:endParaRPr lang="en-US" dirty="0"/>
          </a:p>
        </p:txBody>
      </p:sp>
      <p:sp>
        <p:nvSpPr>
          <p:cNvPr id="3" name="Subtitle 2"/>
          <p:cNvSpPr>
            <a:spLocks noGrp="1"/>
          </p:cNvSpPr>
          <p:nvPr>
            <p:ph type="subTitle" idx="1"/>
          </p:nvPr>
        </p:nvSpPr>
        <p:spPr>
          <a:xfrm>
            <a:off x="914400" y="6101928"/>
            <a:ext cx="7342188" cy="300847"/>
          </a:xfrm>
        </p:spPr>
        <p:txBody>
          <a:bodyPr>
            <a:normAutofit fontScale="85000" lnSpcReduction="20000"/>
          </a:bodyPr>
          <a:lstStyle/>
          <a:p>
            <a:r>
              <a:rPr lang="en-US" dirty="0" smtClean="0"/>
              <a:t>Jack Morgan</a:t>
            </a:r>
            <a:endParaRPr lang="en-US" dirty="0"/>
          </a:p>
        </p:txBody>
      </p:sp>
      <p:pic>
        <p:nvPicPr>
          <p:cNvPr id="5" name="Picture 4" descr="intr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776" y="3202449"/>
            <a:ext cx="4849978" cy="2728112"/>
          </a:xfrm>
          <a:prstGeom prst="rect">
            <a:avLst/>
          </a:prstGeom>
        </p:spPr>
      </p:pic>
      <p:sp>
        <p:nvSpPr>
          <p:cNvPr id="6" name="TextBox 5"/>
          <p:cNvSpPr txBox="1"/>
          <p:nvPr/>
        </p:nvSpPr>
        <p:spPr>
          <a:xfrm>
            <a:off x="5740401" y="6642556"/>
            <a:ext cx="3403599" cy="215444"/>
          </a:xfrm>
          <a:prstGeom prst="rect">
            <a:avLst/>
          </a:prstGeom>
          <a:noFill/>
        </p:spPr>
        <p:txBody>
          <a:bodyPr wrap="square" rtlCol="0">
            <a:spAutoFit/>
          </a:bodyPr>
          <a:lstStyle/>
          <a:p>
            <a:r>
              <a:rPr lang="en-US" sz="800" dirty="0"/>
              <a:t>http://</a:t>
            </a:r>
            <a:r>
              <a:rPr lang="en-US" sz="800" dirty="0" err="1"/>
              <a:t>www.bbc.com</a:t>
            </a:r>
            <a:r>
              <a:rPr lang="en-US" sz="800" dirty="0"/>
              <a:t>/future/story/20120920-are-we-running-out-of-fish</a:t>
            </a:r>
          </a:p>
        </p:txBody>
      </p:sp>
    </p:spTree>
    <p:extLst>
      <p:ext uri="{BB962C8B-B14F-4D97-AF65-F5344CB8AC3E}">
        <p14:creationId xmlns:p14="http://schemas.microsoft.com/office/powerpoint/2010/main" val="21278412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Fish</a:t>
            </a:r>
            <a:endParaRPr lang="en-US" dirty="0"/>
          </a:p>
        </p:txBody>
      </p:sp>
      <p:sp>
        <p:nvSpPr>
          <p:cNvPr id="3" name="Content Placeholder 2"/>
          <p:cNvSpPr>
            <a:spLocks noGrp="1"/>
          </p:cNvSpPr>
          <p:nvPr>
            <p:ph idx="1"/>
          </p:nvPr>
        </p:nvSpPr>
        <p:spPr>
          <a:xfrm>
            <a:off x="423333" y="2133601"/>
            <a:ext cx="3843867" cy="3286612"/>
          </a:xfrm>
        </p:spPr>
        <p:txBody>
          <a:bodyPr>
            <a:normAutofit lnSpcReduction="10000"/>
          </a:bodyPr>
          <a:lstStyle/>
          <a:p>
            <a:r>
              <a:rPr lang="en-US" dirty="0" smtClean="0"/>
              <a:t>Ecological</a:t>
            </a:r>
          </a:p>
          <a:p>
            <a:r>
              <a:rPr lang="en-US" dirty="0" smtClean="0"/>
              <a:t>Societal and Cultural </a:t>
            </a:r>
          </a:p>
          <a:p>
            <a:pPr lvl="1"/>
            <a:r>
              <a:rPr lang="en-US" dirty="0" smtClean="0"/>
              <a:t>-19.2 kg consumed/year</a:t>
            </a:r>
          </a:p>
          <a:p>
            <a:pPr lvl="1"/>
            <a:r>
              <a:rPr lang="en-US" dirty="0" smtClean="0"/>
              <a:t>-91.3 million </a:t>
            </a:r>
            <a:r>
              <a:rPr lang="en-US" dirty="0" err="1" smtClean="0"/>
              <a:t>tonnes</a:t>
            </a:r>
            <a:r>
              <a:rPr lang="en-US" dirty="0" smtClean="0"/>
              <a:t>   harvested in 2012</a:t>
            </a:r>
          </a:p>
          <a:p>
            <a:pPr lvl="1"/>
            <a:r>
              <a:rPr lang="en-US" dirty="0" smtClean="0"/>
              <a:t>-58.3 million employed </a:t>
            </a:r>
            <a:endParaRPr lang="en-US" dirty="0"/>
          </a:p>
          <a:p>
            <a:pPr lvl="1"/>
            <a:r>
              <a:rPr lang="en-US" dirty="0" smtClean="0"/>
              <a:t>-200 countries </a:t>
            </a:r>
          </a:p>
          <a:p>
            <a:pPr lvl="1"/>
            <a:r>
              <a:rPr lang="en-US" dirty="0" smtClean="0"/>
              <a:t>-129.2 billion US dollars</a:t>
            </a:r>
          </a:p>
          <a:p>
            <a:pPr lvl="1"/>
            <a:endParaRPr lang="en-US" dirty="0"/>
          </a:p>
        </p:txBody>
      </p:sp>
      <p:sp>
        <p:nvSpPr>
          <p:cNvPr id="4" name="TextBox 3"/>
          <p:cNvSpPr txBox="1"/>
          <p:nvPr/>
        </p:nvSpPr>
        <p:spPr>
          <a:xfrm>
            <a:off x="3979332" y="6642556"/>
            <a:ext cx="5164667" cy="215444"/>
          </a:xfrm>
          <a:prstGeom prst="rect">
            <a:avLst/>
          </a:prstGeom>
          <a:noFill/>
        </p:spPr>
        <p:txBody>
          <a:bodyPr wrap="square" rtlCol="0">
            <a:spAutoFit/>
          </a:bodyPr>
          <a:lstStyle/>
          <a:p>
            <a:r>
              <a:rPr lang="en-US" sz="800" dirty="0"/>
              <a:t>https://</a:t>
            </a:r>
            <a:r>
              <a:rPr lang="en-US" sz="800" dirty="0" err="1"/>
              <a:t>www.st.nmfs.noaa.gov</a:t>
            </a:r>
            <a:r>
              <a:rPr lang="en-US" sz="800" dirty="0"/>
              <a:t>/Assets/international/capacity/</a:t>
            </a:r>
            <a:r>
              <a:rPr lang="en-US" sz="800" dirty="0" err="1"/>
              <a:t>indonesia</a:t>
            </a:r>
            <a:r>
              <a:rPr lang="en-US" sz="800" dirty="0"/>
              <a:t>/12-fish%20diversity%20at%20market.jpeg</a:t>
            </a:r>
          </a:p>
        </p:txBody>
      </p:sp>
      <p:pic>
        <p:nvPicPr>
          <p:cNvPr id="5" name="Picture 4" descr="fish diversity at marke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133601"/>
            <a:ext cx="4470400" cy="3101340"/>
          </a:xfrm>
          <a:prstGeom prst="rect">
            <a:avLst/>
          </a:prstGeom>
        </p:spPr>
      </p:pic>
    </p:spTree>
    <p:extLst>
      <p:ext uri="{BB962C8B-B14F-4D97-AF65-F5344CB8AC3E}">
        <p14:creationId xmlns:p14="http://schemas.microsoft.com/office/powerpoint/2010/main" val="18467789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a:t>
            </a:r>
            <a:endParaRPr lang="en-US" dirty="0"/>
          </a:p>
        </p:txBody>
      </p:sp>
      <p:sp>
        <p:nvSpPr>
          <p:cNvPr id="3" name="Content Placeholder 2"/>
          <p:cNvSpPr>
            <a:spLocks noGrp="1"/>
          </p:cNvSpPr>
          <p:nvPr>
            <p:ph idx="1"/>
          </p:nvPr>
        </p:nvSpPr>
        <p:spPr>
          <a:xfrm>
            <a:off x="265053" y="2133601"/>
            <a:ext cx="7345363" cy="3931920"/>
          </a:xfrm>
        </p:spPr>
        <p:txBody>
          <a:bodyPr/>
          <a:lstStyle/>
          <a:p>
            <a:r>
              <a:rPr lang="en-US" dirty="0"/>
              <a:t>S</a:t>
            </a:r>
            <a:r>
              <a:rPr lang="en-US" dirty="0" smtClean="0"/>
              <a:t>tocks are in decline</a:t>
            </a:r>
          </a:p>
          <a:p>
            <a:pPr lvl="1"/>
            <a:r>
              <a:rPr lang="en-US" dirty="0" smtClean="0"/>
              <a:t>1. Human Water Usage</a:t>
            </a:r>
          </a:p>
          <a:p>
            <a:pPr lvl="1"/>
            <a:r>
              <a:rPr lang="en-US" dirty="0" smtClean="0"/>
              <a:t>2. Overfishing</a:t>
            </a:r>
            <a:endParaRPr lang="en-US" dirty="0"/>
          </a:p>
        </p:txBody>
      </p:sp>
      <p:sp>
        <p:nvSpPr>
          <p:cNvPr id="4" name="TextBox 3"/>
          <p:cNvSpPr txBox="1"/>
          <p:nvPr/>
        </p:nvSpPr>
        <p:spPr>
          <a:xfrm>
            <a:off x="4565563" y="6642556"/>
            <a:ext cx="4818729" cy="215444"/>
          </a:xfrm>
          <a:prstGeom prst="rect">
            <a:avLst/>
          </a:prstGeom>
          <a:noFill/>
        </p:spPr>
        <p:txBody>
          <a:bodyPr wrap="square" rtlCol="0">
            <a:spAutoFit/>
          </a:bodyPr>
          <a:lstStyle/>
          <a:p>
            <a:r>
              <a:rPr lang="en-US" sz="800" dirty="0"/>
              <a:t>http://</a:t>
            </a:r>
            <a:r>
              <a:rPr lang="en-US" sz="800" dirty="0" err="1"/>
              <a:t>conservationbiologyforall.blogspot.com</a:t>
            </a:r>
            <a:r>
              <a:rPr lang="en-US" sz="800" dirty="0"/>
              <a:t>/2012/12/cascading-effects-of-</a:t>
            </a:r>
            <a:r>
              <a:rPr lang="en-US" sz="800" dirty="0" err="1"/>
              <a:t>overexploitation.html</a:t>
            </a:r>
            <a:endParaRPr lang="en-US" sz="800" dirty="0"/>
          </a:p>
        </p:txBody>
      </p:sp>
      <p:pic>
        <p:nvPicPr>
          <p:cNvPr id="5" name="Picture 4" descr="fish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113" y="2133601"/>
            <a:ext cx="4318000" cy="2870200"/>
          </a:xfrm>
          <a:prstGeom prst="rect">
            <a:avLst/>
          </a:prstGeom>
        </p:spPr>
      </p:pic>
    </p:spTree>
    <p:extLst>
      <p:ext uri="{BB962C8B-B14F-4D97-AF65-F5344CB8AC3E}">
        <p14:creationId xmlns:p14="http://schemas.microsoft.com/office/powerpoint/2010/main" val="39746477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Usage</a:t>
            </a:r>
            <a:endParaRPr lang="en-US" dirty="0"/>
          </a:p>
        </p:txBody>
      </p:sp>
      <p:sp>
        <p:nvSpPr>
          <p:cNvPr id="3" name="Content Placeholder 2"/>
          <p:cNvSpPr>
            <a:spLocks noGrp="1"/>
          </p:cNvSpPr>
          <p:nvPr>
            <p:ph idx="1"/>
          </p:nvPr>
        </p:nvSpPr>
        <p:spPr/>
        <p:txBody>
          <a:bodyPr/>
          <a:lstStyle/>
          <a:p>
            <a:r>
              <a:rPr lang="en-US" dirty="0" smtClean="0"/>
              <a:t>Irrigation</a:t>
            </a:r>
          </a:p>
          <a:p>
            <a:r>
              <a:rPr lang="en-US" dirty="0" smtClean="0"/>
              <a:t>Drinking Water</a:t>
            </a:r>
          </a:p>
          <a:p>
            <a:r>
              <a:rPr lang="en-US" dirty="0" smtClean="0"/>
              <a:t>Energy</a:t>
            </a:r>
          </a:p>
          <a:p>
            <a:r>
              <a:rPr lang="en-US" dirty="0" smtClean="0"/>
              <a:t>Waste Management</a:t>
            </a:r>
            <a:endParaRPr lang="en-US" dirty="0"/>
          </a:p>
        </p:txBody>
      </p:sp>
      <p:sp>
        <p:nvSpPr>
          <p:cNvPr id="4" name="TextBox 3"/>
          <p:cNvSpPr txBox="1"/>
          <p:nvPr/>
        </p:nvSpPr>
        <p:spPr>
          <a:xfrm>
            <a:off x="5588000" y="6434667"/>
            <a:ext cx="3556000" cy="215444"/>
          </a:xfrm>
          <a:prstGeom prst="rect">
            <a:avLst/>
          </a:prstGeom>
          <a:noFill/>
        </p:spPr>
        <p:txBody>
          <a:bodyPr wrap="square" rtlCol="0">
            <a:spAutoFit/>
          </a:bodyPr>
          <a:lstStyle/>
          <a:p>
            <a:r>
              <a:rPr lang="en-US" sz="800" dirty="0"/>
              <a:t>http://</a:t>
            </a:r>
            <a:r>
              <a:rPr lang="en-US" sz="800" dirty="0" err="1"/>
              <a:t>www.artinaid.com</a:t>
            </a:r>
            <a:r>
              <a:rPr lang="en-US" sz="800" dirty="0"/>
              <a:t>/</a:t>
            </a:r>
            <a:r>
              <a:rPr lang="en-US" sz="800" dirty="0" err="1"/>
              <a:t>wp</a:t>
            </a:r>
            <a:r>
              <a:rPr lang="en-US" sz="800" dirty="0"/>
              <a:t>-content/uploads/2013/03/</a:t>
            </a:r>
            <a:r>
              <a:rPr lang="en-US" sz="800" dirty="0" err="1"/>
              <a:t>Presa</a:t>
            </a:r>
            <a:r>
              <a:rPr lang="en-US" sz="800" dirty="0"/>
              <a:t>-de-</a:t>
            </a:r>
            <a:r>
              <a:rPr lang="en-US" sz="800" dirty="0" err="1"/>
              <a:t>Agua.jpg</a:t>
            </a:r>
            <a:endParaRPr lang="en-US" sz="800" dirty="0"/>
          </a:p>
        </p:txBody>
      </p:sp>
      <p:pic>
        <p:nvPicPr>
          <p:cNvPr id="6" name="Picture 5" descr="d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733" y="1785941"/>
            <a:ext cx="3352800" cy="2221230"/>
          </a:xfrm>
          <a:prstGeom prst="rect">
            <a:avLst/>
          </a:prstGeom>
        </p:spPr>
      </p:pic>
      <p:pic>
        <p:nvPicPr>
          <p:cNvPr id="7" name="Picture 6" descr="drink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536" y="4007168"/>
            <a:ext cx="2552700" cy="2194560"/>
          </a:xfrm>
          <a:prstGeom prst="rect">
            <a:avLst/>
          </a:prstGeom>
        </p:spPr>
      </p:pic>
      <p:sp>
        <p:nvSpPr>
          <p:cNvPr id="8" name="TextBox 7"/>
          <p:cNvSpPr txBox="1"/>
          <p:nvPr/>
        </p:nvSpPr>
        <p:spPr>
          <a:xfrm>
            <a:off x="5372100" y="6665612"/>
            <a:ext cx="3771900" cy="215444"/>
          </a:xfrm>
          <a:prstGeom prst="rect">
            <a:avLst/>
          </a:prstGeom>
          <a:noFill/>
        </p:spPr>
        <p:txBody>
          <a:bodyPr wrap="square" rtlCol="0">
            <a:spAutoFit/>
          </a:bodyPr>
          <a:lstStyle/>
          <a:p>
            <a:r>
              <a:rPr lang="en-US" sz="800" dirty="0"/>
              <a:t>http://</a:t>
            </a:r>
            <a:r>
              <a:rPr lang="en-US" sz="800" dirty="0" err="1"/>
              <a:t>www.scruffytv.com</a:t>
            </a:r>
            <a:r>
              <a:rPr lang="en-US" sz="800" dirty="0"/>
              <a:t>/home/</a:t>
            </a:r>
            <a:r>
              <a:rPr lang="en-US" sz="800" dirty="0" err="1"/>
              <a:t>wp</a:t>
            </a:r>
            <a:r>
              <a:rPr lang="en-US" sz="800" dirty="0"/>
              <a:t>-content/uploads/water-infrastructure2.jpg</a:t>
            </a:r>
          </a:p>
        </p:txBody>
      </p:sp>
      <p:sp>
        <p:nvSpPr>
          <p:cNvPr id="9" name="Rectangle 8"/>
          <p:cNvSpPr/>
          <p:nvPr/>
        </p:nvSpPr>
        <p:spPr>
          <a:xfrm>
            <a:off x="7497236" y="1785941"/>
            <a:ext cx="492972" cy="2937192"/>
          </a:xfrm>
          <a:prstGeom prst="rect">
            <a:avLst/>
          </a:prstGeom>
          <a:solidFill>
            <a:schemeClr val="bg1"/>
          </a:solidFill>
          <a:ln>
            <a:solidFill>
              <a:schemeClr val="bg1"/>
            </a:solidFill>
          </a:ln>
          <a:effectLst>
            <a:outerShdw blurRad="63500" sx="101000" sy="101000" algn="ctr" rotWithShape="0">
              <a:schemeClr val="bg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87875" y="1785941"/>
            <a:ext cx="356658" cy="2598525"/>
          </a:xfrm>
          <a:prstGeom prst="rect">
            <a:avLst/>
          </a:prstGeom>
          <a:solidFill>
            <a:schemeClr val="bg1"/>
          </a:solidFill>
          <a:ln>
            <a:solidFill>
              <a:schemeClr val="bg1"/>
            </a:solidFill>
          </a:ln>
          <a:effectLst>
            <a:outerShdw blurRad="63500" sx="101000" sy="101000" algn="ctr" rotWithShape="0">
              <a:schemeClr val="bg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724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Overfishing</a:t>
            </a:r>
            <a:endParaRPr lang="en-US" dirty="0"/>
          </a:p>
        </p:txBody>
      </p:sp>
      <p:sp>
        <p:nvSpPr>
          <p:cNvPr id="3" name="Content Placeholder 2"/>
          <p:cNvSpPr>
            <a:spLocks noGrp="1"/>
          </p:cNvSpPr>
          <p:nvPr>
            <p:ph idx="1"/>
          </p:nvPr>
        </p:nvSpPr>
        <p:spPr>
          <a:xfrm>
            <a:off x="273578" y="2133601"/>
            <a:ext cx="7345363" cy="3931920"/>
          </a:xfrm>
        </p:spPr>
        <p:txBody>
          <a:bodyPr>
            <a:normAutofit/>
          </a:bodyPr>
          <a:lstStyle/>
          <a:p>
            <a:r>
              <a:rPr lang="en-US" dirty="0" smtClean="0"/>
              <a:t>28.8% Over-Exploited</a:t>
            </a:r>
          </a:p>
          <a:p>
            <a:r>
              <a:rPr lang="en-US" dirty="0" smtClean="0"/>
              <a:t>61.3% Fully-Exploited</a:t>
            </a:r>
          </a:p>
          <a:p>
            <a:r>
              <a:rPr lang="en-US" dirty="0" smtClean="0"/>
              <a:t>9.9% Under-Exploited</a:t>
            </a:r>
          </a:p>
          <a:p>
            <a:pPr marL="0" indent="0">
              <a:buNone/>
            </a:pPr>
            <a:r>
              <a:rPr lang="en-US" dirty="0" smtClean="0"/>
              <a:t>Reasons:</a:t>
            </a:r>
          </a:p>
          <a:p>
            <a:pPr marL="0" indent="0">
              <a:buNone/>
            </a:pPr>
            <a:r>
              <a:rPr lang="en-US" dirty="0" smtClean="0"/>
              <a:t>     1. Tech./Methods</a:t>
            </a:r>
          </a:p>
          <a:p>
            <a:pPr marL="0" indent="0">
              <a:buNone/>
            </a:pPr>
            <a:r>
              <a:rPr lang="en-US" dirty="0" smtClean="0"/>
              <a:t>     2. Overestimation</a:t>
            </a:r>
            <a:endParaRPr lang="en-US" dirty="0"/>
          </a:p>
        </p:txBody>
      </p:sp>
      <p:sp>
        <p:nvSpPr>
          <p:cNvPr id="5" name="TextBox 4"/>
          <p:cNvSpPr txBox="1"/>
          <p:nvPr/>
        </p:nvSpPr>
        <p:spPr>
          <a:xfrm>
            <a:off x="6535737" y="6680047"/>
            <a:ext cx="3419475" cy="215444"/>
          </a:xfrm>
          <a:prstGeom prst="rect">
            <a:avLst/>
          </a:prstGeom>
          <a:noFill/>
        </p:spPr>
        <p:txBody>
          <a:bodyPr wrap="square" rtlCol="0">
            <a:spAutoFit/>
          </a:bodyPr>
          <a:lstStyle/>
          <a:p>
            <a:r>
              <a:rPr lang="en-US" sz="800" dirty="0"/>
              <a:t>http://</a:t>
            </a:r>
            <a:r>
              <a:rPr lang="en-US" sz="800" dirty="0" err="1"/>
              <a:t>www.photolib.noaa.gov</a:t>
            </a:r>
            <a:r>
              <a:rPr lang="en-US" sz="800" dirty="0"/>
              <a:t>/</a:t>
            </a:r>
            <a:r>
              <a:rPr lang="en-US" sz="800" dirty="0" err="1"/>
              <a:t>htmls</a:t>
            </a:r>
            <a:r>
              <a:rPr lang="en-US" sz="800" dirty="0"/>
              <a:t>/fish2172.htm</a:t>
            </a:r>
          </a:p>
        </p:txBody>
      </p:sp>
      <p:pic>
        <p:nvPicPr>
          <p:cNvPr id="6" name="Picture 5" descr="Chilean_purse_se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3427" y="2133601"/>
            <a:ext cx="4847982" cy="3265655"/>
          </a:xfrm>
          <a:prstGeom prst="rect">
            <a:avLst/>
          </a:prstGeom>
        </p:spPr>
      </p:pic>
    </p:spTree>
    <p:extLst>
      <p:ext uri="{BB962C8B-B14F-4D97-AF65-F5344CB8AC3E}">
        <p14:creationId xmlns:p14="http://schemas.microsoft.com/office/powerpoint/2010/main" val="24843611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pic>
        <p:nvPicPr>
          <p:cNvPr id="4" name="Content Placeholder 3" descr="fishingmeth.jpg"/>
          <p:cNvPicPr>
            <a:picLocks noGrp="1" noChangeAspect="1"/>
          </p:cNvPicPr>
          <p:nvPr>
            <p:ph idx="1"/>
          </p:nvPr>
        </p:nvPicPr>
        <p:blipFill>
          <a:blip r:embed="rId3">
            <a:extLst>
              <a:ext uri="{28A0092B-C50C-407E-A947-70E740481C1C}">
                <a14:useLocalDpi xmlns:a14="http://schemas.microsoft.com/office/drawing/2010/main" val="0"/>
              </a:ext>
            </a:extLst>
          </a:blip>
          <a:srcRect l="-69359" r="-69359"/>
          <a:stretch>
            <a:fillRect/>
          </a:stretch>
        </p:blipFill>
        <p:spPr>
          <a:xfrm>
            <a:off x="-1828928" y="1807103"/>
            <a:ext cx="8246274" cy="4414520"/>
          </a:xfrm>
        </p:spPr>
      </p:pic>
      <p:sp>
        <p:nvSpPr>
          <p:cNvPr id="10" name="TextBox 9"/>
          <p:cNvSpPr txBox="1"/>
          <p:nvPr/>
        </p:nvSpPr>
        <p:spPr>
          <a:xfrm>
            <a:off x="171637" y="6642556"/>
            <a:ext cx="4183670" cy="215444"/>
          </a:xfrm>
          <a:prstGeom prst="rect">
            <a:avLst/>
          </a:prstGeom>
          <a:noFill/>
        </p:spPr>
        <p:txBody>
          <a:bodyPr wrap="square" rtlCol="0">
            <a:spAutoFit/>
          </a:bodyPr>
          <a:lstStyle/>
          <a:p>
            <a:r>
              <a:rPr lang="en-US" sz="800" dirty="0"/>
              <a:t>http://</a:t>
            </a:r>
            <a:r>
              <a:rPr lang="en-US" sz="800" dirty="0" err="1"/>
              <a:t>www.joeshoulak.com</a:t>
            </a:r>
            <a:r>
              <a:rPr lang="en-US" sz="800" dirty="0"/>
              <a:t>/</a:t>
            </a:r>
            <a:r>
              <a:rPr lang="en-US" sz="800" dirty="0" err="1"/>
              <a:t>wp</a:t>
            </a:r>
            <a:r>
              <a:rPr lang="en-US" sz="800" dirty="0"/>
              <a:t>-content/uploads/2013/03/salmon-for-online2011.jpg</a:t>
            </a:r>
          </a:p>
        </p:txBody>
      </p:sp>
      <p:pic>
        <p:nvPicPr>
          <p:cNvPr id="3" name="Picture 2" descr="deadshark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3475" y="1807103"/>
            <a:ext cx="3289300" cy="2142744"/>
          </a:xfrm>
          <a:prstGeom prst="rect">
            <a:avLst/>
          </a:prstGeom>
        </p:spPr>
      </p:pic>
      <p:sp>
        <p:nvSpPr>
          <p:cNvPr id="5" name="TextBox 4"/>
          <p:cNvSpPr txBox="1"/>
          <p:nvPr/>
        </p:nvSpPr>
        <p:spPr>
          <a:xfrm>
            <a:off x="5133975" y="6448383"/>
            <a:ext cx="4393926" cy="215444"/>
          </a:xfrm>
          <a:prstGeom prst="rect">
            <a:avLst/>
          </a:prstGeom>
          <a:noFill/>
        </p:spPr>
        <p:txBody>
          <a:bodyPr wrap="square" rtlCol="0">
            <a:spAutoFit/>
          </a:bodyPr>
          <a:lstStyle/>
          <a:p>
            <a:r>
              <a:rPr lang="en-US" sz="800" dirty="0"/>
              <a:t>http://</a:t>
            </a:r>
            <a:r>
              <a:rPr lang="en-US" sz="800" dirty="0" err="1"/>
              <a:t>my.telegraph.co.uk</a:t>
            </a:r>
            <a:r>
              <a:rPr lang="en-US" sz="800" dirty="0"/>
              <a:t>/</a:t>
            </a:r>
            <a:r>
              <a:rPr lang="en-US" sz="800" dirty="0" err="1"/>
              <a:t>wp</a:t>
            </a:r>
            <a:r>
              <a:rPr lang="en-US" sz="800" dirty="0"/>
              <a:t>-content/</a:t>
            </a:r>
            <a:r>
              <a:rPr lang="en-US" sz="800" dirty="0" err="1"/>
              <a:t>blogs.dir</a:t>
            </a:r>
            <a:r>
              <a:rPr lang="en-US" sz="800" dirty="0"/>
              <a:t>/1/user/</a:t>
            </a:r>
            <a:r>
              <a:rPr lang="en-US" sz="800" dirty="0" err="1"/>
              <a:t>blueplanet</a:t>
            </a:r>
            <a:r>
              <a:rPr lang="en-US" sz="800" dirty="0"/>
              <a:t>/fish5-uae.gova.jpg</a:t>
            </a:r>
          </a:p>
        </p:txBody>
      </p:sp>
      <p:sp>
        <p:nvSpPr>
          <p:cNvPr id="7" name="TextBox 6"/>
          <p:cNvSpPr txBox="1"/>
          <p:nvPr/>
        </p:nvSpPr>
        <p:spPr>
          <a:xfrm>
            <a:off x="6573725" y="6663827"/>
            <a:ext cx="2351437" cy="215444"/>
          </a:xfrm>
          <a:prstGeom prst="rect">
            <a:avLst/>
          </a:prstGeom>
          <a:noFill/>
        </p:spPr>
        <p:txBody>
          <a:bodyPr wrap="square" rtlCol="0">
            <a:spAutoFit/>
          </a:bodyPr>
          <a:lstStyle/>
          <a:p>
            <a:r>
              <a:rPr lang="nl-NL" sz="800" dirty="0"/>
              <a:t>http://s1.hubimg.com/u/4552192_f260.jpg</a:t>
            </a:r>
            <a:endParaRPr lang="en-US" sz="800" dirty="0"/>
          </a:p>
        </p:txBody>
      </p:sp>
      <p:pic>
        <p:nvPicPr>
          <p:cNvPr id="8" name="Picture 7" descr="betdeadtur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965" y="4008017"/>
            <a:ext cx="3271520" cy="1844675"/>
          </a:xfrm>
          <a:prstGeom prst="rect">
            <a:avLst/>
          </a:prstGeom>
        </p:spPr>
      </p:pic>
    </p:spTree>
    <p:extLst>
      <p:ext uri="{BB962C8B-B14F-4D97-AF65-F5344CB8AC3E}">
        <p14:creationId xmlns:p14="http://schemas.microsoft.com/office/powerpoint/2010/main" val="28517771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Overestimation</a:t>
            </a:r>
            <a:endParaRPr lang="en-US" dirty="0"/>
          </a:p>
        </p:txBody>
      </p:sp>
      <p:sp>
        <p:nvSpPr>
          <p:cNvPr id="3" name="Content Placeholder 2"/>
          <p:cNvSpPr>
            <a:spLocks noGrp="1"/>
          </p:cNvSpPr>
          <p:nvPr>
            <p:ph idx="1"/>
          </p:nvPr>
        </p:nvSpPr>
        <p:spPr>
          <a:xfrm>
            <a:off x="326477" y="2133601"/>
            <a:ext cx="7345363" cy="1782736"/>
          </a:xfrm>
        </p:spPr>
        <p:txBody>
          <a:bodyPr>
            <a:normAutofit/>
          </a:bodyPr>
          <a:lstStyle/>
          <a:p>
            <a:r>
              <a:rPr lang="en-US" dirty="0" smtClean="0"/>
              <a:t>Cod Fisheries/Grand Banks</a:t>
            </a:r>
          </a:p>
          <a:p>
            <a:r>
              <a:rPr lang="en-US" dirty="0" smtClean="0"/>
              <a:t>Monitoring deficiencies</a:t>
            </a:r>
          </a:p>
          <a:p>
            <a:r>
              <a:rPr lang="en-US" dirty="0" smtClean="0"/>
              <a:t>Economic profit</a:t>
            </a:r>
          </a:p>
        </p:txBody>
      </p:sp>
      <p:sp>
        <p:nvSpPr>
          <p:cNvPr id="4" name="TextBox 3"/>
          <p:cNvSpPr txBox="1"/>
          <p:nvPr/>
        </p:nvSpPr>
        <p:spPr>
          <a:xfrm>
            <a:off x="3999159" y="6668013"/>
            <a:ext cx="5144841" cy="215444"/>
          </a:xfrm>
          <a:prstGeom prst="rect">
            <a:avLst/>
          </a:prstGeom>
          <a:noFill/>
        </p:spPr>
        <p:txBody>
          <a:bodyPr wrap="square" rtlCol="0">
            <a:spAutoFit/>
          </a:bodyPr>
          <a:lstStyle/>
          <a:p>
            <a:r>
              <a:rPr lang="en-US" sz="800" dirty="0"/>
              <a:t>http://2.bp.blogspot.com/-WtfDzZcis3w/Tp9SgW7jW8I/</a:t>
            </a:r>
            <a:r>
              <a:rPr lang="en-US" sz="800" dirty="0" err="1"/>
              <a:t>AAAAAAAAHuU</a:t>
            </a:r>
            <a:r>
              <a:rPr lang="en-US" sz="800" dirty="0"/>
              <a:t>/SfD6xpxjMZc/s1600/cod2.jpg</a:t>
            </a:r>
          </a:p>
        </p:txBody>
      </p:sp>
      <p:sp>
        <p:nvSpPr>
          <p:cNvPr id="5" name="TextBox 4"/>
          <p:cNvSpPr txBox="1"/>
          <p:nvPr/>
        </p:nvSpPr>
        <p:spPr>
          <a:xfrm>
            <a:off x="5711245" y="6474485"/>
            <a:ext cx="3432755" cy="215444"/>
          </a:xfrm>
          <a:prstGeom prst="rect">
            <a:avLst/>
          </a:prstGeom>
          <a:noFill/>
        </p:spPr>
        <p:txBody>
          <a:bodyPr wrap="square" rtlCol="0">
            <a:spAutoFit/>
          </a:bodyPr>
          <a:lstStyle/>
          <a:p>
            <a:r>
              <a:rPr lang="en-US" sz="800" dirty="0"/>
              <a:t>http://</a:t>
            </a:r>
            <a:r>
              <a:rPr lang="en-US" sz="800" dirty="0" err="1"/>
              <a:t>www.sjsu.edu</a:t>
            </a:r>
            <a:r>
              <a:rPr lang="en-US" sz="800" dirty="0"/>
              <a:t>/faculty/</a:t>
            </a:r>
            <a:r>
              <a:rPr lang="en-US" sz="800" dirty="0" err="1"/>
              <a:t>watkins</a:t>
            </a:r>
            <a:r>
              <a:rPr lang="en-US" sz="800" dirty="0"/>
              <a:t>/grandbanks01.gif</a:t>
            </a:r>
          </a:p>
        </p:txBody>
      </p:sp>
      <p:pic>
        <p:nvPicPr>
          <p:cNvPr id="6" name="Picture 5" descr="co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764" y="3709041"/>
            <a:ext cx="3429000" cy="2594610"/>
          </a:xfrm>
          <a:prstGeom prst="rect">
            <a:avLst/>
          </a:prstGeom>
        </p:spPr>
      </p:pic>
      <p:pic>
        <p:nvPicPr>
          <p:cNvPr id="7" name="Picture 6" descr="grandbanks0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264" y="1584013"/>
            <a:ext cx="3098800" cy="2545080"/>
          </a:xfrm>
          <a:prstGeom prst="rect">
            <a:avLst/>
          </a:prstGeom>
        </p:spPr>
      </p:pic>
      <p:sp>
        <p:nvSpPr>
          <p:cNvPr id="8" name="Rectangle 7"/>
          <p:cNvSpPr/>
          <p:nvPr/>
        </p:nvSpPr>
        <p:spPr>
          <a:xfrm>
            <a:off x="4504764" y="3216268"/>
            <a:ext cx="317500" cy="3087383"/>
          </a:xfrm>
          <a:prstGeom prst="rect">
            <a:avLst/>
          </a:prstGeom>
          <a:solidFill>
            <a:schemeClr val="bg1"/>
          </a:solidFill>
          <a:ln>
            <a:solidFill>
              <a:schemeClr val="bg1"/>
            </a:solidFill>
          </a:ln>
          <a:effectLst>
            <a:outerShdw blurRad="63500" sx="101000" sy="101000" algn="ctr" rotWithShape="0">
              <a:schemeClr val="bg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7001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idx="1"/>
          </p:nvPr>
        </p:nvSpPr>
        <p:spPr>
          <a:xfrm>
            <a:off x="327924" y="2152221"/>
            <a:ext cx="7345363" cy="3931920"/>
          </a:xfrm>
        </p:spPr>
        <p:txBody>
          <a:bodyPr/>
          <a:lstStyle/>
          <a:p>
            <a:r>
              <a:rPr lang="en-US" sz="2200" dirty="0" smtClean="0"/>
              <a:t>Set More Realistic/</a:t>
            </a:r>
            <a:r>
              <a:rPr lang="en-US" sz="2200" dirty="0"/>
              <a:t>S</a:t>
            </a:r>
            <a:r>
              <a:rPr lang="en-US" sz="2200" dirty="0" smtClean="0"/>
              <a:t>ustainable </a:t>
            </a:r>
            <a:r>
              <a:rPr lang="en-US" sz="2200" dirty="0"/>
              <a:t>Q</a:t>
            </a:r>
            <a:r>
              <a:rPr lang="en-US" sz="2200" dirty="0" smtClean="0"/>
              <a:t>uotas</a:t>
            </a:r>
          </a:p>
          <a:p>
            <a:r>
              <a:rPr lang="en-US" sz="2200" dirty="0" smtClean="0"/>
              <a:t>Ban Destructive </a:t>
            </a:r>
            <a:r>
              <a:rPr lang="en-US" sz="2200" dirty="0"/>
              <a:t>T</a:t>
            </a:r>
            <a:r>
              <a:rPr lang="en-US" sz="2200" dirty="0" smtClean="0"/>
              <a:t>echniques</a:t>
            </a:r>
          </a:p>
          <a:p>
            <a:r>
              <a:rPr lang="en-US" sz="2200" dirty="0" smtClean="0"/>
              <a:t>Stop IUU Fishing</a:t>
            </a:r>
          </a:p>
          <a:p>
            <a:r>
              <a:rPr lang="en-US" sz="2200" dirty="0" smtClean="0"/>
              <a:t>Protected </a:t>
            </a:r>
            <a:r>
              <a:rPr lang="en-US" sz="2200" dirty="0"/>
              <a:t>A</a:t>
            </a:r>
            <a:r>
              <a:rPr lang="en-US" sz="2200" dirty="0" smtClean="0"/>
              <a:t>reas/</a:t>
            </a:r>
            <a:r>
              <a:rPr lang="en-US" sz="2200" dirty="0"/>
              <a:t>M</a:t>
            </a:r>
            <a:r>
              <a:rPr lang="en-US" sz="2200" dirty="0" smtClean="0"/>
              <a:t>arine Reserves</a:t>
            </a:r>
          </a:p>
          <a:p>
            <a:r>
              <a:rPr lang="en-US" sz="2200" dirty="0" smtClean="0"/>
              <a:t>Aquaculture</a:t>
            </a:r>
          </a:p>
          <a:p>
            <a:endParaRPr lang="en-US" dirty="0"/>
          </a:p>
        </p:txBody>
      </p:sp>
      <p:sp>
        <p:nvSpPr>
          <p:cNvPr id="4" name="TextBox 3"/>
          <p:cNvSpPr txBox="1"/>
          <p:nvPr/>
        </p:nvSpPr>
        <p:spPr>
          <a:xfrm>
            <a:off x="4445214" y="6638439"/>
            <a:ext cx="4698786" cy="215444"/>
          </a:xfrm>
          <a:prstGeom prst="rect">
            <a:avLst/>
          </a:prstGeom>
          <a:noFill/>
        </p:spPr>
        <p:txBody>
          <a:bodyPr wrap="square" rtlCol="0">
            <a:spAutoFit/>
          </a:bodyPr>
          <a:lstStyle/>
          <a:p>
            <a:r>
              <a:rPr lang="en-US" sz="800" dirty="0"/>
              <a:t>http://</a:t>
            </a:r>
            <a:r>
              <a:rPr lang="en-US" sz="800" dirty="0" err="1"/>
              <a:t>www.environmental-watch.com</a:t>
            </a:r>
            <a:r>
              <a:rPr lang="en-US" sz="800" dirty="0"/>
              <a:t>/</a:t>
            </a:r>
            <a:r>
              <a:rPr lang="en-US" sz="800" dirty="0" err="1"/>
              <a:t>wp</a:t>
            </a:r>
            <a:r>
              <a:rPr lang="en-US" sz="800" dirty="0"/>
              <a:t>-content/uploads/2013/06/shutterstock_88536259.jpg</a:t>
            </a:r>
          </a:p>
        </p:txBody>
      </p:sp>
      <p:pic>
        <p:nvPicPr>
          <p:cNvPr id="7" name="Picture 6" descr="shutterstock_8853625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1508" y="2821635"/>
            <a:ext cx="3662588" cy="2440617"/>
          </a:xfrm>
          <a:prstGeom prst="rect">
            <a:avLst/>
          </a:prstGeom>
        </p:spPr>
      </p:pic>
    </p:spTree>
    <p:extLst>
      <p:ext uri="{BB962C8B-B14F-4D97-AF65-F5344CB8AC3E}">
        <p14:creationId xmlns:p14="http://schemas.microsoft.com/office/powerpoint/2010/main" val="11619447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a:xfrm flipH="1">
            <a:off x="5806379" y="6655918"/>
            <a:ext cx="3828823" cy="202082"/>
          </a:xfrm>
        </p:spPr>
        <p:txBody>
          <a:bodyPr>
            <a:noAutofit/>
          </a:bodyPr>
          <a:lstStyle/>
          <a:p>
            <a:pPr marL="0" indent="0">
              <a:buNone/>
            </a:pPr>
            <a:r>
              <a:rPr lang="en-US" sz="800" dirty="0"/>
              <a:t>http://</a:t>
            </a:r>
            <a:r>
              <a:rPr lang="en-US" sz="800" dirty="0" err="1"/>
              <a:t>ocean.nationalgeographic.com</a:t>
            </a:r>
            <a:r>
              <a:rPr lang="en-US" sz="800" dirty="0"/>
              <a:t>/ocean/critical-issues-overfishing/</a:t>
            </a:r>
          </a:p>
          <a:p>
            <a:pPr marL="0" indent="0">
              <a:buNone/>
            </a:pPr>
            <a:endParaRPr lang="en-US" sz="800" dirty="0"/>
          </a:p>
        </p:txBody>
      </p:sp>
      <p:pic>
        <p:nvPicPr>
          <p:cNvPr id="5" name="Picture 4" descr="overfis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791" y="1824263"/>
            <a:ext cx="5715000" cy="4286250"/>
          </a:xfrm>
          <a:prstGeom prst="rect">
            <a:avLst/>
          </a:prstGeom>
        </p:spPr>
      </p:pic>
    </p:spTree>
    <p:extLst>
      <p:ext uri="{BB962C8B-B14F-4D97-AF65-F5344CB8AC3E}">
        <p14:creationId xmlns:p14="http://schemas.microsoft.com/office/powerpoint/2010/main" val="8098558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283</TotalTime>
  <Words>1398</Words>
  <Application>Microsoft Macintosh PowerPoint</Application>
  <PresentationFormat>On-screen Show (4:3)</PresentationFormat>
  <Paragraphs>85</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Capital</vt:lpstr>
      <vt:lpstr>State of the World’s Fisheries</vt:lpstr>
      <vt:lpstr>Importance of Fish</vt:lpstr>
      <vt:lpstr>Health</vt:lpstr>
      <vt:lpstr>Water Usage</vt:lpstr>
      <vt:lpstr>Overfishing</vt:lpstr>
      <vt:lpstr>Technology</vt:lpstr>
      <vt:lpstr>Overestimation</vt:lpstr>
      <vt:lpstr>Possible Solutions</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World’s Fisheries</dc:title>
  <dc:creator>jack morgan</dc:creator>
  <cp:lastModifiedBy>jack morgan</cp:lastModifiedBy>
  <cp:revision>35</cp:revision>
  <dcterms:created xsi:type="dcterms:W3CDTF">2014-11-28T20:50:30Z</dcterms:created>
  <dcterms:modified xsi:type="dcterms:W3CDTF">2014-12-02T19:09:48Z</dcterms:modified>
</cp:coreProperties>
</file>