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60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B7D91-F762-B941-AC4D-4AE2E4325C6C}"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203011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B7D91-F762-B941-AC4D-4AE2E4325C6C}"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352396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B7D91-F762-B941-AC4D-4AE2E4325C6C}"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211643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B7D91-F762-B941-AC4D-4AE2E4325C6C}"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58616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BB7D91-F762-B941-AC4D-4AE2E4325C6C}" type="datetimeFigureOut">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388380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BB7D91-F762-B941-AC4D-4AE2E4325C6C}"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183478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BB7D91-F762-B941-AC4D-4AE2E4325C6C}" type="datetimeFigureOut">
              <a:rPr lang="en-US" smtClean="0"/>
              <a:t>12/2/14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128419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BB7D91-F762-B941-AC4D-4AE2E4325C6C}" type="datetimeFigureOut">
              <a:rPr lang="en-US" smtClean="0"/>
              <a:t>12/2/14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145154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B7D91-F762-B941-AC4D-4AE2E4325C6C}" type="datetimeFigureOut">
              <a:rPr lang="en-US" smtClean="0"/>
              <a:t>12/2/14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4087284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B7D91-F762-B941-AC4D-4AE2E4325C6C}"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305414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B7D91-F762-B941-AC4D-4AE2E4325C6C}" type="datetimeFigureOut">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A81E1-B2C3-AB42-8B1D-99BD59A93331}" type="slidenum">
              <a:rPr lang="en-US" smtClean="0"/>
              <a:t>‹#›</a:t>
            </a:fld>
            <a:endParaRPr lang="en-US"/>
          </a:p>
        </p:txBody>
      </p:sp>
    </p:spTree>
    <p:extLst>
      <p:ext uri="{BB962C8B-B14F-4D97-AF65-F5344CB8AC3E}">
        <p14:creationId xmlns:p14="http://schemas.microsoft.com/office/powerpoint/2010/main" val="35546785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B7D91-F762-B941-AC4D-4AE2E4325C6C}" type="datetimeFigureOut">
              <a:rPr lang="en-US" smtClean="0"/>
              <a:t>12/2/14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A81E1-B2C3-AB42-8B1D-99BD59A93331}" type="slidenum">
              <a:rPr lang="en-US" smtClean="0"/>
              <a:t>‹#›</a:t>
            </a:fld>
            <a:endParaRPr lang="en-US"/>
          </a:p>
        </p:txBody>
      </p:sp>
    </p:spTree>
    <p:extLst>
      <p:ext uri="{BB962C8B-B14F-4D97-AF65-F5344CB8AC3E}">
        <p14:creationId xmlns:p14="http://schemas.microsoft.com/office/powerpoint/2010/main" val="47726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7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smtClean="0"/>
              <a:t>Crop Genetic Diversity</a:t>
            </a:r>
            <a:endParaRPr lang="en-US" sz="6000" dirty="0"/>
          </a:p>
        </p:txBody>
      </p:sp>
    </p:spTree>
    <p:extLst>
      <p:ext uri="{BB962C8B-B14F-4D97-AF65-F5344CB8AC3E}">
        <p14:creationId xmlns:p14="http://schemas.microsoft.com/office/powerpoint/2010/main" val="10812526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Agrobiodiversity</a:t>
            </a:r>
            <a:r>
              <a:rPr lang="en-US" dirty="0" smtClean="0"/>
              <a:t> Solutions</a:t>
            </a:r>
            <a:endParaRPr lang="en-US" dirty="0"/>
          </a:p>
        </p:txBody>
      </p:sp>
      <p:sp>
        <p:nvSpPr>
          <p:cNvPr id="3" name="TextBox 2"/>
          <p:cNvSpPr txBox="1"/>
          <p:nvPr/>
        </p:nvSpPr>
        <p:spPr>
          <a:xfrm>
            <a:off x="457200" y="1789357"/>
            <a:ext cx="8432449" cy="923330"/>
          </a:xfrm>
          <a:prstGeom prst="rect">
            <a:avLst/>
          </a:prstGeom>
          <a:noFill/>
        </p:spPr>
        <p:txBody>
          <a:bodyPr wrap="square" rtlCol="0">
            <a:spAutoFit/>
          </a:bodyPr>
          <a:lstStyle/>
          <a:p>
            <a:r>
              <a:rPr lang="en-US" dirty="0" smtClean="0"/>
              <a:t>Agricultural biodiversity refers to all components of biodiversity as it relates to food and agriculture, which includes the use and maintenance of cultivated crops along with their wild crop relatives (WCRs).</a:t>
            </a:r>
            <a:endParaRPr lang="en-US" dirty="0"/>
          </a:p>
        </p:txBody>
      </p:sp>
      <p:sp>
        <p:nvSpPr>
          <p:cNvPr id="4" name="TextBox 3"/>
          <p:cNvSpPr txBox="1"/>
          <p:nvPr/>
        </p:nvSpPr>
        <p:spPr>
          <a:xfrm>
            <a:off x="663837" y="5656678"/>
            <a:ext cx="3925300" cy="523220"/>
          </a:xfrm>
          <a:prstGeom prst="rect">
            <a:avLst/>
          </a:prstGeom>
          <a:noFill/>
        </p:spPr>
        <p:txBody>
          <a:bodyPr wrap="square" rtlCol="0">
            <a:spAutoFit/>
          </a:bodyPr>
          <a:lstStyle/>
          <a:p>
            <a:r>
              <a:rPr lang="en-US" sz="2800" dirty="0" smtClean="0"/>
              <a:t>High biodiversity</a:t>
            </a:r>
            <a:endParaRPr lang="en-US" sz="2800" dirty="0"/>
          </a:p>
        </p:txBody>
      </p:sp>
      <p:sp>
        <p:nvSpPr>
          <p:cNvPr id="5" name="TextBox 4"/>
          <p:cNvSpPr txBox="1"/>
          <p:nvPr/>
        </p:nvSpPr>
        <p:spPr>
          <a:xfrm>
            <a:off x="5843844" y="5656678"/>
            <a:ext cx="3550087" cy="523220"/>
          </a:xfrm>
          <a:prstGeom prst="rect">
            <a:avLst/>
          </a:prstGeom>
          <a:noFill/>
        </p:spPr>
        <p:txBody>
          <a:bodyPr wrap="square" rtlCol="0">
            <a:spAutoFit/>
          </a:bodyPr>
          <a:lstStyle/>
          <a:p>
            <a:r>
              <a:rPr lang="en-US" sz="2800" dirty="0" smtClean="0"/>
              <a:t>High resilience </a:t>
            </a:r>
            <a:endParaRPr lang="en-US" sz="2800" dirty="0"/>
          </a:p>
        </p:txBody>
      </p:sp>
      <p:sp>
        <p:nvSpPr>
          <p:cNvPr id="6" name="Right Arrow 5"/>
          <p:cNvSpPr/>
          <p:nvPr/>
        </p:nvSpPr>
        <p:spPr>
          <a:xfrm>
            <a:off x="3643890" y="5656678"/>
            <a:ext cx="1890493" cy="523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2824246" y="2712687"/>
            <a:ext cx="3381191" cy="2648053"/>
          </a:xfrm>
          <a:prstGeom prst="rect">
            <a:avLst/>
          </a:prstGeom>
        </p:spPr>
      </p:pic>
    </p:spTree>
    <p:extLst>
      <p:ext uri="{BB962C8B-B14F-4D97-AF65-F5344CB8AC3E}">
        <p14:creationId xmlns:p14="http://schemas.microsoft.com/office/powerpoint/2010/main" val="12760517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FF6FCF"/>
            </a:gs>
            <a:gs pos="96000">
              <a:srgbClr val="FFFFFF"/>
            </a:gs>
          </a:gsLst>
          <a:lin ang="137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a:t>
            </a:r>
            <a:endParaRPr lang="en-US" dirty="0"/>
          </a:p>
        </p:txBody>
      </p:sp>
      <p:sp>
        <p:nvSpPr>
          <p:cNvPr id="3" name="TextBox 2"/>
          <p:cNvSpPr txBox="1"/>
          <p:nvPr/>
        </p:nvSpPr>
        <p:spPr>
          <a:xfrm>
            <a:off x="721562" y="1417638"/>
            <a:ext cx="2799663" cy="3231654"/>
          </a:xfrm>
          <a:prstGeom prst="rect">
            <a:avLst/>
          </a:prstGeom>
          <a:noFill/>
        </p:spPr>
        <p:txBody>
          <a:bodyPr wrap="square" rtlCol="0">
            <a:spAutoFit/>
          </a:bodyPr>
          <a:lstStyle/>
          <a:p>
            <a:pPr marL="285750" indent="-285750">
              <a:buFont typeface="Arial"/>
              <a:buChar char="•"/>
            </a:pPr>
            <a:r>
              <a:rPr lang="en-US" sz="2400" dirty="0" smtClean="0"/>
              <a:t>Natural pest control</a:t>
            </a:r>
          </a:p>
          <a:p>
            <a:pPr marL="285750" indent="-285750">
              <a:buFont typeface="Arial"/>
              <a:buChar char="•"/>
            </a:pPr>
            <a:r>
              <a:rPr lang="en-US" sz="2400" dirty="0" smtClean="0"/>
              <a:t>Natural disease control</a:t>
            </a:r>
          </a:p>
          <a:p>
            <a:pPr marL="285750" indent="-285750">
              <a:buFont typeface="Arial"/>
              <a:buChar char="•"/>
            </a:pPr>
            <a:r>
              <a:rPr lang="en-US" sz="2400" dirty="0" smtClean="0"/>
              <a:t>More nutrients</a:t>
            </a:r>
          </a:p>
          <a:p>
            <a:pPr marL="285750" indent="-285750">
              <a:buFont typeface="Arial"/>
              <a:buChar char="•"/>
            </a:pPr>
            <a:r>
              <a:rPr lang="en-US" sz="2400" dirty="0" smtClean="0"/>
              <a:t>Sustainable solution</a:t>
            </a:r>
          </a:p>
          <a:p>
            <a:pPr marL="285750" indent="-285750">
              <a:buFont typeface="Arial"/>
              <a:buChar char="•"/>
            </a:pPr>
            <a:endParaRPr lang="en-US" dirty="0" smtClean="0"/>
          </a:p>
          <a:p>
            <a:pPr marL="285750" indent="-285750">
              <a:buFont typeface="Arial"/>
              <a:buChar char="•"/>
            </a:pPr>
            <a:endParaRPr lang="en-US" dirty="0"/>
          </a:p>
        </p:txBody>
      </p:sp>
      <p:pic>
        <p:nvPicPr>
          <p:cNvPr id="4" name="Picture 3"/>
          <p:cNvPicPr>
            <a:picLocks noChangeAspect="1"/>
          </p:cNvPicPr>
          <p:nvPr/>
        </p:nvPicPr>
        <p:blipFill>
          <a:blip r:embed="rId2"/>
          <a:stretch>
            <a:fillRect/>
          </a:stretch>
        </p:blipFill>
        <p:spPr>
          <a:xfrm>
            <a:off x="3889157" y="1417638"/>
            <a:ext cx="4595606" cy="5021744"/>
          </a:xfrm>
          <a:prstGeom prst="rect">
            <a:avLst/>
          </a:prstGeom>
          <a:effectLst>
            <a:softEdge rad="114300"/>
          </a:effectLst>
        </p:spPr>
      </p:pic>
    </p:spTree>
    <p:extLst>
      <p:ext uri="{BB962C8B-B14F-4D97-AF65-F5344CB8AC3E}">
        <p14:creationId xmlns:p14="http://schemas.microsoft.com/office/powerpoint/2010/main" val="1462622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0000"/>
            </a:gs>
            <a:gs pos="0">
              <a:srgbClr val="66FFCC"/>
            </a:gs>
          </a:gsLst>
          <a:lin ang="408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a:t>
            </a:r>
            <a:endParaRPr lang="en-US" dirty="0"/>
          </a:p>
        </p:txBody>
      </p:sp>
      <p:sp>
        <p:nvSpPr>
          <p:cNvPr id="3" name="TextBox 2"/>
          <p:cNvSpPr txBox="1"/>
          <p:nvPr/>
        </p:nvSpPr>
        <p:spPr>
          <a:xfrm>
            <a:off x="634975" y="1417638"/>
            <a:ext cx="2438881" cy="4893647"/>
          </a:xfrm>
          <a:prstGeom prst="rect">
            <a:avLst/>
          </a:prstGeom>
          <a:noFill/>
        </p:spPr>
        <p:txBody>
          <a:bodyPr wrap="square" rtlCol="0">
            <a:spAutoFit/>
          </a:bodyPr>
          <a:lstStyle/>
          <a:p>
            <a:pPr marL="285750" indent="-285750">
              <a:buFont typeface="Arial"/>
              <a:buChar char="•"/>
            </a:pPr>
            <a:r>
              <a:rPr lang="en-US" sz="2400" dirty="0" smtClean="0"/>
              <a:t>Less efficient than GMOs and monocultures</a:t>
            </a:r>
          </a:p>
          <a:p>
            <a:pPr marL="742950" lvl="1" indent="-285750">
              <a:buFont typeface="Wingdings" charset="0"/>
              <a:buChar char="à"/>
            </a:pPr>
            <a:r>
              <a:rPr lang="en-US" sz="2400" dirty="0" smtClean="0">
                <a:sym typeface="Wingdings"/>
              </a:rPr>
              <a:t>More land use  decreased biodiversity in surrounding landscape</a:t>
            </a:r>
            <a:endParaRPr lang="en-US" sz="2400" dirty="0" smtClean="0"/>
          </a:p>
          <a:p>
            <a:pPr marL="285750" indent="-285750">
              <a:buFont typeface="Arial"/>
              <a:buChar char="•"/>
            </a:pPr>
            <a:r>
              <a:rPr lang="en-US" sz="2400" dirty="0" smtClean="0"/>
              <a:t>Difficulty managing CWR reserves</a:t>
            </a:r>
          </a:p>
        </p:txBody>
      </p:sp>
      <p:pic>
        <p:nvPicPr>
          <p:cNvPr id="4" name="Picture 3"/>
          <p:cNvPicPr>
            <a:picLocks noChangeAspect="1"/>
          </p:cNvPicPr>
          <p:nvPr/>
        </p:nvPicPr>
        <p:blipFill>
          <a:blip r:embed="rId2"/>
          <a:stretch>
            <a:fillRect/>
          </a:stretch>
        </p:blipFill>
        <p:spPr>
          <a:xfrm>
            <a:off x="3534629" y="1630624"/>
            <a:ext cx="5152171" cy="4026054"/>
          </a:xfrm>
          <a:prstGeom prst="rect">
            <a:avLst/>
          </a:prstGeom>
        </p:spPr>
      </p:pic>
    </p:spTree>
    <p:extLst>
      <p:ext uri="{BB962C8B-B14F-4D97-AF65-F5344CB8AC3E}">
        <p14:creationId xmlns:p14="http://schemas.microsoft.com/office/powerpoint/2010/main" val="16911491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FFCC"/>
            </a:gs>
            <a:gs pos="100000">
              <a:schemeClr val="accent6">
                <a:lumMod val="60000"/>
                <a:lumOff val="40000"/>
              </a:schemeClr>
            </a:gs>
          </a:gsLst>
          <a:lin ang="588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Conservation </a:t>
            </a:r>
            <a:endParaRPr lang="en-US" dirty="0"/>
          </a:p>
        </p:txBody>
      </p:sp>
      <p:pic>
        <p:nvPicPr>
          <p:cNvPr id="3" name="Picture 2"/>
          <p:cNvPicPr>
            <a:picLocks noChangeAspect="1"/>
          </p:cNvPicPr>
          <p:nvPr/>
        </p:nvPicPr>
        <p:blipFill>
          <a:blip r:embed="rId2"/>
          <a:stretch>
            <a:fillRect/>
          </a:stretch>
        </p:blipFill>
        <p:spPr>
          <a:xfrm>
            <a:off x="5368425" y="4083774"/>
            <a:ext cx="3294317" cy="2467582"/>
          </a:xfrm>
          <a:prstGeom prst="rect">
            <a:avLst/>
          </a:prstGeom>
          <a:effectLst>
            <a:softEdge rad="139700"/>
          </a:effectLst>
        </p:spPr>
      </p:pic>
      <p:pic>
        <p:nvPicPr>
          <p:cNvPr id="4" name="Picture 3"/>
          <p:cNvPicPr>
            <a:picLocks noChangeAspect="1"/>
          </p:cNvPicPr>
          <p:nvPr/>
        </p:nvPicPr>
        <p:blipFill>
          <a:blip r:embed="rId3"/>
          <a:stretch>
            <a:fillRect/>
          </a:stretch>
        </p:blipFill>
        <p:spPr>
          <a:xfrm>
            <a:off x="5368425" y="1417638"/>
            <a:ext cx="3318375" cy="2408498"/>
          </a:xfrm>
          <a:prstGeom prst="rect">
            <a:avLst/>
          </a:prstGeom>
          <a:effectLst>
            <a:softEdge rad="127000"/>
          </a:effectLst>
        </p:spPr>
      </p:pic>
      <p:pic>
        <p:nvPicPr>
          <p:cNvPr id="5" name="Picture 4"/>
          <p:cNvPicPr>
            <a:picLocks noChangeAspect="1"/>
          </p:cNvPicPr>
          <p:nvPr/>
        </p:nvPicPr>
        <p:blipFill>
          <a:blip r:embed="rId4"/>
          <a:stretch>
            <a:fillRect/>
          </a:stretch>
        </p:blipFill>
        <p:spPr>
          <a:xfrm>
            <a:off x="929501" y="1887630"/>
            <a:ext cx="2667000" cy="4051300"/>
          </a:xfrm>
          <a:prstGeom prst="rect">
            <a:avLst/>
          </a:prstGeom>
          <a:effectLst>
            <a:softEdge rad="152400"/>
          </a:effectLst>
        </p:spPr>
      </p:pic>
    </p:spTree>
    <p:extLst>
      <p:ext uri="{BB962C8B-B14F-4D97-AF65-F5344CB8AC3E}">
        <p14:creationId xmlns:p14="http://schemas.microsoft.com/office/powerpoint/2010/main" val="28303290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CCFFCC"/>
            </a:gs>
            <a:gs pos="100000">
              <a:srgbClr val="00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Ex-situ Reserves</a:t>
            </a:r>
            <a:endParaRPr lang="en-US" dirty="0"/>
          </a:p>
        </p:txBody>
      </p:sp>
      <p:pic>
        <p:nvPicPr>
          <p:cNvPr id="3" name="Picture 2"/>
          <p:cNvPicPr>
            <a:picLocks noChangeAspect="1"/>
          </p:cNvPicPr>
          <p:nvPr/>
        </p:nvPicPr>
        <p:blipFill>
          <a:blip r:embed="rId2"/>
          <a:stretch>
            <a:fillRect/>
          </a:stretch>
        </p:blipFill>
        <p:spPr>
          <a:xfrm>
            <a:off x="197438" y="2409773"/>
            <a:ext cx="3679157" cy="2759368"/>
          </a:xfrm>
          <a:prstGeom prst="rect">
            <a:avLst/>
          </a:prstGeom>
          <a:effectLst>
            <a:softEdge rad="165100"/>
          </a:effectLst>
        </p:spPr>
      </p:pic>
      <p:pic>
        <p:nvPicPr>
          <p:cNvPr id="5" name="Picture 4"/>
          <p:cNvPicPr>
            <a:picLocks noChangeAspect="1"/>
          </p:cNvPicPr>
          <p:nvPr/>
        </p:nvPicPr>
        <p:blipFill>
          <a:blip r:embed="rId3"/>
          <a:stretch>
            <a:fillRect/>
          </a:stretch>
        </p:blipFill>
        <p:spPr>
          <a:xfrm>
            <a:off x="4704552" y="4213567"/>
            <a:ext cx="4069552" cy="2133233"/>
          </a:xfrm>
          <a:prstGeom prst="rect">
            <a:avLst/>
          </a:prstGeom>
          <a:effectLst>
            <a:softEdge rad="152400"/>
          </a:effectLst>
        </p:spPr>
      </p:pic>
      <p:pic>
        <p:nvPicPr>
          <p:cNvPr id="6" name="Picture 5"/>
          <p:cNvPicPr>
            <a:picLocks noChangeAspect="1"/>
          </p:cNvPicPr>
          <p:nvPr/>
        </p:nvPicPr>
        <p:blipFill>
          <a:blip r:embed="rId4"/>
          <a:stretch>
            <a:fillRect/>
          </a:stretch>
        </p:blipFill>
        <p:spPr>
          <a:xfrm>
            <a:off x="4704552" y="1243458"/>
            <a:ext cx="3815931" cy="2545999"/>
          </a:xfrm>
          <a:prstGeom prst="rect">
            <a:avLst/>
          </a:prstGeom>
          <a:effectLst>
            <a:softEdge rad="152400"/>
          </a:effectLst>
        </p:spPr>
      </p:pic>
    </p:spTree>
    <p:extLst>
      <p:ext uri="{BB962C8B-B14F-4D97-AF65-F5344CB8AC3E}">
        <p14:creationId xmlns:p14="http://schemas.microsoft.com/office/powerpoint/2010/main" val="1016431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4">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Toward Crop Genetic Diversity</a:t>
            </a:r>
            <a:endParaRPr lang="en-US" dirty="0"/>
          </a:p>
        </p:txBody>
      </p:sp>
      <p:pic>
        <p:nvPicPr>
          <p:cNvPr id="3" name="Picture 2"/>
          <p:cNvPicPr>
            <a:picLocks noChangeAspect="1"/>
          </p:cNvPicPr>
          <p:nvPr/>
        </p:nvPicPr>
        <p:blipFill>
          <a:blip r:embed="rId2"/>
          <a:stretch>
            <a:fillRect/>
          </a:stretch>
        </p:blipFill>
        <p:spPr>
          <a:xfrm>
            <a:off x="745826" y="4181326"/>
            <a:ext cx="2572055" cy="2572055"/>
          </a:xfrm>
          <a:prstGeom prst="rect">
            <a:avLst/>
          </a:prstGeom>
          <a:effectLst>
            <a:softEdge rad="127000"/>
          </a:effectLst>
        </p:spPr>
      </p:pic>
      <p:pic>
        <p:nvPicPr>
          <p:cNvPr id="5" name="Picture 4"/>
          <p:cNvPicPr>
            <a:picLocks noChangeAspect="1"/>
          </p:cNvPicPr>
          <p:nvPr/>
        </p:nvPicPr>
        <p:blipFill>
          <a:blip r:embed="rId3"/>
          <a:stretch>
            <a:fillRect/>
          </a:stretch>
        </p:blipFill>
        <p:spPr>
          <a:xfrm>
            <a:off x="4757712" y="4024022"/>
            <a:ext cx="3355150" cy="2549914"/>
          </a:xfrm>
          <a:prstGeom prst="rect">
            <a:avLst/>
          </a:prstGeom>
          <a:effectLst>
            <a:softEdge rad="190500"/>
          </a:effectLst>
        </p:spPr>
      </p:pic>
      <p:pic>
        <p:nvPicPr>
          <p:cNvPr id="6" name="Picture 5"/>
          <p:cNvPicPr>
            <a:picLocks noChangeAspect="1"/>
          </p:cNvPicPr>
          <p:nvPr/>
        </p:nvPicPr>
        <p:blipFill>
          <a:blip r:embed="rId4"/>
          <a:stretch>
            <a:fillRect/>
          </a:stretch>
        </p:blipFill>
        <p:spPr>
          <a:xfrm>
            <a:off x="1034451" y="1299515"/>
            <a:ext cx="2756668" cy="2724507"/>
          </a:xfrm>
          <a:prstGeom prst="rect">
            <a:avLst/>
          </a:prstGeom>
          <a:effectLst>
            <a:softEdge rad="88900"/>
          </a:effectLst>
        </p:spPr>
      </p:pic>
      <p:pic>
        <p:nvPicPr>
          <p:cNvPr id="7" name="Picture 6"/>
          <p:cNvPicPr>
            <a:picLocks noChangeAspect="1"/>
          </p:cNvPicPr>
          <p:nvPr/>
        </p:nvPicPr>
        <p:blipFill>
          <a:blip r:embed="rId5"/>
          <a:stretch>
            <a:fillRect/>
          </a:stretch>
        </p:blipFill>
        <p:spPr>
          <a:xfrm>
            <a:off x="5264700" y="1299515"/>
            <a:ext cx="3048000" cy="2540000"/>
          </a:xfrm>
          <a:prstGeom prst="rect">
            <a:avLst/>
          </a:prstGeom>
          <a:effectLst>
            <a:softEdge rad="152400"/>
          </a:effectLst>
        </p:spPr>
      </p:pic>
    </p:spTree>
    <p:extLst>
      <p:ext uri="{BB962C8B-B14F-4D97-AF65-F5344CB8AC3E}">
        <p14:creationId xmlns:p14="http://schemas.microsoft.com/office/powerpoint/2010/main" val="36737498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chemeClr val="accent5">
                <a:lumMod val="60000"/>
                <a:lumOff val="40000"/>
              </a:schemeClr>
            </a:gs>
            <a:gs pos="100000">
              <a:srgbClr val="FFFFFF"/>
            </a:gs>
            <a:gs pos="74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Growing Demand for Crops and</a:t>
            </a:r>
            <a:br>
              <a:rPr lang="en-US" dirty="0" smtClean="0"/>
            </a:br>
            <a:r>
              <a:rPr lang="en-US" dirty="0" smtClean="0"/>
              <a:t>Increasing Population</a:t>
            </a:r>
            <a:endParaRPr lang="en-US" dirty="0"/>
          </a:p>
        </p:txBody>
      </p:sp>
      <p:sp>
        <p:nvSpPr>
          <p:cNvPr id="3" name="TextBox 2"/>
          <p:cNvSpPr txBox="1"/>
          <p:nvPr/>
        </p:nvSpPr>
        <p:spPr>
          <a:xfrm>
            <a:off x="457200" y="1772508"/>
            <a:ext cx="3882798" cy="4401205"/>
          </a:xfrm>
          <a:prstGeom prst="rect">
            <a:avLst/>
          </a:prstGeom>
          <a:noFill/>
        </p:spPr>
        <p:txBody>
          <a:bodyPr wrap="square" rtlCol="0">
            <a:spAutoFit/>
          </a:bodyPr>
          <a:lstStyle/>
          <a:p>
            <a:pPr marL="285750" indent="-285750">
              <a:buFont typeface="Arial"/>
              <a:buChar char="•"/>
            </a:pPr>
            <a:r>
              <a:rPr lang="en-US" sz="2800" dirty="0" smtClean="0"/>
              <a:t>Currently 3 billion people are not getting the nutrients they need.</a:t>
            </a:r>
          </a:p>
          <a:p>
            <a:pPr marL="285750" indent="-285750">
              <a:buFont typeface="Arial"/>
              <a:buChar char="•"/>
            </a:pPr>
            <a:r>
              <a:rPr lang="en-US" sz="2800" dirty="0" smtClean="0"/>
              <a:t>The world population is expected to increase to 9 billion in coming decades</a:t>
            </a:r>
          </a:p>
          <a:p>
            <a:pPr marL="285750" indent="-285750">
              <a:buFont typeface="Arial"/>
              <a:buChar char="•"/>
            </a:pPr>
            <a:r>
              <a:rPr lang="en-US" sz="2800" dirty="0" smtClean="0"/>
              <a:t>Demand for crops will only increase .</a:t>
            </a:r>
            <a:endParaRPr lang="en-US" sz="2800" dirty="0"/>
          </a:p>
        </p:txBody>
      </p:sp>
      <p:pic>
        <p:nvPicPr>
          <p:cNvPr id="5" name="Picture 4"/>
          <p:cNvPicPr>
            <a:picLocks noChangeAspect="1"/>
          </p:cNvPicPr>
          <p:nvPr/>
        </p:nvPicPr>
        <p:blipFill>
          <a:blip r:embed="rId2"/>
          <a:stretch>
            <a:fillRect/>
          </a:stretch>
        </p:blipFill>
        <p:spPr>
          <a:xfrm>
            <a:off x="4583605" y="2540130"/>
            <a:ext cx="3677743" cy="2289915"/>
          </a:xfrm>
          <a:prstGeom prst="rect">
            <a:avLst/>
          </a:prstGeom>
        </p:spPr>
      </p:pic>
    </p:spTree>
    <p:extLst>
      <p:ext uri="{BB962C8B-B14F-4D97-AF65-F5344CB8AC3E}">
        <p14:creationId xmlns:p14="http://schemas.microsoft.com/office/powerpoint/2010/main" val="42582164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100000">
              <a:schemeClr val="accent3">
                <a:lumMod val="60000"/>
                <a:lumOff val="40000"/>
              </a:schemeClr>
            </a:gs>
            <a:gs pos="50000">
              <a:schemeClr val="accent3">
                <a:lumMod val="40000"/>
                <a:lumOff val="60000"/>
              </a:schemeClr>
            </a:gs>
          </a:gsLst>
          <a:lin ang="51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 of Crops</a:t>
            </a:r>
            <a:endParaRPr lang="en-US" dirty="0"/>
          </a:p>
        </p:txBody>
      </p:sp>
      <p:pic>
        <p:nvPicPr>
          <p:cNvPr id="3" name="Picture 2"/>
          <p:cNvPicPr>
            <a:picLocks noChangeAspect="1"/>
          </p:cNvPicPr>
          <p:nvPr/>
        </p:nvPicPr>
        <p:blipFill>
          <a:blip r:embed="rId2"/>
          <a:stretch>
            <a:fillRect/>
          </a:stretch>
        </p:blipFill>
        <p:spPr>
          <a:xfrm>
            <a:off x="457200" y="4461664"/>
            <a:ext cx="2824429" cy="1873538"/>
          </a:xfrm>
          <a:prstGeom prst="rect">
            <a:avLst/>
          </a:prstGeom>
          <a:effectLst>
            <a:softEdge rad="215900"/>
          </a:effectLst>
        </p:spPr>
      </p:pic>
      <p:pic>
        <p:nvPicPr>
          <p:cNvPr id="4" name="Picture 3"/>
          <p:cNvPicPr>
            <a:picLocks noChangeAspect="1"/>
          </p:cNvPicPr>
          <p:nvPr/>
        </p:nvPicPr>
        <p:blipFill>
          <a:blip r:embed="rId3"/>
          <a:stretch>
            <a:fillRect/>
          </a:stretch>
        </p:blipFill>
        <p:spPr>
          <a:xfrm>
            <a:off x="3169990" y="2624797"/>
            <a:ext cx="2751861" cy="1836867"/>
          </a:xfrm>
          <a:prstGeom prst="rect">
            <a:avLst/>
          </a:prstGeom>
          <a:effectLst>
            <a:softEdge rad="228600"/>
          </a:effectLst>
        </p:spPr>
      </p:pic>
      <p:pic>
        <p:nvPicPr>
          <p:cNvPr id="5" name="Picture 4"/>
          <p:cNvPicPr>
            <a:picLocks noChangeAspect="1"/>
          </p:cNvPicPr>
          <p:nvPr/>
        </p:nvPicPr>
        <p:blipFill>
          <a:blip r:embed="rId4"/>
          <a:stretch>
            <a:fillRect/>
          </a:stretch>
        </p:blipFill>
        <p:spPr>
          <a:xfrm>
            <a:off x="6033490" y="4461664"/>
            <a:ext cx="2446185" cy="1702921"/>
          </a:xfrm>
          <a:prstGeom prst="rect">
            <a:avLst/>
          </a:prstGeom>
          <a:effectLst>
            <a:softEdge rad="203200"/>
          </a:effectLst>
        </p:spPr>
      </p:pic>
      <p:pic>
        <p:nvPicPr>
          <p:cNvPr id="6" name="Picture 5"/>
          <p:cNvPicPr>
            <a:picLocks noChangeAspect="1"/>
          </p:cNvPicPr>
          <p:nvPr/>
        </p:nvPicPr>
        <p:blipFill>
          <a:blip r:embed="rId5"/>
          <a:stretch>
            <a:fillRect/>
          </a:stretch>
        </p:blipFill>
        <p:spPr>
          <a:xfrm>
            <a:off x="731280" y="1166785"/>
            <a:ext cx="2185311" cy="1458012"/>
          </a:xfrm>
          <a:prstGeom prst="rect">
            <a:avLst/>
          </a:prstGeom>
          <a:effectLst>
            <a:softEdge rad="228600"/>
          </a:effectLst>
        </p:spPr>
      </p:pic>
      <p:pic>
        <p:nvPicPr>
          <p:cNvPr id="7" name="Picture 6"/>
          <p:cNvPicPr>
            <a:picLocks noChangeAspect="1"/>
          </p:cNvPicPr>
          <p:nvPr/>
        </p:nvPicPr>
        <p:blipFill>
          <a:blip r:embed="rId6"/>
          <a:stretch>
            <a:fillRect/>
          </a:stretch>
        </p:blipFill>
        <p:spPr>
          <a:xfrm>
            <a:off x="6033490" y="1009054"/>
            <a:ext cx="2320267" cy="1740200"/>
          </a:xfrm>
          <a:prstGeom prst="rect">
            <a:avLst/>
          </a:prstGeom>
          <a:effectLst>
            <a:softEdge rad="215900"/>
          </a:effectLst>
        </p:spPr>
      </p:pic>
    </p:spTree>
    <p:extLst>
      <p:ext uri="{BB962C8B-B14F-4D97-AF65-F5344CB8AC3E}">
        <p14:creationId xmlns:p14="http://schemas.microsoft.com/office/powerpoint/2010/main" val="7394052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FFCC"/>
            </a:gs>
            <a:gs pos="100000">
              <a:schemeClr val="accent5">
                <a:lumMod val="40000"/>
                <a:lumOff val="60000"/>
              </a:schemeClr>
            </a:gs>
            <a:gs pos="50000">
              <a:schemeClr val="bg1"/>
            </a:gs>
          </a:gsLst>
          <a:lin ang="1518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Economy Selecting for Greatest </a:t>
            </a:r>
            <a:br>
              <a:rPr lang="en-US" dirty="0" smtClean="0"/>
            </a:br>
            <a:r>
              <a:rPr lang="en-US" dirty="0" smtClean="0"/>
              <a:t>Agricultural Outputs with Fewest Inputs</a:t>
            </a:r>
            <a:endParaRPr lang="en-US" dirty="0"/>
          </a:p>
        </p:txBody>
      </p:sp>
      <p:pic>
        <p:nvPicPr>
          <p:cNvPr id="3" name="Picture 2"/>
          <p:cNvPicPr>
            <a:picLocks noChangeAspect="1"/>
          </p:cNvPicPr>
          <p:nvPr/>
        </p:nvPicPr>
        <p:blipFill>
          <a:blip r:embed="rId2"/>
          <a:stretch>
            <a:fillRect/>
          </a:stretch>
        </p:blipFill>
        <p:spPr>
          <a:xfrm>
            <a:off x="4672219" y="1786002"/>
            <a:ext cx="3973719" cy="2638289"/>
          </a:xfrm>
          <a:prstGeom prst="rect">
            <a:avLst/>
          </a:prstGeom>
        </p:spPr>
      </p:pic>
      <p:pic>
        <p:nvPicPr>
          <p:cNvPr id="4" name="Picture 3"/>
          <p:cNvPicPr>
            <a:picLocks noChangeAspect="1"/>
          </p:cNvPicPr>
          <p:nvPr/>
        </p:nvPicPr>
        <p:blipFill>
          <a:blip r:embed="rId3"/>
          <a:stretch>
            <a:fillRect/>
          </a:stretch>
        </p:blipFill>
        <p:spPr>
          <a:xfrm>
            <a:off x="629573" y="3263964"/>
            <a:ext cx="3810000" cy="2857500"/>
          </a:xfrm>
          <a:prstGeom prst="rect">
            <a:avLst/>
          </a:prstGeom>
        </p:spPr>
      </p:pic>
    </p:spTree>
    <p:extLst>
      <p:ext uri="{BB962C8B-B14F-4D97-AF65-F5344CB8AC3E}">
        <p14:creationId xmlns:p14="http://schemas.microsoft.com/office/powerpoint/2010/main" val="42396060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accent2">
                <a:lumMod val="60000"/>
                <a:lumOff val="40000"/>
              </a:schemeClr>
            </a:gs>
            <a:gs pos="100000">
              <a:srgbClr val="FFFFFF"/>
            </a:gs>
            <a:gs pos="76000">
              <a:schemeClr val="accent2">
                <a:lumMod val="20000"/>
                <a:lumOff val="80000"/>
              </a:schemeClr>
            </a:gs>
          </a:gsLst>
          <a:lin ang="148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GMOs</a:t>
            </a:r>
            <a:endParaRPr lang="en-US" dirty="0"/>
          </a:p>
        </p:txBody>
      </p:sp>
      <p:pic>
        <p:nvPicPr>
          <p:cNvPr id="3" name="Picture 2"/>
          <p:cNvPicPr>
            <a:picLocks noChangeAspect="1"/>
          </p:cNvPicPr>
          <p:nvPr/>
        </p:nvPicPr>
        <p:blipFill>
          <a:blip r:embed="rId2"/>
          <a:stretch>
            <a:fillRect/>
          </a:stretch>
        </p:blipFill>
        <p:spPr>
          <a:xfrm>
            <a:off x="4516414" y="3099638"/>
            <a:ext cx="4331043" cy="3320467"/>
          </a:xfrm>
          <a:prstGeom prst="rect">
            <a:avLst/>
          </a:prstGeom>
        </p:spPr>
      </p:pic>
      <p:pic>
        <p:nvPicPr>
          <p:cNvPr id="4" name="Picture 3"/>
          <p:cNvPicPr>
            <a:picLocks noChangeAspect="1"/>
          </p:cNvPicPr>
          <p:nvPr/>
        </p:nvPicPr>
        <p:blipFill>
          <a:blip r:embed="rId3"/>
          <a:stretch>
            <a:fillRect/>
          </a:stretch>
        </p:blipFill>
        <p:spPr>
          <a:xfrm>
            <a:off x="225436" y="1266238"/>
            <a:ext cx="4002924" cy="3666800"/>
          </a:xfrm>
          <a:prstGeom prst="rect">
            <a:avLst/>
          </a:prstGeom>
        </p:spPr>
      </p:pic>
    </p:spTree>
    <p:extLst>
      <p:ext uri="{BB962C8B-B14F-4D97-AF65-F5344CB8AC3E}">
        <p14:creationId xmlns:p14="http://schemas.microsoft.com/office/powerpoint/2010/main" val="27611642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a:t>
            </a:r>
            <a:endParaRPr lang="en-US" dirty="0"/>
          </a:p>
        </p:txBody>
      </p:sp>
      <p:pic>
        <p:nvPicPr>
          <p:cNvPr id="3" name="Picture 2"/>
          <p:cNvPicPr>
            <a:picLocks noChangeAspect="1"/>
          </p:cNvPicPr>
          <p:nvPr/>
        </p:nvPicPr>
        <p:blipFill>
          <a:blip r:embed="rId2"/>
          <a:stretch>
            <a:fillRect/>
          </a:stretch>
        </p:blipFill>
        <p:spPr>
          <a:xfrm>
            <a:off x="4866282" y="3899650"/>
            <a:ext cx="3936780" cy="2812338"/>
          </a:xfrm>
          <a:prstGeom prst="rect">
            <a:avLst/>
          </a:prstGeom>
          <a:effectLst>
            <a:softEdge rad="330200"/>
          </a:effectLst>
        </p:spPr>
      </p:pic>
      <p:sp>
        <p:nvSpPr>
          <p:cNvPr id="4" name="TextBox 3"/>
          <p:cNvSpPr txBox="1"/>
          <p:nvPr/>
        </p:nvSpPr>
        <p:spPr>
          <a:xfrm>
            <a:off x="303056" y="1028020"/>
            <a:ext cx="3766556" cy="6463309"/>
          </a:xfrm>
          <a:prstGeom prst="rect">
            <a:avLst/>
          </a:prstGeom>
          <a:noFill/>
        </p:spPr>
        <p:txBody>
          <a:bodyPr wrap="square" rtlCol="0">
            <a:spAutoFit/>
          </a:bodyPr>
          <a:lstStyle/>
          <a:p>
            <a:pPr marL="285750" indent="-285750">
              <a:buFont typeface="Arial"/>
              <a:buChar char="•"/>
            </a:pPr>
            <a:r>
              <a:rPr lang="en-US" sz="3600" dirty="0" smtClean="0"/>
              <a:t>Pest resistance</a:t>
            </a:r>
          </a:p>
          <a:p>
            <a:pPr marL="285750" indent="-285750">
              <a:buFont typeface="Arial"/>
              <a:buChar char="•"/>
            </a:pPr>
            <a:r>
              <a:rPr lang="en-US" sz="3600" dirty="0" smtClean="0"/>
              <a:t>Disease resistance</a:t>
            </a:r>
          </a:p>
          <a:p>
            <a:pPr marL="285750" indent="-285750">
              <a:buFont typeface="Arial"/>
              <a:buChar char="•"/>
            </a:pPr>
            <a:r>
              <a:rPr lang="en-US" sz="3600" dirty="0" smtClean="0"/>
              <a:t>Temperature resistance</a:t>
            </a:r>
          </a:p>
          <a:p>
            <a:pPr marL="285750" indent="-285750">
              <a:buFont typeface="Arial"/>
              <a:buChar char="•"/>
            </a:pPr>
            <a:r>
              <a:rPr lang="en-US" sz="3600" dirty="0" smtClean="0"/>
              <a:t>Efficient use of resources </a:t>
            </a:r>
            <a:r>
              <a:rPr lang="en-US" sz="3600" dirty="0" smtClean="0">
                <a:sym typeface="Wingdings"/>
              </a:rPr>
              <a:t> increased food supply</a:t>
            </a:r>
            <a:endParaRPr lang="en-US" sz="3600" dirty="0" smtClean="0"/>
          </a:p>
          <a:p>
            <a:pPr marL="285750" indent="-285750">
              <a:buFont typeface="Arial"/>
              <a:buChar char="•"/>
            </a:pPr>
            <a:r>
              <a:rPr lang="en-US" sz="3600" dirty="0" smtClean="0"/>
              <a:t>Added nutrition</a:t>
            </a:r>
          </a:p>
          <a:p>
            <a:endParaRPr lang="en-US" sz="3600" dirty="0" smtClean="0"/>
          </a:p>
          <a:p>
            <a:pPr marL="285750" indent="-285750">
              <a:buFont typeface="Arial"/>
              <a:buChar char="•"/>
            </a:pPr>
            <a:endParaRPr lang="en-US" dirty="0"/>
          </a:p>
        </p:txBody>
      </p:sp>
      <p:pic>
        <p:nvPicPr>
          <p:cNvPr id="5" name="Picture 4"/>
          <p:cNvPicPr>
            <a:picLocks noChangeAspect="1"/>
          </p:cNvPicPr>
          <p:nvPr/>
        </p:nvPicPr>
        <p:blipFill>
          <a:blip r:embed="rId3"/>
          <a:stretch>
            <a:fillRect/>
          </a:stretch>
        </p:blipFill>
        <p:spPr>
          <a:xfrm>
            <a:off x="5066063" y="1170752"/>
            <a:ext cx="3225800" cy="2514600"/>
          </a:xfrm>
          <a:prstGeom prst="rect">
            <a:avLst/>
          </a:prstGeom>
          <a:effectLst>
            <a:softEdge rad="228600"/>
          </a:effectLst>
        </p:spPr>
      </p:pic>
    </p:spTree>
    <p:extLst>
      <p:ext uri="{BB962C8B-B14F-4D97-AF65-F5344CB8AC3E}">
        <p14:creationId xmlns:p14="http://schemas.microsoft.com/office/powerpoint/2010/main" val="8229821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a:t>
            </a:r>
            <a:endParaRPr lang="en-US" dirty="0"/>
          </a:p>
        </p:txBody>
      </p:sp>
      <p:pic>
        <p:nvPicPr>
          <p:cNvPr id="3" name="Picture 2"/>
          <p:cNvPicPr>
            <a:picLocks noChangeAspect="1"/>
          </p:cNvPicPr>
          <p:nvPr/>
        </p:nvPicPr>
        <p:blipFill>
          <a:blip r:embed="rId2"/>
          <a:stretch>
            <a:fillRect/>
          </a:stretch>
        </p:blipFill>
        <p:spPr>
          <a:xfrm>
            <a:off x="4704587" y="4621303"/>
            <a:ext cx="4407473" cy="1934166"/>
          </a:xfrm>
          <a:prstGeom prst="rect">
            <a:avLst/>
          </a:prstGeom>
          <a:effectLst>
            <a:softEdge rad="165100"/>
          </a:effectLst>
        </p:spPr>
      </p:pic>
      <p:pic>
        <p:nvPicPr>
          <p:cNvPr id="5" name="Picture 4"/>
          <p:cNvPicPr>
            <a:picLocks noChangeAspect="1"/>
          </p:cNvPicPr>
          <p:nvPr/>
        </p:nvPicPr>
        <p:blipFill>
          <a:blip r:embed="rId3"/>
          <a:stretch>
            <a:fillRect/>
          </a:stretch>
        </p:blipFill>
        <p:spPr>
          <a:xfrm>
            <a:off x="5315326" y="1417638"/>
            <a:ext cx="3507289" cy="2742262"/>
          </a:xfrm>
          <a:prstGeom prst="rect">
            <a:avLst/>
          </a:prstGeom>
          <a:effectLst>
            <a:softEdge rad="139700"/>
          </a:effectLst>
        </p:spPr>
      </p:pic>
      <p:sp>
        <p:nvSpPr>
          <p:cNvPr id="6" name="Multiply 5"/>
          <p:cNvSpPr/>
          <p:nvPr/>
        </p:nvSpPr>
        <p:spPr>
          <a:xfrm>
            <a:off x="5425337" y="923538"/>
            <a:ext cx="3261463" cy="349574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9594" y="1244474"/>
            <a:ext cx="4247387" cy="5078314"/>
          </a:xfrm>
          <a:prstGeom prst="rect">
            <a:avLst/>
          </a:prstGeom>
          <a:noFill/>
        </p:spPr>
        <p:txBody>
          <a:bodyPr wrap="square" rtlCol="0">
            <a:spAutoFit/>
          </a:bodyPr>
          <a:lstStyle/>
          <a:p>
            <a:pPr marL="285750" indent="-285750">
              <a:buFont typeface="Arial"/>
              <a:buChar char="•"/>
            </a:pPr>
            <a:r>
              <a:rPr lang="en-US" sz="3600" dirty="0" smtClean="0"/>
              <a:t>Toxins</a:t>
            </a:r>
          </a:p>
          <a:p>
            <a:pPr marL="285750" indent="-285750">
              <a:buFont typeface="Arial"/>
              <a:buChar char="•"/>
            </a:pPr>
            <a:r>
              <a:rPr lang="en-US" sz="3600" dirty="0" smtClean="0"/>
              <a:t>Potential allergens</a:t>
            </a:r>
          </a:p>
          <a:p>
            <a:pPr marL="285750" indent="-285750">
              <a:buFont typeface="Arial"/>
              <a:buChar char="•"/>
            </a:pPr>
            <a:r>
              <a:rPr lang="en-US" sz="3600" dirty="0" smtClean="0"/>
              <a:t>Biodiversity of wild crop relatives threatened</a:t>
            </a:r>
          </a:p>
          <a:p>
            <a:pPr marL="285750" indent="-285750">
              <a:buFont typeface="Arial"/>
              <a:buChar char="•"/>
            </a:pPr>
            <a:r>
              <a:rPr lang="en-US" sz="3600" dirty="0" smtClean="0"/>
              <a:t>Monocultures</a:t>
            </a:r>
          </a:p>
          <a:p>
            <a:pPr marL="285750" indent="-285750">
              <a:buFont typeface="Arial"/>
              <a:buChar char="•"/>
            </a:pPr>
            <a:r>
              <a:rPr lang="en-US" sz="3600" dirty="0" smtClean="0"/>
              <a:t>Wealth distribution gap between small and large farmers</a:t>
            </a:r>
            <a:endParaRPr lang="en-US" sz="3600" dirty="0"/>
          </a:p>
        </p:txBody>
      </p:sp>
    </p:spTree>
    <p:extLst>
      <p:ext uri="{BB962C8B-B14F-4D97-AF65-F5344CB8AC3E}">
        <p14:creationId xmlns:p14="http://schemas.microsoft.com/office/powerpoint/2010/main" val="28900348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59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Monocultures</a:t>
            </a:r>
            <a:endParaRPr lang="en-US" dirty="0"/>
          </a:p>
        </p:txBody>
      </p:sp>
      <p:pic>
        <p:nvPicPr>
          <p:cNvPr id="3" name="Picture 2"/>
          <p:cNvPicPr>
            <a:picLocks noChangeAspect="1"/>
          </p:cNvPicPr>
          <p:nvPr/>
        </p:nvPicPr>
        <p:blipFill>
          <a:blip r:embed="rId2"/>
          <a:stretch>
            <a:fillRect/>
          </a:stretch>
        </p:blipFill>
        <p:spPr>
          <a:xfrm>
            <a:off x="1397000" y="1841500"/>
            <a:ext cx="6350000" cy="3175000"/>
          </a:xfrm>
          <a:prstGeom prst="rect">
            <a:avLst/>
          </a:prstGeom>
          <a:effectLst>
            <a:softEdge rad="190500"/>
          </a:effectLst>
        </p:spPr>
      </p:pic>
    </p:spTree>
    <p:extLst>
      <p:ext uri="{BB962C8B-B14F-4D97-AF65-F5344CB8AC3E}">
        <p14:creationId xmlns:p14="http://schemas.microsoft.com/office/powerpoint/2010/main" val="29693214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chemeClr val="accent2">
                <a:lumMod val="40000"/>
                <a:lumOff val="60000"/>
              </a:schemeClr>
            </a:gs>
            <a:gs pos="41000">
              <a:srgbClr val="FF0000"/>
            </a:gs>
          </a:gsLst>
          <a:lin ang="132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Monocultures Apply</a:t>
            </a:r>
            <a:endParaRPr lang="en-US" dirty="0"/>
          </a:p>
        </p:txBody>
      </p:sp>
      <p:pic>
        <p:nvPicPr>
          <p:cNvPr id="3" name="Picture 2"/>
          <p:cNvPicPr>
            <a:picLocks noChangeAspect="1"/>
          </p:cNvPicPr>
          <p:nvPr/>
        </p:nvPicPr>
        <p:blipFill>
          <a:blip r:embed="rId2"/>
          <a:stretch>
            <a:fillRect/>
          </a:stretch>
        </p:blipFill>
        <p:spPr>
          <a:xfrm>
            <a:off x="457200" y="4285394"/>
            <a:ext cx="3686365" cy="2319810"/>
          </a:xfrm>
          <a:prstGeom prst="rect">
            <a:avLst/>
          </a:prstGeom>
          <a:effectLst>
            <a:softEdge rad="177800"/>
          </a:effectLst>
        </p:spPr>
      </p:pic>
      <p:pic>
        <p:nvPicPr>
          <p:cNvPr id="4" name="Picture 3"/>
          <p:cNvPicPr>
            <a:picLocks noChangeAspect="1"/>
          </p:cNvPicPr>
          <p:nvPr/>
        </p:nvPicPr>
        <p:blipFill>
          <a:blip r:embed="rId3"/>
          <a:stretch>
            <a:fillRect/>
          </a:stretch>
        </p:blipFill>
        <p:spPr>
          <a:xfrm>
            <a:off x="601512" y="2023849"/>
            <a:ext cx="3190132" cy="2107766"/>
          </a:xfrm>
          <a:prstGeom prst="rect">
            <a:avLst/>
          </a:prstGeom>
          <a:effectLst>
            <a:softEdge rad="190500"/>
          </a:effectLst>
        </p:spPr>
      </p:pic>
      <p:sp>
        <p:nvSpPr>
          <p:cNvPr id="5" name="TextBox 4"/>
          <p:cNvSpPr txBox="1"/>
          <p:nvPr/>
        </p:nvSpPr>
        <p:spPr>
          <a:xfrm>
            <a:off x="802737" y="1421106"/>
            <a:ext cx="4276250" cy="461665"/>
          </a:xfrm>
          <a:prstGeom prst="rect">
            <a:avLst/>
          </a:prstGeom>
          <a:noFill/>
        </p:spPr>
        <p:txBody>
          <a:bodyPr wrap="square" rtlCol="0">
            <a:spAutoFit/>
          </a:bodyPr>
          <a:lstStyle/>
          <a:p>
            <a:r>
              <a:rPr lang="en-US" sz="2400" dirty="0" smtClean="0"/>
              <a:t>Irish Potato Famine</a:t>
            </a:r>
            <a:endParaRPr lang="en-US" sz="2400" dirty="0"/>
          </a:p>
        </p:txBody>
      </p:sp>
      <p:pic>
        <p:nvPicPr>
          <p:cNvPr id="6" name="Picture 5"/>
          <p:cNvPicPr>
            <a:picLocks noChangeAspect="1"/>
          </p:cNvPicPr>
          <p:nvPr/>
        </p:nvPicPr>
        <p:blipFill>
          <a:blip r:embed="rId4"/>
          <a:stretch>
            <a:fillRect/>
          </a:stretch>
        </p:blipFill>
        <p:spPr>
          <a:xfrm>
            <a:off x="4877762" y="2817931"/>
            <a:ext cx="3544250" cy="2627368"/>
          </a:xfrm>
          <a:prstGeom prst="rect">
            <a:avLst/>
          </a:prstGeom>
          <a:effectLst>
            <a:softEdge rad="203200"/>
          </a:effectLst>
        </p:spPr>
      </p:pic>
      <p:sp>
        <p:nvSpPr>
          <p:cNvPr id="7" name="TextBox 6"/>
          <p:cNvSpPr txBox="1"/>
          <p:nvPr/>
        </p:nvSpPr>
        <p:spPr>
          <a:xfrm>
            <a:off x="5078987" y="1875886"/>
            <a:ext cx="3607813" cy="461665"/>
          </a:xfrm>
          <a:prstGeom prst="rect">
            <a:avLst/>
          </a:prstGeom>
          <a:noFill/>
        </p:spPr>
        <p:txBody>
          <a:bodyPr wrap="square" rtlCol="0">
            <a:spAutoFit/>
          </a:bodyPr>
          <a:lstStyle/>
          <a:p>
            <a:r>
              <a:rPr lang="en-US" sz="2400" dirty="0" err="1" smtClean="0"/>
              <a:t>Fusarium</a:t>
            </a:r>
            <a:r>
              <a:rPr lang="en-US" sz="2400" dirty="0" smtClean="0"/>
              <a:t> Head Blight</a:t>
            </a:r>
            <a:endParaRPr lang="en-US" sz="2400" dirty="0"/>
          </a:p>
        </p:txBody>
      </p:sp>
    </p:spTree>
    <p:extLst>
      <p:ext uri="{BB962C8B-B14F-4D97-AF65-F5344CB8AC3E}">
        <p14:creationId xmlns:p14="http://schemas.microsoft.com/office/powerpoint/2010/main" val="33834696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500</TotalTime>
  <Words>179</Words>
  <Application>Microsoft Macintosh PowerPoint</Application>
  <PresentationFormat>On-screen Show (4:3)</PresentationFormat>
  <Paragraphs>40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Crop Genetic Diversity</vt:lpstr>
      <vt:lpstr>Growing Demand for Crops and Increasing Population</vt:lpstr>
      <vt:lpstr>Uses of Crops</vt:lpstr>
      <vt:lpstr>Economy Selecting for Greatest  Agricultural Outputs with Fewest Inputs</vt:lpstr>
      <vt:lpstr>GMOs</vt:lpstr>
      <vt:lpstr>Pros</vt:lpstr>
      <vt:lpstr>Cons</vt:lpstr>
      <vt:lpstr>Monocultures</vt:lpstr>
      <vt:lpstr>How Monocultures Apply</vt:lpstr>
      <vt:lpstr>Agrobiodiversity Solutions</vt:lpstr>
      <vt:lpstr>Pros</vt:lpstr>
      <vt:lpstr>Cons</vt:lpstr>
      <vt:lpstr>In-situ Conservation </vt:lpstr>
      <vt:lpstr>Ex-situ Reserves</vt:lpstr>
      <vt:lpstr>Moving Toward Crop Genetic Diversity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DeGroote</dc:creator>
  <cp:lastModifiedBy>Kara DeGroote</cp:lastModifiedBy>
  <cp:revision>17</cp:revision>
  <dcterms:created xsi:type="dcterms:W3CDTF">2014-12-02T10:41:27Z</dcterms:created>
  <dcterms:modified xsi:type="dcterms:W3CDTF">2014-12-02T19:02:24Z</dcterms:modified>
</cp:coreProperties>
</file>