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23" r:id="rId3"/>
    <p:sldId id="324" r:id="rId4"/>
    <p:sldId id="261" r:id="rId5"/>
    <p:sldId id="300" r:id="rId6"/>
    <p:sldId id="262" r:id="rId7"/>
    <p:sldId id="263" r:id="rId8"/>
    <p:sldId id="266" r:id="rId9"/>
    <p:sldId id="267" r:id="rId10"/>
    <p:sldId id="268" r:id="rId11"/>
    <p:sldId id="270" r:id="rId12"/>
    <p:sldId id="271" r:id="rId13"/>
    <p:sldId id="272" r:id="rId14"/>
    <p:sldId id="273" r:id="rId15"/>
    <p:sldId id="274" r:id="rId16"/>
    <p:sldId id="276" r:id="rId17"/>
    <p:sldId id="275" r:id="rId18"/>
    <p:sldId id="277" r:id="rId19"/>
    <p:sldId id="278" r:id="rId20"/>
    <p:sldId id="279" r:id="rId21"/>
    <p:sldId id="281" r:id="rId22"/>
    <p:sldId id="280" r:id="rId23"/>
    <p:sldId id="282" r:id="rId24"/>
    <p:sldId id="313" r:id="rId25"/>
    <p:sldId id="314" r:id="rId26"/>
    <p:sldId id="325" r:id="rId27"/>
    <p:sldId id="283" r:id="rId28"/>
    <p:sldId id="284" r:id="rId29"/>
    <p:sldId id="285" r:id="rId30"/>
    <p:sldId id="289" r:id="rId31"/>
    <p:sldId id="290" r:id="rId32"/>
    <p:sldId id="292" r:id="rId33"/>
    <p:sldId id="291" r:id="rId34"/>
    <p:sldId id="293" r:id="rId35"/>
    <p:sldId id="295" r:id="rId36"/>
    <p:sldId id="296" r:id="rId37"/>
    <p:sldId id="297" r:id="rId38"/>
    <p:sldId id="298" r:id="rId39"/>
    <p:sldId id="320"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D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9D8958-8952-4911-AA38-24FE26C3431C}"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406409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D8958-8952-4911-AA38-24FE26C3431C}"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15341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D8958-8952-4911-AA38-24FE26C3431C}"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366099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D8958-8952-4911-AA38-24FE26C3431C}"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20418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9D8958-8952-4911-AA38-24FE26C3431C}"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115798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9D8958-8952-4911-AA38-24FE26C3431C}"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101026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9D8958-8952-4911-AA38-24FE26C3431C}" type="datetimeFigureOut">
              <a:rPr lang="en-US" smtClean="0"/>
              <a:t>8/22/2017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329689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9D8958-8952-4911-AA38-24FE26C3431C}" type="datetimeFigureOut">
              <a:rPr lang="en-US" smtClean="0"/>
              <a:t>8/22/2017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171394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D8958-8952-4911-AA38-24FE26C3431C}" type="datetimeFigureOut">
              <a:rPr lang="en-US" smtClean="0"/>
              <a:t>8/22/2017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130016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9D8958-8952-4911-AA38-24FE26C3431C}"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67784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9D8958-8952-4911-AA38-24FE26C3431C}"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F9349-57B2-4E87-B876-3FE6195E3F84}" type="slidenum">
              <a:rPr lang="en-US" smtClean="0"/>
              <a:t>‹#›</a:t>
            </a:fld>
            <a:endParaRPr lang="en-US"/>
          </a:p>
        </p:txBody>
      </p:sp>
    </p:spTree>
    <p:extLst>
      <p:ext uri="{BB962C8B-B14F-4D97-AF65-F5344CB8AC3E}">
        <p14:creationId xmlns:p14="http://schemas.microsoft.com/office/powerpoint/2010/main" val="234726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D8958-8952-4911-AA38-24FE26C3431C}" type="datetimeFigureOut">
              <a:rPr lang="en-US" smtClean="0"/>
              <a:t>8/22/2017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F9349-57B2-4E87-B876-3FE6195E3F84}" type="slidenum">
              <a:rPr lang="en-US" smtClean="0"/>
              <a:t>‹#›</a:t>
            </a:fld>
            <a:endParaRPr lang="en-US"/>
          </a:p>
        </p:txBody>
      </p:sp>
    </p:spTree>
    <p:extLst>
      <p:ext uri="{BB962C8B-B14F-4D97-AF65-F5344CB8AC3E}">
        <p14:creationId xmlns:p14="http://schemas.microsoft.com/office/powerpoint/2010/main" val="218366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5" y="1143000"/>
            <a:ext cx="10106025" cy="369332"/>
          </a:xfrm>
          <a:prstGeom prst="rect">
            <a:avLst/>
          </a:prstGeom>
          <a:noFill/>
        </p:spPr>
        <p:txBody>
          <a:bodyPr wrap="square" rtlCol="0">
            <a:spAutoFit/>
          </a:bodyPr>
          <a:lstStyle/>
          <a:p>
            <a:r>
              <a:rPr lang="en-US" dirty="0" smtClean="0"/>
              <a:t>Does life simply </a:t>
            </a:r>
            <a:r>
              <a:rPr lang="en-US" i="1" dirty="0" smtClean="0">
                <a:solidFill>
                  <a:srgbClr val="FF0000"/>
                </a:solidFill>
              </a:rPr>
              <a:t>live</a:t>
            </a:r>
            <a:r>
              <a:rPr lang="en-US" dirty="0" smtClean="0"/>
              <a:t> on an environmentally static Earth, or does life </a:t>
            </a:r>
            <a:r>
              <a:rPr lang="en-US" i="1" dirty="0" smtClean="0">
                <a:solidFill>
                  <a:srgbClr val="FF0000"/>
                </a:solidFill>
              </a:rPr>
              <a:t>determine</a:t>
            </a:r>
            <a:r>
              <a:rPr lang="en-US" dirty="0" smtClean="0"/>
              <a:t> the Earth’s environment?</a:t>
            </a:r>
            <a:endParaRPr lang="en-US" dirty="0"/>
          </a:p>
        </p:txBody>
      </p:sp>
      <p:pic>
        <p:nvPicPr>
          <p:cNvPr id="1026" name="Picture 2" descr="https://solarsystem.nasa.gov/images/galleries/618486main_earth_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803399"/>
            <a:ext cx="6089650" cy="456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65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iencelearn.org.nz/var/sciencelearn/storage/images/contexts/food-function-and-structure/sci-media/images/sugar-dissolving-in-water/379882-1-eng-NZ/Sugar-dissolving-in-water.jpg"/>
          <p:cNvPicPr/>
          <p:nvPr/>
        </p:nvPicPr>
        <p:blipFill>
          <a:blip r:embed="rId2">
            <a:extLst>
              <a:ext uri="{28A0092B-C50C-407E-A947-70E740481C1C}">
                <a14:useLocalDpi xmlns:a14="http://schemas.microsoft.com/office/drawing/2010/main" val="0"/>
              </a:ext>
            </a:extLst>
          </a:blip>
          <a:srcRect/>
          <a:stretch>
            <a:fillRect/>
          </a:stretch>
        </p:blipFill>
        <p:spPr bwMode="auto">
          <a:xfrm>
            <a:off x="3246120" y="274320"/>
            <a:ext cx="8469059" cy="6172962"/>
          </a:xfrm>
          <a:prstGeom prst="rect">
            <a:avLst/>
          </a:prstGeom>
          <a:noFill/>
          <a:ln>
            <a:noFill/>
          </a:ln>
        </p:spPr>
      </p:pic>
    </p:spTree>
    <p:extLst>
      <p:ext uri="{BB962C8B-B14F-4D97-AF65-F5344CB8AC3E}">
        <p14:creationId xmlns:p14="http://schemas.microsoft.com/office/powerpoint/2010/main" val="3477360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hemwiki.ucdavis.edu/@api/deki/files/52261/=ion_hydrationshells.jpg?revision=1&amp;size=bestfit&amp;width=286&amp;height=239"/>
          <p:cNvPicPr/>
          <p:nvPr/>
        </p:nvPicPr>
        <p:blipFill>
          <a:blip r:embed="rId2">
            <a:extLst>
              <a:ext uri="{28A0092B-C50C-407E-A947-70E740481C1C}">
                <a14:useLocalDpi xmlns:a14="http://schemas.microsoft.com/office/drawing/2010/main" val="0"/>
              </a:ext>
            </a:extLst>
          </a:blip>
          <a:srcRect/>
          <a:stretch>
            <a:fillRect/>
          </a:stretch>
        </p:blipFill>
        <p:spPr bwMode="auto">
          <a:xfrm>
            <a:off x="6583680" y="2066544"/>
            <a:ext cx="5477256" cy="4663440"/>
          </a:xfrm>
          <a:prstGeom prst="rect">
            <a:avLst/>
          </a:prstGeom>
          <a:noFill/>
          <a:ln>
            <a:noFill/>
          </a:ln>
        </p:spPr>
      </p:pic>
      <p:sp>
        <p:nvSpPr>
          <p:cNvPr id="4" name="TextBox 3"/>
          <p:cNvSpPr txBox="1"/>
          <p:nvPr/>
        </p:nvSpPr>
        <p:spPr>
          <a:xfrm>
            <a:off x="310896" y="404241"/>
            <a:ext cx="6739128" cy="2585323"/>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a:t>
            </a:r>
          </a:p>
          <a:p>
            <a:endParaRPr lang="en-US" dirty="0">
              <a:solidFill>
                <a:srgbClr val="C00000"/>
              </a:solidFill>
            </a:endParaRPr>
          </a:p>
          <a:p>
            <a:r>
              <a:rPr lang="en-US" dirty="0" smtClean="0">
                <a:solidFill>
                  <a:srgbClr val="C00000"/>
                </a:solidFill>
              </a:rPr>
              <a:t>		</a:t>
            </a:r>
            <a:r>
              <a:rPr lang="en-US" dirty="0" smtClean="0">
                <a:solidFill>
                  <a:srgbClr val="7030A0"/>
                </a:solidFill>
              </a:rPr>
              <a:t>1. Water’s molecular structure</a:t>
            </a:r>
          </a:p>
          <a:p>
            <a:r>
              <a:rPr lang="en-US" dirty="0">
                <a:solidFill>
                  <a:srgbClr val="7030A0"/>
                </a:solidFill>
              </a:rPr>
              <a:t>	</a:t>
            </a:r>
            <a:r>
              <a:rPr lang="en-US" dirty="0" smtClean="0">
                <a:solidFill>
                  <a:srgbClr val="7030A0"/>
                </a:solidFill>
              </a:rPr>
              <a:t>	2. Water is called the “universal solvent”</a:t>
            </a:r>
          </a:p>
          <a:p>
            <a:endParaRPr lang="en-US" dirty="0">
              <a:solidFill>
                <a:srgbClr val="7030A0"/>
              </a:solidFill>
            </a:endParaRPr>
          </a:p>
          <a:p>
            <a:r>
              <a:rPr lang="en-US" dirty="0" smtClean="0">
                <a:solidFill>
                  <a:srgbClr val="7030A0"/>
                </a:solidFill>
              </a:rPr>
              <a:t>		 </a:t>
            </a:r>
            <a:r>
              <a:rPr lang="en-US" dirty="0" smtClean="0"/>
              <a:t>- ions and polar compounds dissolve in water </a:t>
            </a:r>
            <a:endParaRPr lang="en-US" dirty="0"/>
          </a:p>
        </p:txBody>
      </p:sp>
    </p:spTree>
    <p:extLst>
      <p:ext uri="{BB962C8B-B14F-4D97-AF65-F5344CB8AC3E}">
        <p14:creationId xmlns:p14="http://schemas.microsoft.com/office/powerpoint/2010/main" val="1935858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896" y="404241"/>
            <a:ext cx="7836408" cy="3693319"/>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a:t>
            </a:r>
          </a:p>
          <a:p>
            <a:endParaRPr lang="en-US" dirty="0">
              <a:solidFill>
                <a:srgbClr val="C00000"/>
              </a:solidFill>
            </a:endParaRPr>
          </a:p>
          <a:p>
            <a:r>
              <a:rPr lang="en-US" dirty="0" smtClean="0">
                <a:solidFill>
                  <a:srgbClr val="C00000"/>
                </a:solidFill>
              </a:rPr>
              <a:t>		</a:t>
            </a:r>
            <a:r>
              <a:rPr lang="en-US" dirty="0" smtClean="0">
                <a:solidFill>
                  <a:srgbClr val="7030A0"/>
                </a:solidFill>
              </a:rPr>
              <a:t>1. Water’s molecular structure</a:t>
            </a:r>
          </a:p>
          <a:p>
            <a:r>
              <a:rPr lang="en-US" dirty="0">
                <a:solidFill>
                  <a:srgbClr val="7030A0"/>
                </a:solidFill>
              </a:rPr>
              <a:t>	</a:t>
            </a:r>
            <a:r>
              <a:rPr lang="en-US" dirty="0" smtClean="0">
                <a:solidFill>
                  <a:srgbClr val="7030A0"/>
                </a:solidFill>
              </a:rPr>
              <a:t>	2. Water is called the “universal solvent”</a:t>
            </a:r>
          </a:p>
          <a:p>
            <a:endParaRPr lang="en-US" dirty="0">
              <a:solidFill>
                <a:srgbClr val="7030A0"/>
              </a:solidFill>
            </a:endParaRPr>
          </a:p>
          <a:p>
            <a:r>
              <a:rPr lang="en-US" dirty="0" smtClean="0">
                <a:solidFill>
                  <a:srgbClr val="7030A0"/>
                </a:solidFill>
              </a:rPr>
              <a:t>		 </a:t>
            </a:r>
            <a:r>
              <a:rPr lang="en-US" dirty="0" smtClean="0"/>
              <a:t>- ions and polar compounds dissolve in water</a:t>
            </a:r>
          </a:p>
          <a:p>
            <a:r>
              <a:rPr lang="en-US" dirty="0"/>
              <a:t>	</a:t>
            </a:r>
            <a:r>
              <a:rPr lang="en-US" dirty="0" smtClean="0"/>
              <a:t>	 - Rocks are composed of ionic compounds (minerals)</a:t>
            </a:r>
          </a:p>
          <a:p>
            <a:r>
              <a:rPr lang="en-US" dirty="0"/>
              <a:t>	</a:t>
            </a:r>
            <a:r>
              <a:rPr lang="en-US" dirty="0" smtClean="0"/>
              <a:t>	 - So many rocks dissolve </a:t>
            </a:r>
          </a:p>
          <a:p>
            <a:endParaRPr lang="en-US" dirty="0"/>
          </a:p>
          <a:p>
            <a:r>
              <a:rPr lang="en-US" dirty="0" smtClean="0"/>
              <a:t>		</a:t>
            </a:r>
            <a:endParaRPr lang="en-US" dirty="0"/>
          </a:p>
        </p:txBody>
      </p:sp>
    </p:spTree>
    <p:extLst>
      <p:ext uri="{BB962C8B-B14F-4D97-AF65-F5344CB8AC3E}">
        <p14:creationId xmlns:p14="http://schemas.microsoft.com/office/powerpoint/2010/main" val="2985276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896" y="404241"/>
            <a:ext cx="7836408" cy="2308324"/>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a:t>
            </a:r>
          </a:p>
          <a:p>
            <a:endParaRPr lang="en-US" dirty="0">
              <a:solidFill>
                <a:srgbClr val="C00000"/>
              </a:solidFill>
            </a:endParaRPr>
          </a:p>
          <a:p>
            <a:r>
              <a:rPr lang="en-US" dirty="0" smtClean="0">
                <a:solidFill>
                  <a:srgbClr val="C00000"/>
                </a:solidFill>
              </a:rPr>
              <a:t>		</a:t>
            </a:r>
            <a:r>
              <a:rPr lang="en-US" dirty="0" smtClean="0">
                <a:solidFill>
                  <a:srgbClr val="7030A0"/>
                </a:solidFill>
              </a:rPr>
              <a:t>1. Water’s molecular structure</a:t>
            </a:r>
          </a:p>
          <a:p>
            <a:r>
              <a:rPr lang="en-US" dirty="0">
                <a:solidFill>
                  <a:srgbClr val="7030A0"/>
                </a:solidFill>
              </a:rPr>
              <a:t>	</a:t>
            </a:r>
            <a:r>
              <a:rPr lang="en-US" dirty="0" smtClean="0">
                <a:solidFill>
                  <a:srgbClr val="7030A0"/>
                </a:solidFill>
              </a:rPr>
              <a:t>	2. Water is called the “universal solvent”</a:t>
            </a:r>
            <a:endParaRPr lang="en-US" dirty="0"/>
          </a:p>
          <a:p>
            <a:r>
              <a:rPr lang="en-US" dirty="0" smtClean="0"/>
              <a:t>		</a:t>
            </a:r>
            <a:r>
              <a:rPr lang="en-US" dirty="0" smtClean="0">
                <a:solidFill>
                  <a:srgbClr val="7030A0"/>
                </a:solidFill>
              </a:rPr>
              <a:t>3. Water dissociates</a:t>
            </a:r>
            <a:endParaRPr lang="en-US" dirty="0">
              <a:solidFill>
                <a:srgbClr val="7030A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307" y="490807"/>
            <a:ext cx="4912970" cy="19078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391" y="2989564"/>
            <a:ext cx="4833101" cy="1756172"/>
          </a:xfrm>
          <a:prstGeom prst="rect">
            <a:avLst/>
          </a:prstGeom>
        </p:spPr>
      </p:pic>
      <p:sp>
        <p:nvSpPr>
          <p:cNvPr id="5" name="TextBox 4"/>
          <p:cNvSpPr txBox="1"/>
          <p:nvPr/>
        </p:nvSpPr>
        <p:spPr>
          <a:xfrm>
            <a:off x="7360920" y="5120640"/>
            <a:ext cx="3319272" cy="646331"/>
          </a:xfrm>
          <a:prstGeom prst="rect">
            <a:avLst/>
          </a:prstGeom>
          <a:noFill/>
        </p:spPr>
        <p:txBody>
          <a:bodyPr wrap="square" rtlCol="0">
            <a:spAutoFit/>
          </a:bodyPr>
          <a:lstStyle/>
          <a:p>
            <a:r>
              <a:rPr lang="en-US" dirty="0" smtClean="0"/>
              <a:t>Hydronium can give up an H+, so same net effect as above…</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3604450"/>
            <a:ext cx="3810000" cy="1057275"/>
          </a:xfrm>
          <a:prstGeom prst="rect">
            <a:avLst/>
          </a:prstGeom>
        </p:spPr>
      </p:pic>
      <p:sp>
        <p:nvSpPr>
          <p:cNvPr id="7" name="TextBox 6"/>
          <p:cNvSpPr txBox="1"/>
          <p:nvPr/>
        </p:nvSpPr>
        <p:spPr>
          <a:xfrm>
            <a:off x="2112264" y="4889808"/>
            <a:ext cx="4526280" cy="1754326"/>
          </a:xfrm>
          <a:prstGeom prst="rect">
            <a:avLst/>
          </a:prstGeom>
          <a:noFill/>
        </p:spPr>
        <p:txBody>
          <a:bodyPr wrap="square" rtlCol="0">
            <a:spAutoFit/>
          </a:bodyPr>
          <a:lstStyle/>
          <a:p>
            <a:r>
              <a:rPr lang="en-US" u="sng" dirty="0" smtClean="0"/>
              <a:t>Hydronium:</a:t>
            </a:r>
          </a:p>
          <a:p>
            <a:r>
              <a:rPr lang="en-US" dirty="0" smtClean="0"/>
              <a:t>Oxygen:    8 protons, 2e first shell, 8 second</a:t>
            </a:r>
          </a:p>
          <a:p>
            <a:r>
              <a:rPr lang="en-US" dirty="0" smtClean="0"/>
              <a:t>3 H:	 3 protons</a:t>
            </a:r>
          </a:p>
          <a:p>
            <a:endParaRPr lang="en-US" dirty="0"/>
          </a:p>
          <a:p>
            <a:r>
              <a:rPr lang="en-US" dirty="0" smtClean="0"/>
              <a:t>Total:  	11 protons, 10 electrons = +1 charge</a:t>
            </a:r>
          </a:p>
          <a:p>
            <a:r>
              <a:rPr lang="en-US" dirty="0" smtClean="0"/>
              <a:t>(will readily give up H+ ion</a:t>
            </a:r>
            <a:endParaRPr lang="en-US" dirty="0"/>
          </a:p>
        </p:txBody>
      </p:sp>
    </p:spTree>
    <p:extLst>
      <p:ext uri="{BB962C8B-B14F-4D97-AF65-F5344CB8AC3E}">
        <p14:creationId xmlns:p14="http://schemas.microsoft.com/office/powerpoint/2010/main" val="963323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896" y="404241"/>
            <a:ext cx="7836408" cy="2308324"/>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a:t>
            </a:r>
          </a:p>
          <a:p>
            <a:endParaRPr lang="en-US" dirty="0">
              <a:solidFill>
                <a:srgbClr val="C00000"/>
              </a:solidFill>
            </a:endParaRPr>
          </a:p>
          <a:p>
            <a:r>
              <a:rPr lang="en-US" dirty="0" smtClean="0">
                <a:solidFill>
                  <a:srgbClr val="C00000"/>
                </a:solidFill>
              </a:rPr>
              <a:t>		</a:t>
            </a:r>
            <a:r>
              <a:rPr lang="en-US" dirty="0" smtClean="0">
                <a:solidFill>
                  <a:srgbClr val="7030A0"/>
                </a:solidFill>
              </a:rPr>
              <a:t>1. Water’s molecular structure</a:t>
            </a:r>
          </a:p>
          <a:p>
            <a:r>
              <a:rPr lang="en-US" dirty="0">
                <a:solidFill>
                  <a:srgbClr val="7030A0"/>
                </a:solidFill>
              </a:rPr>
              <a:t>	</a:t>
            </a:r>
            <a:r>
              <a:rPr lang="en-US" dirty="0" smtClean="0">
                <a:solidFill>
                  <a:srgbClr val="7030A0"/>
                </a:solidFill>
              </a:rPr>
              <a:t>	2. Water is called the “universal solvent”</a:t>
            </a:r>
            <a:endParaRPr lang="en-US" dirty="0"/>
          </a:p>
          <a:p>
            <a:r>
              <a:rPr lang="en-US" dirty="0" smtClean="0"/>
              <a:t>		</a:t>
            </a:r>
            <a:r>
              <a:rPr lang="en-US" dirty="0" smtClean="0">
                <a:solidFill>
                  <a:srgbClr val="7030A0"/>
                </a:solidFill>
              </a:rPr>
              <a:t>3. Water dissociates</a:t>
            </a:r>
            <a:endParaRPr lang="en-US" dirty="0">
              <a:solidFill>
                <a:srgbClr val="7030A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307" y="490807"/>
            <a:ext cx="4912970" cy="1907890"/>
          </a:xfrm>
          <a:prstGeom prst="rect">
            <a:avLst/>
          </a:prstGeom>
        </p:spPr>
      </p:pic>
      <p:sp>
        <p:nvSpPr>
          <p:cNvPr id="9" name="TextBox 8"/>
          <p:cNvSpPr txBox="1"/>
          <p:nvPr/>
        </p:nvSpPr>
        <p:spPr>
          <a:xfrm>
            <a:off x="6547307" y="2670048"/>
            <a:ext cx="4912970" cy="2308324"/>
          </a:xfrm>
          <a:prstGeom prst="rect">
            <a:avLst/>
          </a:prstGeom>
          <a:noFill/>
        </p:spPr>
        <p:txBody>
          <a:bodyPr wrap="square" rtlCol="0">
            <a:spAutoFit/>
          </a:bodyPr>
          <a:lstStyle/>
          <a:p>
            <a:r>
              <a:rPr lang="en-US" dirty="0" smtClean="0"/>
              <a:t>In pure water, 1 in 10,000,000 (1 x 10</a:t>
            </a:r>
            <a:r>
              <a:rPr lang="en-US" baseline="30000" dirty="0" smtClean="0"/>
              <a:t>-7</a:t>
            </a:r>
            <a:r>
              <a:rPr lang="en-US" dirty="0" smtClean="0"/>
              <a:t>) molecules will be dissociated at any one time</a:t>
            </a:r>
          </a:p>
          <a:p>
            <a:endParaRPr lang="en-US" dirty="0"/>
          </a:p>
          <a:p>
            <a:endParaRPr lang="en-US" dirty="0" smtClean="0"/>
          </a:p>
          <a:p>
            <a:r>
              <a:rPr lang="en-US" dirty="0" smtClean="0"/>
              <a:t>The “power” (in terms of exponent) of Hydrogen… you can think of it as percent or proportion of H+.</a:t>
            </a:r>
          </a:p>
          <a:p>
            <a:endParaRPr lang="en-US" dirty="0"/>
          </a:p>
          <a:p>
            <a:r>
              <a:rPr lang="en-US" dirty="0" smtClean="0"/>
              <a:t>pH scale is negative exponent… so water = 7.0</a:t>
            </a:r>
            <a:endParaRPr lang="en-US" dirty="0"/>
          </a:p>
        </p:txBody>
      </p:sp>
    </p:spTree>
    <p:extLst>
      <p:ext uri="{BB962C8B-B14F-4D97-AF65-F5344CB8AC3E}">
        <p14:creationId xmlns:p14="http://schemas.microsoft.com/office/powerpoint/2010/main" val="1386253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896" y="404241"/>
            <a:ext cx="7836408" cy="2308324"/>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a:t>
            </a:r>
          </a:p>
          <a:p>
            <a:endParaRPr lang="en-US" dirty="0">
              <a:solidFill>
                <a:srgbClr val="C00000"/>
              </a:solidFill>
            </a:endParaRPr>
          </a:p>
          <a:p>
            <a:r>
              <a:rPr lang="en-US" dirty="0" smtClean="0">
                <a:solidFill>
                  <a:srgbClr val="C00000"/>
                </a:solidFill>
              </a:rPr>
              <a:t>		</a:t>
            </a:r>
            <a:r>
              <a:rPr lang="en-US" dirty="0" smtClean="0">
                <a:solidFill>
                  <a:srgbClr val="7030A0"/>
                </a:solidFill>
              </a:rPr>
              <a:t>1. Water’s molecular structure</a:t>
            </a:r>
          </a:p>
          <a:p>
            <a:r>
              <a:rPr lang="en-US" dirty="0">
                <a:solidFill>
                  <a:srgbClr val="7030A0"/>
                </a:solidFill>
              </a:rPr>
              <a:t>	</a:t>
            </a:r>
            <a:r>
              <a:rPr lang="en-US" dirty="0" smtClean="0">
                <a:solidFill>
                  <a:srgbClr val="7030A0"/>
                </a:solidFill>
              </a:rPr>
              <a:t>	2. Water is called the “universal solvent”</a:t>
            </a:r>
            <a:endParaRPr lang="en-US" dirty="0"/>
          </a:p>
          <a:p>
            <a:r>
              <a:rPr lang="en-US" dirty="0" smtClean="0"/>
              <a:t>		</a:t>
            </a:r>
            <a:r>
              <a:rPr lang="en-US" dirty="0" smtClean="0">
                <a:solidFill>
                  <a:srgbClr val="7030A0"/>
                </a:solidFill>
              </a:rPr>
              <a:t>3. Water dissociates</a:t>
            </a:r>
            <a:endParaRPr lang="en-US" dirty="0">
              <a:solidFill>
                <a:srgbClr val="7030A0"/>
              </a:solidFill>
            </a:endParaRPr>
          </a:p>
        </p:txBody>
      </p:sp>
      <p:sp>
        <p:nvSpPr>
          <p:cNvPr id="9" name="TextBox 8"/>
          <p:cNvSpPr txBox="1"/>
          <p:nvPr/>
        </p:nvSpPr>
        <p:spPr>
          <a:xfrm>
            <a:off x="6547307" y="2670048"/>
            <a:ext cx="4912970" cy="1754326"/>
          </a:xfrm>
          <a:prstGeom prst="rect">
            <a:avLst/>
          </a:prstGeom>
          <a:noFill/>
        </p:spPr>
        <p:txBody>
          <a:bodyPr wrap="square" rtlCol="0">
            <a:spAutoFit/>
          </a:bodyPr>
          <a:lstStyle/>
          <a:p>
            <a:r>
              <a:rPr lang="en-US" dirty="0" err="1" smtClean="0"/>
              <a:t>HCl</a:t>
            </a:r>
            <a:r>
              <a:rPr lang="en-US" dirty="0" smtClean="0"/>
              <a:t> (Hydrochloric acid) dissociates much more readily in solution.  </a:t>
            </a:r>
          </a:p>
          <a:p>
            <a:endParaRPr lang="en-US" dirty="0"/>
          </a:p>
          <a:p>
            <a:r>
              <a:rPr lang="en-US" dirty="0" smtClean="0"/>
              <a:t>1 in 100 molecules are dissociated = 1 x 10</a:t>
            </a:r>
            <a:r>
              <a:rPr lang="en-US" baseline="30000" dirty="0" smtClean="0"/>
              <a:t>-2</a:t>
            </a:r>
            <a:r>
              <a:rPr lang="en-US" dirty="0" smtClean="0"/>
              <a:t>  </a:t>
            </a:r>
          </a:p>
          <a:p>
            <a:endParaRPr lang="en-US" dirty="0"/>
          </a:p>
          <a:p>
            <a:r>
              <a:rPr lang="en-US" dirty="0" smtClean="0"/>
              <a:t>pH = 2.0</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554" y="551307"/>
            <a:ext cx="4668630" cy="847725"/>
          </a:xfrm>
          <a:prstGeom prst="rect">
            <a:avLst/>
          </a:prstGeom>
        </p:spPr>
      </p:pic>
      <p:sp>
        <p:nvSpPr>
          <p:cNvPr id="3" name="TextBox 2"/>
          <p:cNvSpPr txBox="1"/>
          <p:nvPr/>
        </p:nvSpPr>
        <p:spPr>
          <a:xfrm>
            <a:off x="6474714" y="1528572"/>
            <a:ext cx="739902"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5" name="TextBox 4"/>
          <p:cNvSpPr txBox="1"/>
          <p:nvPr/>
        </p:nvSpPr>
        <p:spPr>
          <a:xfrm>
            <a:off x="7360920" y="1528572"/>
            <a:ext cx="530352"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3125489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896" y="404241"/>
            <a:ext cx="7836408" cy="2585323"/>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a:t>
            </a:r>
          </a:p>
          <a:p>
            <a:endParaRPr lang="en-US" dirty="0">
              <a:solidFill>
                <a:srgbClr val="C00000"/>
              </a:solidFill>
            </a:endParaRPr>
          </a:p>
          <a:p>
            <a:r>
              <a:rPr lang="en-US" dirty="0" smtClean="0">
                <a:solidFill>
                  <a:srgbClr val="C00000"/>
                </a:solidFill>
              </a:rPr>
              <a:t>		</a:t>
            </a:r>
            <a:r>
              <a:rPr lang="en-US" dirty="0" smtClean="0">
                <a:solidFill>
                  <a:srgbClr val="7030A0"/>
                </a:solidFill>
              </a:rPr>
              <a:t>1. Water’s molecular structure</a:t>
            </a:r>
          </a:p>
          <a:p>
            <a:r>
              <a:rPr lang="en-US" dirty="0">
                <a:solidFill>
                  <a:srgbClr val="7030A0"/>
                </a:solidFill>
              </a:rPr>
              <a:t>	</a:t>
            </a:r>
            <a:r>
              <a:rPr lang="en-US" dirty="0" smtClean="0">
                <a:solidFill>
                  <a:srgbClr val="7030A0"/>
                </a:solidFill>
              </a:rPr>
              <a:t>	2. Water is called the “universal solvent”</a:t>
            </a:r>
            <a:endParaRPr lang="en-US" dirty="0"/>
          </a:p>
          <a:p>
            <a:r>
              <a:rPr lang="en-US" dirty="0" smtClean="0"/>
              <a:t>		</a:t>
            </a:r>
            <a:r>
              <a:rPr lang="en-US" dirty="0" smtClean="0">
                <a:solidFill>
                  <a:srgbClr val="7030A0"/>
                </a:solidFill>
              </a:rPr>
              <a:t>3. Water dissociates</a:t>
            </a:r>
          </a:p>
          <a:p>
            <a:r>
              <a:rPr lang="en-US" dirty="0">
                <a:solidFill>
                  <a:srgbClr val="7030A0"/>
                </a:solidFill>
              </a:rPr>
              <a:t>	</a:t>
            </a:r>
            <a:r>
              <a:rPr lang="en-US" dirty="0" smtClean="0">
                <a:solidFill>
                  <a:srgbClr val="7030A0"/>
                </a:solidFill>
              </a:rPr>
              <a:t>	4. Weathers rock, putting ions into solution</a:t>
            </a:r>
            <a:endParaRPr lang="en-US" dirty="0">
              <a:solidFill>
                <a:srgbClr val="7030A0"/>
              </a:solidFill>
            </a:endParaRPr>
          </a:p>
        </p:txBody>
      </p:sp>
      <p:sp>
        <p:nvSpPr>
          <p:cNvPr id="7" name="TextBox 6"/>
          <p:cNvSpPr txBox="1"/>
          <p:nvPr/>
        </p:nvSpPr>
        <p:spPr>
          <a:xfrm>
            <a:off x="6364224" y="1088136"/>
            <a:ext cx="4965192" cy="4329390"/>
          </a:xfrm>
          <a:prstGeom prst="rect">
            <a:avLst/>
          </a:prstGeom>
          <a:noFill/>
        </p:spPr>
        <p:txBody>
          <a:bodyPr wrap="square" rtlCol="0">
            <a:spAutoFit/>
          </a:bodyPr>
          <a:lstStyle/>
          <a:p>
            <a:endParaRPr lang="en-US" baseline="-25000" dirty="0"/>
          </a:p>
          <a:p>
            <a:r>
              <a:rPr lang="en-US" sz="3200" dirty="0" smtClean="0">
                <a:solidFill>
                  <a:srgbClr val="FF0000"/>
                </a:solidFill>
              </a:rPr>
              <a:t>CATION DISPLACEMENT</a:t>
            </a:r>
          </a:p>
          <a:p>
            <a:r>
              <a:rPr lang="en-US" sz="3200" dirty="0" smtClean="0"/>
              <a:t>Feldspar Minerals (60%)</a:t>
            </a:r>
          </a:p>
          <a:p>
            <a:r>
              <a:rPr lang="en-US" sz="3200" dirty="0" smtClean="0"/>
              <a:t>K-Al-Si</a:t>
            </a:r>
            <a:r>
              <a:rPr lang="en-US" sz="3200" baseline="-25000" dirty="0" smtClean="0"/>
              <a:t>3</a:t>
            </a:r>
            <a:r>
              <a:rPr lang="en-US" sz="3200" dirty="0" smtClean="0"/>
              <a:t>O</a:t>
            </a:r>
            <a:r>
              <a:rPr lang="en-US" sz="3200" baseline="-25000" dirty="0" smtClean="0"/>
              <a:t>8</a:t>
            </a:r>
          </a:p>
          <a:p>
            <a:r>
              <a:rPr lang="en-US" sz="3200" dirty="0" smtClean="0"/>
              <a:t>Na-Al-Si</a:t>
            </a:r>
            <a:r>
              <a:rPr lang="en-US" sz="3200" baseline="-25000" dirty="0" smtClean="0"/>
              <a:t>3</a:t>
            </a:r>
            <a:r>
              <a:rPr lang="en-US" sz="3200" dirty="0" smtClean="0"/>
              <a:t>O</a:t>
            </a:r>
            <a:r>
              <a:rPr lang="en-US" sz="3200" baseline="-25000" dirty="0" smtClean="0"/>
              <a:t>8</a:t>
            </a:r>
          </a:p>
          <a:p>
            <a:r>
              <a:rPr lang="en-US" sz="3200" dirty="0" smtClean="0"/>
              <a:t>Ca-Al-Si</a:t>
            </a:r>
            <a:r>
              <a:rPr lang="en-US" sz="3200" baseline="-25000" dirty="0" smtClean="0"/>
              <a:t>2</a:t>
            </a:r>
            <a:r>
              <a:rPr lang="en-US" sz="3200" dirty="0" smtClean="0"/>
              <a:t>O</a:t>
            </a:r>
            <a:r>
              <a:rPr lang="en-US" sz="3200" baseline="-25000" dirty="0" smtClean="0"/>
              <a:t>8</a:t>
            </a:r>
          </a:p>
          <a:p>
            <a:endParaRPr lang="en-US" sz="3200" baseline="-25000" dirty="0"/>
          </a:p>
          <a:p>
            <a:r>
              <a:rPr lang="en-US" sz="3200" dirty="0" smtClean="0"/>
              <a:t>In presence of water, H</a:t>
            </a:r>
            <a:r>
              <a:rPr lang="en-US" sz="3200" baseline="30000" dirty="0" smtClean="0"/>
              <a:t>+</a:t>
            </a:r>
            <a:r>
              <a:rPr lang="en-US" sz="3200" dirty="0" smtClean="0"/>
              <a:t> replaces K</a:t>
            </a:r>
            <a:r>
              <a:rPr lang="en-US" sz="3200" baseline="30000" dirty="0" smtClean="0"/>
              <a:t>+</a:t>
            </a:r>
            <a:r>
              <a:rPr lang="en-US" sz="3200" dirty="0" smtClean="0"/>
              <a:t>, Na</a:t>
            </a:r>
            <a:r>
              <a:rPr lang="en-US" sz="3200" baseline="30000" dirty="0" smtClean="0"/>
              <a:t>+</a:t>
            </a:r>
            <a:r>
              <a:rPr lang="en-US" sz="3200" dirty="0" smtClean="0"/>
              <a:t>, and CA</a:t>
            </a:r>
            <a:r>
              <a:rPr lang="en-US" sz="3200" baseline="30000" dirty="0" smtClean="0"/>
              <a:t>+2</a:t>
            </a:r>
          </a:p>
          <a:p>
            <a:endParaRPr lang="en-US" dirty="0"/>
          </a:p>
        </p:txBody>
      </p:sp>
    </p:spTree>
    <p:extLst>
      <p:ext uri="{BB962C8B-B14F-4D97-AF65-F5344CB8AC3E}">
        <p14:creationId xmlns:p14="http://schemas.microsoft.com/office/powerpoint/2010/main" val="2293336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896" y="404241"/>
            <a:ext cx="7836408" cy="2585323"/>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a:t>
            </a:r>
          </a:p>
          <a:p>
            <a:endParaRPr lang="en-US" dirty="0">
              <a:solidFill>
                <a:srgbClr val="C00000"/>
              </a:solidFill>
            </a:endParaRPr>
          </a:p>
          <a:p>
            <a:r>
              <a:rPr lang="en-US" dirty="0" smtClean="0">
                <a:solidFill>
                  <a:srgbClr val="C00000"/>
                </a:solidFill>
              </a:rPr>
              <a:t>		</a:t>
            </a:r>
            <a:r>
              <a:rPr lang="en-US" dirty="0" smtClean="0">
                <a:solidFill>
                  <a:srgbClr val="7030A0"/>
                </a:solidFill>
              </a:rPr>
              <a:t>1. Water’s molecular structure</a:t>
            </a:r>
          </a:p>
          <a:p>
            <a:r>
              <a:rPr lang="en-US" dirty="0">
                <a:solidFill>
                  <a:srgbClr val="7030A0"/>
                </a:solidFill>
              </a:rPr>
              <a:t>	</a:t>
            </a:r>
            <a:r>
              <a:rPr lang="en-US" dirty="0" smtClean="0">
                <a:solidFill>
                  <a:srgbClr val="7030A0"/>
                </a:solidFill>
              </a:rPr>
              <a:t>	2. Water is called the “universal solvent”</a:t>
            </a:r>
            <a:endParaRPr lang="en-US" dirty="0"/>
          </a:p>
          <a:p>
            <a:r>
              <a:rPr lang="en-US" dirty="0" smtClean="0"/>
              <a:t>		</a:t>
            </a:r>
            <a:r>
              <a:rPr lang="en-US" dirty="0" smtClean="0">
                <a:solidFill>
                  <a:srgbClr val="7030A0"/>
                </a:solidFill>
              </a:rPr>
              <a:t>3. Water dissociates</a:t>
            </a:r>
          </a:p>
          <a:p>
            <a:r>
              <a:rPr lang="en-US" dirty="0">
                <a:solidFill>
                  <a:srgbClr val="7030A0"/>
                </a:solidFill>
              </a:rPr>
              <a:t>	</a:t>
            </a:r>
            <a:r>
              <a:rPr lang="en-US" dirty="0" smtClean="0">
                <a:solidFill>
                  <a:srgbClr val="7030A0"/>
                </a:solidFill>
              </a:rPr>
              <a:t>	4. Carbon dioxide reacts with water to form carbonic acid</a:t>
            </a:r>
            <a:endParaRPr lang="en-US" dirty="0">
              <a:solidFill>
                <a:srgbClr val="7030A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504" y="3445002"/>
            <a:ext cx="4355592" cy="3266694"/>
          </a:xfrm>
          <a:prstGeom prst="rect">
            <a:avLst/>
          </a:prstGeom>
        </p:spPr>
      </p:pic>
    </p:spTree>
    <p:extLst>
      <p:ext uri="{BB962C8B-B14F-4D97-AF65-F5344CB8AC3E}">
        <p14:creationId xmlns:p14="http://schemas.microsoft.com/office/powerpoint/2010/main" val="2662054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utane.chem.uiuc.edu/pshapley/GenChem1/L26/3a.png"/>
          <p:cNvPicPr/>
          <p:nvPr/>
        </p:nvPicPr>
        <p:blipFill>
          <a:blip r:embed="rId2">
            <a:extLst>
              <a:ext uri="{28A0092B-C50C-407E-A947-70E740481C1C}">
                <a14:useLocalDpi xmlns:a14="http://schemas.microsoft.com/office/drawing/2010/main" val="0"/>
              </a:ext>
            </a:extLst>
          </a:blip>
          <a:srcRect/>
          <a:stretch>
            <a:fillRect/>
          </a:stretch>
        </p:blipFill>
        <p:spPr bwMode="auto">
          <a:xfrm>
            <a:off x="4169664" y="886968"/>
            <a:ext cx="7146671" cy="5499354"/>
          </a:xfrm>
          <a:prstGeom prst="rect">
            <a:avLst/>
          </a:prstGeom>
          <a:noFill/>
          <a:ln>
            <a:noFill/>
          </a:ln>
        </p:spPr>
      </p:pic>
      <p:sp>
        <p:nvSpPr>
          <p:cNvPr id="3" name="TextBox 2"/>
          <p:cNvSpPr txBox="1"/>
          <p:nvPr/>
        </p:nvSpPr>
        <p:spPr>
          <a:xfrm>
            <a:off x="475488" y="365760"/>
            <a:ext cx="3157467" cy="369332"/>
          </a:xfrm>
          <a:prstGeom prst="rect">
            <a:avLst/>
          </a:prstGeom>
          <a:noFill/>
        </p:spPr>
        <p:txBody>
          <a:bodyPr wrap="none" rtlCol="0">
            <a:spAutoFit/>
          </a:bodyPr>
          <a:lstStyle/>
          <a:p>
            <a:r>
              <a:rPr lang="en-US" dirty="0" smtClean="0"/>
              <a:t>Abiogenic Limestone Formation</a:t>
            </a:r>
            <a:endParaRPr lang="en-US" dirty="0"/>
          </a:p>
        </p:txBody>
      </p:sp>
      <p:sp>
        <p:nvSpPr>
          <p:cNvPr id="4" name="TextBox 3"/>
          <p:cNvSpPr txBox="1"/>
          <p:nvPr/>
        </p:nvSpPr>
        <p:spPr>
          <a:xfrm>
            <a:off x="5330952" y="2496312"/>
            <a:ext cx="1627632" cy="384048"/>
          </a:xfrm>
          <a:prstGeom prst="rect">
            <a:avLst/>
          </a:prstGeom>
          <a:noFill/>
        </p:spPr>
        <p:txBody>
          <a:bodyPr wrap="square" rtlCol="0">
            <a:spAutoFit/>
          </a:bodyPr>
          <a:lstStyle/>
          <a:p>
            <a:r>
              <a:rPr lang="en-US" dirty="0" smtClean="0">
                <a:solidFill>
                  <a:srgbClr val="FF0000"/>
                </a:solidFill>
              </a:rPr>
              <a:t>Carbonic acid</a:t>
            </a:r>
            <a:endParaRPr lang="en-US" dirty="0">
              <a:solidFill>
                <a:srgbClr val="FF0000"/>
              </a:solidFill>
            </a:endParaRPr>
          </a:p>
        </p:txBody>
      </p:sp>
      <p:sp>
        <p:nvSpPr>
          <p:cNvPr id="5" name="TextBox 4"/>
          <p:cNvSpPr txBox="1"/>
          <p:nvPr/>
        </p:nvSpPr>
        <p:spPr>
          <a:xfrm>
            <a:off x="9537192" y="2066544"/>
            <a:ext cx="1664208" cy="369332"/>
          </a:xfrm>
          <a:prstGeom prst="rect">
            <a:avLst/>
          </a:prstGeom>
          <a:noFill/>
        </p:spPr>
        <p:txBody>
          <a:bodyPr wrap="square" rtlCol="0">
            <a:spAutoFit/>
          </a:bodyPr>
          <a:lstStyle/>
          <a:p>
            <a:r>
              <a:rPr lang="en-US" dirty="0" smtClean="0">
                <a:solidFill>
                  <a:srgbClr val="FF0000"/>
                </a:solidFill>
              </a:rPr>
              <a:t>Bicarbonate ion</a:t>
            </a:r>
            <a:endParaRPr lang="en-US" dirty="0">
              <a:solidFill>
                <a:srgbClr val="FF0000"/>
              </a:solidFill>
            </a:endParaRPr>
          </a:p>
        </p:txBody>
      </p:sp>
      <p:sp>
        <p:nvSpPr>
          <p:cNvPr id="6" name="TextBox 5"/>
          <p:cNvSpPr txBox="1"/>
          <p:nvPr/>
        </p:nvSpPr>
        <p:spPr>
          <a:xfrm>
            <a:off x="5702808" y="3267313"/>
            <a:ext cx="1664208" cy="369332"/>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arbonate ion</a:t>
            </a:r>
            <a:endParaRPr lang="en-US" dirty="0">
              <a:solidFill>
                <a:srgbClr val="FF0000"/>
              </a:solidFill>
            </a:endParaRPr>
          </a:p>
        </p:txBody>
      </p:sp>
      <p:sp>
        <p:nvSpPr>
          <p:cNvPr id="7" name="TextBox 6"/>
          <p:cNvSpPr txBox="1"/>
          <p:nvPr/>
        </p:nvSpPr>
        <p:spPr>
          <a:xfrm>
            <a:off x="7443216" y="5623560"/>
            <a:ext cx="3319272" cy="369332"/>
          </a:xfrm>
          <a:prstGeom prst="rect">
            <a:avLst/>
          </a:prstGeom>
          <a:noFill/>
        </p:spPr>
        <p:txBody>
          <a:bodyPr wrap="square" rtlCol="0">
            <a:spAutoFit/>
          </a:bodyPr>
          <a:lstStyle/>
          <a:p>
            <a:r>
              <a:rPr lang="en-US" dirty="0" smtClean="0">
                <a:solidFill>
                  <a:srgbClr val="FF0000"/>
                </a:solidFill>
              </a:rPr>
              <a:t>Calcium Carbonate (limestone)</a:t>
            </a:r>
            <a:endParaRPr lang="en-US" dirty="0">
              <a:solidFill>
                <a:srgbClr val="FF0000"/>
              </a:solidFill>
            </a:endParaRPr>
          </a:p>
        </p:txBody>
      </p:sp>
    </p:spTree>
    <p:extLst>
      <p:ext uri="{BB962C8B-B14F-4D97-AF65-F5344CB8AC3E}">
        <p14:creationId xmlns:p14="http://schemas.microsoft.com/office/powerpoint/2010/main" val="2048340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utane.chem.uiuc.edu/pshapley/GenChem1/L26/3a.png"/>
          <p:cNvPicPr/>
          <p:nvPr/>
        </p:nvPicPr>
        <p:blipFill>
          <a:blip r:embed="rId2">
            <a:extLst>
              <a:ext uri="{28A0092B-C50C-407E-A947-70E740481C1C}">
                <a14:useLocalDpi xmlns:a14="http://schemas.microsoft.com/office/drawing/2010/main" val="0"/>
              </a:ext>
            </a:extLst>
          </a:blip>
          <a:srcRect/>
          <a:stretch>
            <a:fillRect/>
          </a:stretch>
        </p:blipFill>
        <p:spPr bwMode="auto">
          <a:xfrm>
            <a:off x="4169664" y="886968"/>
            <a:ext cx="7146671" cy="5499354"/>
          </a:xfrm>
          <a:prstGeom prst="rect">
            <a:avLst/>
          </a:prstGeom>
          <a:noFill/>
          <a:ln>
            <a:noFill/>
          </a:ln>
        </p:spPr>
      </p:pic>
      <p:sp>
        <p:nvSpPr>
          <p:cNvPr id="3" name="TextBox 2"/>
          <p:cNvSpPr txBox="1"/>
          <p:nvPr/>
        </p:nvSpPr>
        <p:spPr>
          <a:xfrm>
            <a:off x="475488" y="365760"/>
            <a:ext cx="3157467" cy="369332"/>
          </a:xfrm>
          <a:prstGeom prst="rect">
            <a:avLst/>
          </a:prstGeom>
          <a:noFill/>
        </p:spPr>
        <p:txBody>
          <a:bodyPr wrap="none" rtlCol="0">
            <a:spAutoFit/>
          </a:bodyPr>
          <a:lstStyle/>
          <a:p>
            <a:r>
              <a:rPr lang="en-US" dirty="0" smtClean="0"/>
              <a:t>Abiogenic Limestone Formation</a:t>
            </a:r>
            <a:endParaRPr lang="en-US" dirty="0"/>
          </a:p>
        </p:txBody>
      </p:sp>
      <p:sp>
        <p:nvSpPr>
          <p:cNvPr id="4" name="TextBox 3"/>
          <p:cNvSpPr txBox="1"/>
          <p:nvPr/>
        </p:nvSpPr>
        <p:spPr>
          <a:xfrm>
            <a:off x="5330952" y="2496312"/>
            <a:ext cx="1627632" cy="384048"/>
          </a:xfrm>
          <a:prstGeom prst="rect">
            <a:avLst/>
          </a:prstGeom>
          <a:noFill/>
        </p:spPr>
        <p:txBody>
          <a:bodyPr wrap="square" rtlCol="0">
            <a:spAutoFit/>
          </a:bodyPr>
          <a:lstStyle/>
          <a:p>
            <a:r>
              <a:rPr lang="en-US" dirty="0" smtClean="0">
                <a:solidFill>
                  <a:srgbClr val="FF0000"/>
                </a:solidFill>
              </a:rPr>
              <a:t>Carbonic acid</a:t>
            </a:r>
            <a:endParaRPr lang="en-US" dirty="0">
              <a:solidFill>
                <a:srgbClr val="FF0000"/>
              </a:solidFill>
            </a:endParaRPr>
          </a:p>
        </p:txBody>
      </p:sp>
      <p:sp>
        <p:nvSpPr>
          <p:cNvPr id="5" name="TextBox 4"/>
          <p:cNvSpPr txBox="1"/>
          <p:nvPr/>
        </p:nvSpPr>
        <p:spPr>
          <a:xfrm>
            <a:off x="9537192" y="2066544"/>
            <a:ext cx="1664208" cy="369332"/>
          </a:xfrm>
          <a:prstGeom prst="rect">
            <a:avLst/>
          </a:prstGeom>
          <a:noFill/>
        </p:spPr>
        <p:txBody>
          <a:bodyPr wrap="square" rtlCol="0">
            <a:spAutoFit/>
          </a:bodyPr>
          <a:lstStyle/>
          <a:p>
            <a:r>
              <a:rPr lang="en-US" dirty="0" smtClean="0">
                <a:solidFill>
                  <a:srgbClr val="FF0000"/>
                </a:solidFill>
              </a:rPr>
              <a:t>Bicarbonate ion</a:t>
            </a:r>
            <a:endParaRPr lang="en-US" dirty="0">
              <a:solidFill>
                <a:srgbClr val="FF0000"/>
              </a:solidFill>
            </a:endParaRPr>
          </a:p>
        </p:txBody>
      </p:sp>
      <p:sp>
        <p:nvSpPr>
          <p:cNvPr id="6" name="TextBox 5"/>
          <p:cNvSpPr txBox="1"/>
          <p:nvPr/>
        </p:nvSpPr>
        <p:spPr>
          <a:xfrm>
            <a:off x="5702808" y="3267313"/>
            <a:ext cx="1664208" cy="369332"/>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arbonate ion</a:t>
            </a:r>
            <a:endParaRPr lang="en-US" dirty="0">
              <a:solidFill>
                <a:srgbClr val="FF0000"/>
              </a:solidFill>
            </a:endParaRPr>
          </a:p>
        </p:txBody>
      </p:sp>
      <p:sp>
        <p:nvSpPr>
          <p:cNvPr id="7" name="TextBox 6"/>
          <p:cNvSpPr txBox="1"/>
          <p:nvPr/>
        </p:nvSpPr>
        <p:spPr>
          <a:xfrm>
            <a:off x="7443216" y="5623560"/>
            <a:ext cx="3319272" cy="369332"/>
          </a:xfrm>
          <a:prstGeom prst="rect">
            <a:avLst/>
          </a:prstGeom>
          <a:noFill/>
        </p:spPr>
        <p:txBody>
          <a:bodyPr wrap="square" rtlCol="0">
            <a:spAutoFit/>
          </a:bodyPr>
          <a:lstStyle/>
          <a:p>
            <a:r>
              <a:rPr lang="en-US" dirty="0" smtClean="0">
                <a:solidFill>
                  <a:srgbClr val="FF0000"/>
                </a:solidFill>
              </a:rPr>
              <a:t>Calcium Carbonate (limestone)</a:t>
            </a:r>
            <a:endParaRPr lang="en-US" dirty="0">
              <a:solidFill>
                <a:srgbClr val="FF0000"/>
              </a:solidFill>
            </a:endParaRPr>
          </a:p>
        </p:txBody>
      </p:sp>
      <p:graphicFrame>
        <p:nvGraphicFramePr>
          <p:cNvPr id="8" name="Group 3"/>
          <p:cNvGraphicFramePr>
            <a:graphicFrameLocks noGrp="1"/>
          </p:cNvGraphicFramePr>
          <p:nvPr>
            <p:extLst>
              <p:ext uri="{D42A27DB-BD31-4B8C-83A1-F6EECF244321}">
                <p14:modId xmlns:p14="http://schemas.microsoft.com/office/powerpoint/2010/main" val="1803791438"/>
              </p:ext>
            </p:extLst>
          </p:nvPr>
        </p:nvGraphicFramePr>
        <p:xfrm>
          <a:off x="131698" y="1719072"/>
          <a:ext cx="3855086" cy="792480"/>
        </p:xfrm>
        <a:graphic>
          <a:graphicData uri="http://schemas.openxmlformats.org/drawingml/2006/table">
            <a:tbl>
              <a:tblPr/>
              <a:tblGrid>
                <a:gridCol w="683822">
                  <a:extLst>
                    <a:ext uri="{9D8B030D-6E8A-4147-A177-3AD203B41FA5}">
                      <a16:colId xmlns:a16="http://schemas.microsoft.com/office/drawing/2014/main" val="20000"/>
                    </a:ext>
                  </a:extLst>
                </a:gridCol>
                <a:gridCol w="1057088">
                  <a:extLst>
                    <a:ext uri="{9D8B030D-6E8A-4147-A177-3AD203B41FA5}">
                      <a16:colId xmlns:a16="http://schemas.microsoft.com/office/drawing/2014/main" val="20001"/>
                    </a:ext>
                  </a:extLst>
                </a:gridCol>
                <a:gridCol w="1057088">
                  <a:extLst>
                    <a:ext uri="{9D8B030D-6E8A-4147-A177-3AD203B41FA5}">
                      <a16:colId xmlns:a16="http://schemas.microsoft.com/office/drawing/2014/main" val="20002"/>
                    </a:ext>
                  </a:extLst>
                </a:gridCol>
                <a:gridCol w="1057088">
                  <a:extLst>
                    <a:ext uri="{9D8B030D-6E8A-4147-A177-3AD203B41FA5}">
                      <a16:colId xmlns:a16="http://schemas.microsoft.com/office/drawing/2014/main" val="20003"/>
                    </a:ext>
                  </a:extLst>
                </a:gridCol>
              </a:tblGrid>
              <a:tr h="330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Earth</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Venus</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Mars</a:t>
                      </a: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83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CO</a:t>
                      </a:r>
                      <a:r>
                        <a:rPr kumimoji="0" lang="en-US" sz="2000" b="0" i="0" u="none" strike="noStrike" cap="none" normalizeH="0" baseline="-30000" dirty="0" smtClean="0">
                          <a:ln>
                            <a:noFill/>
                          </a:ln>
                          <a:solidFill>
                            <a:srgbClr val="FF0000"/>
                          </a:solidFill>
                          <a:effectLst/>
                          <a:latin typeface="Times New Roman" pitchFamily="18" charset="0"/>
                        </a:rPr>
                        <a:t>2</a:t>
                      </a:r>
                      <a:endParaRPr kumimoji="0" lang="en-US" sz="2000" b="0" i="0" u="none" strike="noStrike" cap="none" normalizeH="0" baseline="0" dirty="0" smtClean="0">
                        <a:ln>
                          <a:noFill/>
                        </a:ln>
                        <a:solidFill>
                          <a:srgbClr val="FF0000"/>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0.035%</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96%</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95%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04286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5" y="1143000"/>
            <a:ext cx="10106025" cy="369332"/>
          </a:xfrm>
          <a:prstGeom prst="rect">
            <a:avLst/>
          </a:prstGeom>
          <a:noFill/>
        </p:spPr>
        <p:txBody>
          <a:bodyPr wrap="square" rtlCol="0">
            <a:spAutoFit/>
          </a:bodyPr>
          <a:lstStyle/>
          <a:p>
            <a:r>
              <a:rPr lang="en-US" dirty="0" smtClean="0"/>
              <a:t>Does life simply live on an environmentally static Earth, or does life determine the Earth’s environment?</a:t>
            </a:r>
            <a:endParaRPr lang="en-US" dirty="0"/>
          </a:p>
        </p:txBody>
      </p:sp>
      <p:sp>
        <p:nvSpPr>
          <p:cNvPr id="3" name="Down Arrow 2"/>
          <p:cNvSpPr/>
          <p:nvPr/>
        </p:nvSpPr>
        <p:spPr>
          <a:xfrm rot="1428803">
            <a:off x="2966289" y="1629995"/>
            <a:ext cx="1143000" cy="2656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9975858">
            <a:off x="6728115" y="1632490"/>
            <a:ext cx="1143000" cy="2676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5825" y="4533900"/>
            <a:ext cx="4086225" cy="646331"/>
          </a:xfrm>
          <a:prstGeom prst="rect">
            <a:avLst/>
          </a:prstGeom>
          <a:noFill/>
        </p:spPr>
        <p:txBody>
          <a:bodyPr wrap="square" rtlCol="0">
            <a:spAutoFit/>
          </a:bodyPr>
          <a:lstStyle/>
          <a:p>
            <a:r>
              <a:rPr lang="en-US" dirty="0" smtClean="0"/>
              <a:t>If life changes on the Earth, the conditions on Earth won’t change</a:t>
            </a:r>
            <a:endParaRPr lang="en-US" dirty="0"/>
          </a:p>
        </p:txBody>
      </p:sp>
      <p:sp>
        <p:nvSpPr>
          <p:cNvPr id="6" name="TextBox 5"/>
          <p:cNvSpPr txBox="1"/>
          <p:nvPr/>
        </p:nvSpPr>
        <p:spPr>
          <a:xfrm>
            <a:off x="6800850" y="4533900"/>
            <a:ext cx="4086225" cy="646331"/>
          </a:xfrm>
          <a:prstGeom prst="rect">
            <a:avLst/>
          </a:prstGeom>
          <a:noFill/>
        </p:spPr>
        <p:txBody>
          <a:bodyPr wrap="square" rtlCol="0">
            <a:spAutoFit/>
          </a:bodyPr>
          <a:lstStyle/>
          <a:p>
            <a:r>
              <a:rPr lang="en-US" dirty="0" smtClean="0"/>
              <a:t>If life changes on the Earth, the conditions on Earth will change</a:t>
            </a:r>
            <a:endParaRPr lang="en-US" dirty="0"/>
          </a:p>
        </p:txBody>
      </p:sp>
    </p:spTree>
    <p:extLst>
      <p:ext uri="{BB962C8B-B14F-4D97-AF65-F5344CB8AC3E}">
        <p14:creationId xmlns:p14="http://schemas.microsoft.com/office/powerpoint/2010/main" val="1410506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404241"/>
            <a:ext cx="7836408" cy="1477328"/>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	</a:t>
            </a:r>
          </a:p>
          <a:p>
            <a:r>
              <a:rPr lang="en-US" dirty="0">
                <a:solidFill>
                  <a:srgbClr val="C00000"/>
                </a:solidFill>
              </a:rPr>
              <a:t>	</a:t>
            </a:r>
            <a:r>
              <a:rPr lang="en-US" dirty="0" smtClean="0">
                <a:solidFill>
                  <a:srgbClr val="C00000"/>
                </a:solidFill>
              </a:rPr>
              <a:t>B. Tectonic Activity and Subduction</a:t>
            </a:r>
          </a:p>
        </p:txBody>
      </p:sp>
      <p:pic>
        <p:nvPicPr>
          <p:cNvPr id="3" name="Picture 2" descr="https://i.ytimg.com/vi/HfNW9lt3WqA/maxresdefaul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7404" y="2286000"/>
            <a:ext cx="7368540" cy="4251833"/>
          </a:xfrm>
          <a:prstGeom prst="rect">
            <a:avLst/>
          </a:prstGeom>
          <a:noFill/>
          <a:ln>
            <a:noFill/>
          </a:ln>
        </p:spPr>
      </p:pic>
      <p:sp>
        <p:nvSpPr>
          <p:cNvPr id="4" name="TextBox 3"/>
          <p:cNvSpPr txBox="1"/>
          <p:nvPr/>
        </p:nvSpPr>
        <p:spPr>
          <a:xfrm>
            <a:off x="10287000" y="3456432"/>
            <a:ext cx="2249424" cy="369332"/>
          </a:xfrm>
          <a:prstGeom prst="rect">
            <a:avLst/>
          </a:prstGeom>
          <a:noFill/>
        </p:spPr>
        <p:txBody>
          <a:bodyPr wrap="square" rtlCol="0">
            <a:spAutoFit/>
          </a:bodyPr>
          <a:lstStyle/>
          <a:p>
            <a:r>
              <a:rPr lang="en-US" dirty="0" smtClean="0"/>
              <a:t>Limestone </a:t>
            </a:r>
            <a:endParaRPr lang="en-US" dirty="0"/>
          </a:p>
        </p:txBody>
      </p:sp>
      <p:sp>
        <p:nvSpPr>
          <p:cNvPr id="5" name="Right Arrow 4"/>
          <p:cNvSpPr/>
          <p:nvPr/>
        </p:nvSpPr>
        <p:spPr>
          <a:xfrm rot="10800000">
            <a:off x="8869680" y="3403976"/>
            <a:ext cx="1344168" cy="474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798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4682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404241"/>
            <a:ext cx="7836408" cy="2308324"/>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	</a:t>
            </a:r>
          </a:p>
          <a:p>
            <a:r>
              <a:rPr lang="en-US" dirty="0">
                <a:solidFill>
                  <a:srgbClr val="C00000"/>
                </a:solidFill>
              </a:rPr>
              <a:t>	</a:t>
            </a:r>
            <a:r>
              <a:rPr lang="en-US" dirty="0" smtClean="0">
                <a:solidFill>
                  <a:srgbClr val="C00000"/>
                </a:solidFill>
              </a:rPr>
              <a:t>B. Tectonic Activity and Subduction</a:t>
            </a:r>
          </a:p>
          <a:p>
            <a:r>
              <a:rPr lang="en-US" dirty="0">
                <a:solidFill>
                  <a:srgbClr val="C00000"/>
                </a:solidFill>
              </a:rPr>
              <a:t>	</a:t>
            </a:r>
            <a:r>
              <a:rPr lang="en-US" dirty="0" smtClean="0">
                <a:solidFill>
                  <a:srgbClr val="C00000"/>
                </a:solidFill>
              </a:rPr>
              <a:t>C. The Effects of LIFE</a:t>
            </a:r>
          </a:p>
          <a:p>
            <a:endParaRPr lang="en-US" dirty="0">
              <a:solidFill>
                <a:srgbClr val="C00000"/>
              </a:solidFill>
            </a:endParaRPr>
          </a:p>
          <a:p>
            <a:r>
              <a:rPr lang="en-US" dirty="0" smtClean="0">
                <a:solidFill>
                  <a:srgbClr val="C00000"/>
                </a:solidFill>
              </a:rPr>
              <a:t>		</a:t>
            </a:r>
            <a:r>
              <a:rPr lang="en-US" dirty="0" smtClean="0">
                <a:solidFill>
                  <a:srgbClr val="7030A0"/>
                </a:solidFill>
              </a:rPr>
              <a:t>1. Biogenic Limestone Formation</a:t>
            </a:r>
          </a:p>
        </p:txBody>
      </p:sp>
      <p:pic>
        <p:nvPicPr>
          <p:cNvPr id="4" name="Picture 3" descr="https://upload.wikimedia.org/wikipedia/commons/3/33/Coccolithus_pelagicus.jpg"/>
          <p:cNvPicPr/>
          <p:nvPr/>
        </p:nvPicPr>
        <p:blipFill>
          <a:blip r:embed="rId2">
            <a:extLst>
              <a:ext uri="{28A0092B-C50C-407E-A947-70E740481C1C}">
                <a14:useLocalDpi xmlns:a14="http://schemas.microsoft.com/office/drawing/2010/main" val="0"/>
              </a:ext>
            </a:extLst>
          </a:blip>
          <a:srcRect/>
          <a:stretch>
            <a:fillRect/>
          </a:stretch>
        </p:blipFill>
        <p:spPr bwMode="auto">
          <a:xfrm>
            <a:off x="5491734" y="242062"/>
            <a:ext cx="2781300" cy="22225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384" y="1672828"/>
            <a:ext cx="3511296" cy="26334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760" y="3998468"/>
            <a:ext cx="4826000" cy="2463800"/>
          </a:xfrm>
          <a:prstGeom prst="rect">
            <a:avLst/>
          </a:prstGeom>
        </p:spPr>
      </p:pic>
      <p:sp>
        <p:nvSpPr>
          <p:cNvPr id="3" name="TextBox 2"/>
          <p:cNvSpPr txBox="1"/>
          <p:nvPr/>
        </p:nvSpPr>
        <p:spPr>
          <a:xfrm>
            <a:off x="8997696" y="5989320"/>
            <a:ext cx="2093976" cy="369332"/>
          </a:xfrm>
          <a:prstGeom prst="rect">
            <a:avLst/>
          </a:prstGeom>
          <a:noFill/>
        </p:spPr>
        <p:txBody>
          <a:bodyPr wrap="square" rtlCol="0">
            <a:spAutoFit/>
          </a:bodyPr>
          <a:lstStyle/>
          <a:p>
            <a:r>
              <a:rPr lang="en-US" dirty="0" smtClean="0"/>
              <a:t>“Coquina”</a:t>
            </a:r>
            <a:endParaRPr lang="en-US" dirty="0"/>
          </a:p>
        </p:txBody>
      </p:sp>
      <p:sp>
        <p:nvSpPr>
          <p:cNvPr id="7" name="TextBox 6"/>
          <p:cNvSpPr txBox="1"/>
          <p:nvPr/>
        </p:nvSpPr>
        <p:spPr>
          <a:xfrm>
            <a:off x="8430768" y="242062"/>
            <a:ext cx="3191256" cy="646331"/>
          </a:xfrm>
          <a:prstGeom prst="rect">
            <a:avLst/>
          </a:prstGeom>
          <a:noFill/>
        </p:spPr>
        <p:txBody>
          <a:bodyPr wrap="square" rtlCol="0">
            <a:spAutoFit/>
          </a:bodyPr>
          <a:lstStyle/>
          <a:p>
            <a:r>
              <a:rPr lang="en-US" dirty="0" err="1" smtClean="0"/>
              <a:t>Coccolithophore</a:t>
            </a:r>
            <a:endParaRPr lang="en-US" dirty="0" smtClean="0"/>
          </a:p>
          <a:p>
            <a:r>
              <a:rPr lang="en-US" dirty="0" smtClean="0"/>
              <a:t>(single celled marine algae)</a:t>
            </a:r>
            <a:endParaRPr lang="en-US" dirty="0"/>
          </a:p>
        </p:txBody>
      </p:sp>
    </p:spTree>
    <p:extLst>
      <p:ext uri="{BB962C8B-B14F-4D97-AF65-F5344CB8AC3E}">
        <p14:creationId xmlns:p14="http://schemas.microsoft.com/office/powerpoint/2010/main" val="563450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404241"/>
            <a:ext cx="7836408" cy="2308324"/>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	</a:t>
            </a:r>
          </a:p>
          <a:p>
            <a:r>
              <a:rPr lang="en-US" dirty="0">
                <a:solidFill>
                  <a:srgbClr val="C00000"/>
                </a:solidFill>
              </a:rPr>
              <a:t>	</a:t>
            </a:r>
            <a:r>
              <a:rPr lang="en-US" dirty="0" smtClean="0">
                <a:solidFill>
                  <a:srgbClr val="C00000"/>
                </a:solidFill>
              </a:rPr>
              <a:t>B. Tectonic Activity and Subduction</a:t>
            </a:r>
          </a:p>
          <a:p>
            <a:r>
              <a:rPr lang="en-US" dirty="0">
                <a:solidFill>
                  <a:srgbClr val="C00000"/>
                </a:solidFill>
              </a:rPr>
              <a:t>	</a:t>
            </a:r>
            <a:r>
              <a:rPr lang="en-US" dirty="0" smtClean="0">
                <a:solidFill>
                  <a:srgbClr val="C00000"/>
                </a:solidFill>
              </a:rPr>
              <a:t>C. The Effects of LIFE</a:t>
            </a:r>
          </a:p>
          <a:p>
            <a:endParaRPr lang="en-US" dirty="0">
              <a:solidFill>
                <a:srgbClr val="C00000"/>
              </a:solidFill>
            </a:endParaRPr>
          </a:p>
          <a:p>
            <a:r>
              <a:rPr lang="en-US" dirty="0" smtClean="0">
                <a:solidFill>
                  <a:srgbClr val="C00000"/>
                </a:solidFill>
              </a:rPr>
              <a:t>		</a:t>
            </a:r>
            <a:r>
              <a:rPr lang="en-US" dirty="0" smtClean="0">
                <a:solidFill>
                  <a:srgbClr val="7030A0"/>
                </a:solidFill>
              </a:rPr>
              <a:t>1. Biogenic Limestone Formation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 y="3129280"/>
            <a:ext cx="5088636" cy="3392424"/>
          </a:xfrm>
          <a:prstGeom prst="rect">
            <a:avLst/>
          </a:prstGeom>
        </p:spPr>
      </p:pic>
      <p:pic>
        <p:nvPicPr>
          <p:cNvPr id="4" name="Picture 3" descr="http://butane.chem.uiuc.edu/pshapley/GenChem1/L26/3a.png"/>
          <p:cNvPicPr/>
          <p:nvPr/>
        </p:nvPicPr>
        <p:blipFill>
          <a:blip r:embed="rId3">
            <a:extLst>
              <a:ext uri="{28A0092B-C50C-407E-A947-70E740481C1C}">
                <a14:useLocalDpi xmlns:a14="http://schemas.microsoft.com/office/drawing/2010/main" val="0"/>
              </a:ext>
            </a:extLst>
          </a:blip>
          <a:srcRect/>
          <a:stretch>
            <a:fillRect/>
          </a:stretch>
        </p:blipFill>
        <p:spPr bwMode="auto">
          <a:xfrm>
            <a:off x="5550408" y="704088"/>
            <a:ext cx="6442583" cy="4681728"/>
          </a:xfrm>
          <a:prstGeom prst="rect">
            <a:avLst/>
          </a:prstGeom>
          <a:noFill/>
          <a:ln>
            <a:noFill/>
          </a:ln>
        </p:spPr>
      </p:pic>
      <p:pic>
        <p:nvPicPr>
          <p:cNvPr id="6" name="Picture 9" descr="http://www.biol.tsukuba.ac.jp/~ikawa/shiraiwaHP/parts/HP04_Em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504" y="2989564"/>
            <a:ext cx="8382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26480" y="2816352"/>
            <a:ext cx="2020824" cy="1097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2704" y="4502326"/>
            <a:ext cx="1524000" cy="646331"/>
          </a:xfrm>
          <a:prstGeom prst="rect">
            <a:avLst/>
          </a:prstGeom>
          <a:solidFill>
            <a:srgbClr val="8EDAB4"/>
          </a:solidFill>
        </p:spPr>
        <p:txBody>
          <a:bodyPr wrap="square" rtlCol="0">
            <a:spAutoFit/>
          </a:bodyPr>
          <a:lstStyle/>
          <a:p>
            <a:r>
              <a:rPr lang="en-US" dirty="0" smtClean="0"/>
              <a:t>SHELLS</a:t>
            </a:r>
          </a:p>
          <a:p>
            <a:r>
              <a:rPr lang="en-US" dirty="0" smtClean="0"/>
              <a:t>Settled out</a:t>
            </a:r>
            <a:endParaRPr lang="en-US" dirty="0"/>
          </a:p>
        </p:txBody>
      </p:sp>
    </p:spTree>
    <p:extLst>
      <p:ext uri="{BB962C8B-B14F-4D97-AF65-F5344CB8AC3E}">
        <p14:creationId xmlns:p14="http://schemas.microsoft.com/office/powerpoint/2010/main" val="983413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7/7e/White_cliffs_of_dover_09_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609600"/>
            <a:ext cx="82851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9" descr="http://www.biol.tsukuba.ac.jp/~ikawa/shiraiwaHP/parts/HP04_Em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4087368"/>
            <a:ext cx="2176272" cy="21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p:cNvSpPr/>
          <p:nvPr/>
        </p:nvSpPr>
        <p:spPr>
          <a:xfrm>
            <a:off x="4370832" y="4087368"/>
            <a:ext cx="704088" cy="21158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5010912" y="4727448"/>
            <a:ext cx="4782312" cy="369332"/>
          </a:xfrm>
          <a:prstGeom prst="rect">
            <a:avLst/>
          </a:prstGeom>
          <a:noFill/>
        </p:spPr>
        <p:txBody>
          <a:bodyPr wrap="square" rtlCol="0">
            <a:spAutoFit/>
          </a:bodyPr>
          <a:lstStyle/>
          <a:p>
            <a:r>
              <a:rPr lang="en-US" dirty="0" smtClean="0"/>
              <a:t>4 um (4/1000’s of a mm; 250,000 per meter)</a:t>
            </a:r>
            <a:endParaRPr lang="en-US" dirty="0"/>
          </a:p>
        </p:txBody>
      </p:sp>
      <p:sp>
        <p:nvSpPr>
          <p:cNvPr id="6" name="Right Brace 5"/>
          <p:cNvSpPr/>
          <p:nvPr/>
        </p:nvSpPr>
        <p:spPr>
          <a:xfrm flipH="1">
            <a:off x="950976" y="1965960"/>
            <a:ext cx="493776" cy="1773936"/>
          </a:xfrm>
          <a:prstGeom prst="rightBrace">
            <a:avLst>
              <a:gd name="adj1" fmla="val 8333"/>
              <a:gd name="adj2" fmla="val 478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82880" y="2624328"/>
            <a:ext cx="768096" cy="369332"/>
          </a:xfrm>
          <a:prstGeom prst="rect">
            <a:avLst/>
          </a:prstGeom>
          <a:noFill/>
        </p:spPr>
        <p:txBody>
          <a:bodyPr wrap="square" rtlCol="0">
            <a:spAutoFit/>
          </a:bodyPr>
          <a:lstStyle/>
          <a:p>
            <a:r>
              <a:rPr lang="en-US" dirty="0" smtClean="0"/>
              <a:t>400 m</a:t>
            </a:r>
            <a:endParaRPr lang="en-US" dirty="0"/>
          </a:p>
        </p:txBody>
      </p:sp>
      <p:sp>
        <p:nvSpPr>
          <p:cNvPr id="5" name="TextBox 4"/>
          <p:cNvSpPr txBox="1"/>
          <p:nvPr/>
        </p:nvSpPr>
        <p:spPr>
          <a:xfrm>
            <a:off x="5696712" y="5291697"/>
            <a:ext cx="3145536" cy="646331"/>
          </a:xfrm>
          <a:prstGeom prst="rect">
            <a:avLst/>
          </a:prstGeom>
          <a:noFill/>
        </p:spPr>
        <p:txBody>
          <a:bodyPr wrap="square" rtlCol="0">
            <a:spAutoFit/>
          </a:bodyPr>
          <a:lstStyle/>
          <a:p>
            <a:r>
              <a:rPr lang="en-US" dirty="0"/>
              <a:t>1</a:t>
            </a:r>
            <a:r>
              <a:rPr lang="en-US" dirty="0" smtClean="0"/>
              <a:t>00,000,000 deep, but they are crushed, so it’s actually more…</a:t>
            </a:r>
            <a:endParaRPr lang="en-US" dirty="0"/>
          </a:p>
        </p:txBody>
      </p:sp>
    </p:spTree>
    <p:extLst>
      <p:ext uri="{BB962C8B-B14F-4D97-AF65-F5344CB8AC3E}">
        <p14:creationId xmlns:p14="http://schemas.microsoft.com/office/powerpoint/2010/main" val="2653633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7/7e/White_cliffs_of_dover_09_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609600"/>
            <a:ext cx="82851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9" descr="http://www.biol.tsukuba.ac.jp/~ikawa/shiraiwaHP/parts/HP04_Em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4087368"/>
            <a:ext cx="2176272" cy="21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p:cNvSpPr/>
          <p:nvPr/>
        </p:nvSpPr>
        <p:spPr>
          <a:xfrm>
            <a:off x="4370832" y="4087368"/>
            <a:ext cx="704088" cy="21158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5010912" y="4727448"/>
            <a:ext cx="4782312" cy="369332"/>
          </a:xfrm>
          <a:prstGeom prst="rect">
            <a:avLst/>
          </a:prstGeom>
          <a:noFill/>
        </p:spPr>
        <p:txBody>
          <a:bodyPr wrap="square" rtlCol="0">
            <a:spAutoFit/>
          </a:bodyPr>
          <a:lstStyle/>
          <a:p>
            <a:r>
              <a:rPr lang="en-US" dirty="0" smtClean="0"/>
              <a:t>4 um (4/1000’s of a mm; 250,000 per meter)</a:t>
            </a:r>
            <a:endParaRPr lang="en-US" dirty="0"/>
          </a:p>
        </p:txBody>
      </p:sp>
      <p:sp>
        <p:nvSpPr>
          <p:cNvPr id="6" name="Right Brace 5"/>
          <p:cNvSpPr/>
          <p:nvPr/>
        </p:nvSpPr>
        <p:spPr>
          <a:xfrm flipH="1">
            <a:off x="950976" y="1965960"/>
            <a:ext cx="493776" cy="1773936"/>
          </a:xfrm>
          <a:prstGeom prst="rightBrace">
            <a:avLst>
              <a:gd name="adj1" fmla="val 8333"/>
              <a:gd name="adj2" fmla="val 478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82880" y="2624328"/>
            <a:ext cx="768096" cy="369332"/>
          </a:xfrm>
          <a:prstGeom prst="rect">
            <a:avLst/>
          </a:prstGeom>
          <a:noFill/>
        </p:spPr>
        <p:txBody>
          <a:bodyPr wrap="square" rtlCol="0">
            <a:spAutoFit/>
          </a:bodyPr>
          <a:lstStyle/>
          <a:p>
            <a:r>
              <a:rPr lang="en-US" dirty="0" smtClean="0"/>
              <a:t>400 m</a:t>
            </a:r>
            <a:endParaRPr lang="en-US" dirty="0"/>
          </a:p>
        </p:txBody>
      </p:sp>
      <p:sp>
        <p:nvSpPr>
          <p:cNvPr id="5" name="TextBox 4"/>
          <p:cNvSpPr txBox="1"/>
          <p:nvPr/>
        </p:nvSpPr>
        <p:spPr>
          <a:xfrm>
            <a:off x="5696712" y="5291697"/>
            <a:ext cx="3145536" cy="646331"/>
          </a:xfrm>
          <a:prstGeom prst="rect">
            <a:avLst/>
          </a:prstGeom>
          <a:noFill/>
        </p:spPr>
        <p:txBody>
          <a:bodyPr wrap="square" rtlCol="0">
            <a:spAutoFit/>
          </a:bodyPr>
          <a:lstStyle/>
          <a:p>
            <a:r>
              <a:rPr lang="en-US" dirty="0"/>
              <a:t>1</a:t>
            </a:r>
            <a:r>
              <a:rPr lang="en-US" dirty="0" smtClean="0"/>
              <a:t>00,000,000 deep, but they are crushed, so it’s actually more…</a:t>
            </a:r>
            <a:endParaRPr lang="en-US" dirty="0"/>
          </a:p>
        </p:txBody>
      </p:sp>
      <p:sp>
        <p:nvSpPr>
          <p:cNvPr id="7" name="TextBox 6"/>
          <p:cNvSpPr txBox="1"/>
          <p:nvPr/>
        </p:nvSpPr>
        <p:spPr>
          <a:xfrm>
            <a:off x="9348216" y="6209653"/>
            <a:ext cx="2843784" cy="369332"/>
          </a:xfrm>
          <a:prstGeom prst="rect">
            <a:avLst/>
          </a:prstGeom>
          <a:noFill/>
        </p:spPr>
        <p:txBody>
          <a:bodyPr wrap="square" rtlCol="0">
            <a:spAutoFit/>
          </a:bodyPr>
          <a:lstStyle/>
          <a:p>
            <a:r>
              <a:rPr lang="en-US" dirty="0" smtClean="0">
                <a:solidFill>
                  <a:srgbClr val="FF0000"/>
                </a:solidFill>
              </a:rPr>
              <a:t>Little things, big effects…</a:t>
            </a:r>
            <a:endParaRPr lang="en-US" dirty="0">
              <a:solidFill>
                <a:srgbClr val="FF0000"/>
              </a:solidFill>
            </a:endParaRPr>
          </a:p>
        </p:txBody>
      </p:sp>
    </p:spTree>
    <p:extLst>
      <p:ext uri="{BB962C8B-B14F-4D97-AF65-F5344CB8AC3E}">
        <p14:creationId xmlns:p14="http://schemas.microsoft.com/office/powerpoint/2010/main" val="749574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85926"/>
            <a:ext cx="72517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
          <p:cNvSpPr txBox="1">
            <a:spLocks noChangeArrowheads="1"/>
          </p:cNvSpPr>
          <p:nvPr/>
        </p:nvSpPr>
        <p:spPr bwMode="auto">
          <a:xfrm>
            <a:off x="1681164" y="152401"/>
            <a:ext cx="7234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rPr>
              <a:t>Where did all the carbon go?</a:t>
            </a:r>
          </a:p>
        </p:txBody>
      </p:sp>
      <p:sp>
        <p:nvSpPr>
          <p:cNvPr id="2" name="Bent-Up Arrow 1"/>
          <p:cNvSpPr/>
          <p:nvPr/>
        </p:nvSpPr>
        <p:spPr>
          <a:xfrm rot="5400000">
            <a:off x="229394" y="2818606"/>
            <a:ext cx="4876800" cy="10683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ight Arrow 2"/>
          <p:cNvSpPr/>
          <p:nvPr/>
        </p:nvSpPr>
        <p:spPr>
          <a:xfrm>
            <a:off x="2286000" y="35052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89443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404241"/>
            <a:ext cx="7836408" cy="2585323"/>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	</a:t>
            </a:r>
          </a:p>
          <a:p>
            <a:r>
              <a:rPr lang="en-US" dirty="0">
                <a:solidFill>
                  <a:srgbClr val="C00000"/>
                </a:solidFill>
              </a:rPr>
              <a:t>	</a:t>
            </a:r>
            <a:r>
              <a:rPr lang="en-US" dirty="0" smtClean="0">
                <a:solidFill>
                  <a:srgbClr val="C00000"/>
                </a:solidFill>
              </a:rPr>
              <a:t>B. Tectonic Activity and Subduction</a:t>
            </a:r>
          </a:p>
          <a:p>
            <a:r>
              <a:rPr lang="en-US" dirty="0">
                <a:solidFill>
                  <a:srgbClr val="C00000"/>
                </a:solidFill>
              </a:rPr>
              <a:t>	</a:t>
            </a:r>
            <a:r>
              <a:rPr lang="en-US" dirty="0" smtClean="0">
                <a:solidFill>
                  <a:srgbClr val="C00000"/>
                </a:solidFill>
              </a:rPr>
              <a:t>C. The Effects of LIFE</a:t>
            </a:r>
          </a:p>
          <a:p>
            <a:endParaRPr lang="en-US" dirty="0">
              <a:solidFill>
                <a:srgbClr val="C00000"/>
              </a:solidFill>
            </a:endParaRPr>
          </a:p>
          <a:p>
            <a:r>
              <a:rPr lang="en-US" dirty="0" smtClean="0">
                <a:solidFill>
                  <a:srgbClr val="C00000"/>
                </a:solidFill>
              </a:rPr>
              <a:t>		</a:t>
            </a:r>
            <a:r>
              <a:rPr lang="en-US" dirty="0" smtClean="0">
                <a:solidFill>
                  <a:srgbClr val="7030A0"/>
                </a:solidFill>
              </a:rPr>
              <a:t>1. Biogenic Limestone Formation</a:t>
            </a:r>
          </a:p>
          <a:p>
            <a:r>
              <a:rPr lang="en-US" dirty="0">
                <a:solidFill>
                  <a:srgbClr val="7030A0"/>
                </a:solidFill>
              </a:rPr>
              <a:t>	</a:t>
            </a:r>
            <a:r>
              <a:rPr lang="en-US" dirty="0" smtClean="0">
                <a:solidFill>
                  <a:srgbClr val="7030A0"/>
                </a:solidFill>
              </a:rPr>
              <a:t>	2. Photosynthesis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967" y="262318"/>
            <a:ext cx="6075427" cy="4556570"/>
          </a:xfrm>
          <a:prstGeom prst="rect">
            <a:avLst/>
          </a:prstGeom>
        </p:spPr>
      </p:pic>
      <p:sp>
        <p:nvSpPr>
          <p:cNvPr id="4" name="TextBox 3"/>
          <p:cNvSpPr txBox="1"/>
          <p:nvPr/>
        </p:nvSpPr>
        <p:spPr>
          <a:xfrm>
            <a:off x="7187184" y="4956430"/>
            <a:ext cx="5413248" cy="369332"/>
          </a:xfrm>
          <a:prstGeom prst="rect">
            <a:avLst/>
          </a:prstGeom>
          <a:noFill/>
        </p:spPr>
        <p:txBody>
          <a:bodyPr wrap="square" rtlCol="0">
            <a:spAutoFit/>
          </a:bodyPr>
          <a:lstStyle/>
          <a:p>
            <a:r>
              <a:rPr lang="en-US" dirty="0" smtClean="0"/>
              <a:t>Photosynthetic bacteria</a:t>
            </a:r>
            <a:endParaRPr lang="en-US" dirty="0"/>
          </a:p>
        </p:txBody>
      </p:sp>
    </p:spTree>
    <p:extLst>
      <p:ext uri="{BB962C8B-B14F-4D97-AF65-F5344CB8AC3E}">
        <p14:creationId xmlns:p14="http://schemas.microsoft.com/office/powerpoint/2010/main" val="1706351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000"/>
            <a:ext cx="8001000" cy="1570038"/>
          </a:xfrm>
          <a:prstGeom prst="rect">
            <a:avLst/>
          </a:prstGeom>
          <a:noFill/>
        </p:spPr>
        <p:txBody>
          <a:bodyPr>
            <a:spAutoFit/>
          </a:bodyPr>
          <a:lstStyle/>
          <a:p>
            <a:pPr marL="400050" indent="-400050">
              <a:defRPr/>
            </a:pPr>
            <a:r>
              <a:rPr lang="en-US" sz="2000" b="1" dirty="0">
                <a:solidFill>
                  <a:srgbClr val="FF0000"/>
                </a:solidFill>
              </a:rPr>
              <a:t>Overview:</a:t>
            </a:r>
          </a:p>
          <a:p>
            <a:pPr marL="400050" indent="-400050">
              <a:defRPr/>
            </a:pPr>
            <a:endParaRPr lang="en-US" sz="2000" b="1" dirty="0"/>
          </a:p>
          <a:p>
            <a:pPr marL="400050" indent="-400050">
              <a:defRPr/>
            </a:pPr>
            <a:r>
              <a:rPr lang="en-US" sz="2000" b="1" dirty="0"/>
              <a:t>	A. Step One: Transferring radiant energy to chemical energy</a:t>
            </a:r>
          </a:p>
          <a:p>
            <a:pPr>
              <a:defRPr/>
            </a:pPr>
            <a:endParaRPr lang="en-US" dirty="0"/>
          </a:p>
          <a:p>
            <a:pPr>
              <a:defRPr/>
            </a:pPr>
            <a:endParaRPr lang="en-US" dirty="0"/>
          </a:p>
        </p:txBody>
      </p:sp>
      <p:pic>
        <p:nvPicPr>
          <p:cNvPr id="3075"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5257800" y="2971800"/>
            <a:ext cx="2133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TextBox 13"/>
          <p:cNvSpPr txBox="1">
            <a:spLocks noChangeArrowheads="1"/>
          </p:cNvSpPr>
          <p:nvPr/>
        </p:nvSpPr>
        <p:spPr bwMode="auto">
          <a:xfrm>
            <a:off x="5334000" y="2362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Energy of photon</a:t>
            </a:r>
          </a:p>
        </p:txBody>
      </p:sp>
      <p:sp>
        <p:nvSpPr>
          <p:cNvPr id="15" name="Lightning Bolt 14"/>
          <p:cNvSpPr/>
          <p:nvPr/>
        </p:nvSpPr>
        <p:spPr>
          <a:xfrm rot="10977160">
            <a:off x="7829550" y="2370138"/>
            <a:ext cx="381000" cy="220980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9" name="TextBox 15"/>
          <p:cNvSpPr txBox="1">
            <a:spLocks noChangeArrowheads="1"/>
          </p:cNvSpPr>
          <p:nvPr/>
        </p:nvSpPr>
        <p:spPr bwMode="auto">
          <a:xfrm>
            <a:off x="7848600" y="4495801"/>
            <a:ext cx="99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latin typeface="Calibri" panose="020F0502020204030204" pitchFamily="34" charset="0"/>
              </a:rPr>
              <a:t>e-</a:t>
            </a:r>
          </a:p>
        </p:txBody>
      </p:sp>
      <p:sp>
        <p:nvSpPr>
          <p:cNvPr id="3080" name="TextBox 16"/>
          <p:cNvSpPr txBox="1">
            <a:spLocks noChangeArrowheads="1"/>
          </p:cNvSpPr>
          <p:nvPr/>
        </p:nvSpPr>
        <p:spPr bwMode="auto">
          <a:xfrm>
            <a:off x="7696200" y="1752601"/>
            <a:ext cx="99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rgbClr val="FF0000"/>
                </a:solidFill>
                <a:latin typeface="Calibri" panose="020F0502020204030204" pitchFamily="34" charset="0"/>
              </a:rPr>
              <a:t>e-</a:t>
            </a:r>
          </a:p>
        </p:txBody>
      </p:sp>
      <p:sp>
        <p:nvSpPr>
          <p:cNvPr id="3081" name="TextBox 17"/>
          <p:cNvSpPr txBox="1">
            <a:spLocks noChangeArrowheads="1"/>
          </p:cNvSpPr>
          <p:nvPr/>
        </p:nvSpPr>
        <p:spPr bwMode="auto">
          <a:xfrm>
            <a:off x="8534400" y="3124201"/>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Calibri" panose="020F0502020204030204" pitchFamily="34" charset="0"/>
              </a:rPr>
              <a:t>Transferred to an electron</a:t>
            </a:r>
          </a:p>
        </p:txBody>
      </p:sp>
    </p:spTree>
    <p:extLst>
      <p:ext uri="{BB962C8B-B14F-4D97-AF65-F5344CB8AC3E}">
        <p14:creationId xmlns:p14="http://schemas.microsoft.com/office/powerpoint/2010/main" val="2005678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000"/>
            <a:ext cx="8001000" cy="1570038"/>
          </a:xfrm>
          <a:prstGeom prst="rect">
            <a:avLst/>
          </a:prstGeom>
          <a:noFill/>
        </p:spPr>
        <p:txBody>
          <a:bodyPr>
            <a:spAutoFit/>
          </a:bodyPr>
          <a:lstStyle/>
          <a:p>
            <a:pPr marL="400050" indent="-400050">
              <a:defRPr/>
            </a:pPr>
            <a:r>
              <a:rPr lang="en-US" sz="2000" b="1" dirty="0">
                <a:solidFill>
                  <a:srgbClr val="FF0000"/>
                </a:solidFill>
              </a:rPr>
              <a:t>Overview:</a:t>
            </a:r>
          </a:p>
          <a:p>
            <a:pPr marL="400050" indent="-400050">
              <a:defRPr/>
            </a:pPr>
            <a:endParaRPr lang="en-US" sz="2000" b="1" dirty="0"/>
          </a:p>
          <a:p>
            <a:pPr marL="400050" indent="-400050">
              <a:defRPr/>
            </a:pPr>
            <a:r>
              <a:rPr lang="en-US" sz="2000" b="1" dirty="0"/>
              <a:t>	A. Step Two: storing that chemical energy in the bonds of molecules</a:t>
            </a:r>
          </a:p>
          <a:p>
            <a:pPr>
              <a:defRPr/>
            </a:pPr>
            <a:endParaRPr lang="en-US" dirty="0"/>
          </a:p>
          <a:p>
            <a:pPr>
              <a:defRPr/>
            </a:pPr>
            <a:endParaRPr lang="en-US" dirty="0"/>
          </a:p>
        </p:txBody>
      </p:sp>
      <p:pic>
        <p:nvPicPr>
          <p:cNvPr id="4099"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3733800" y="2286000"/>
            <a:ext cx="2133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ightning Bolt 14"/>
          <p:cNvSpPr/>
          <p:nvPr/>
        </p:nvSpPr>
        <p:spPr>
          <a:xfrm rot="10977160">
            <a:off x="5905500" y="2062164"/>
            <a:ext cx="192088" cy="145732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2" name="TextBox 15"/>
          <p:cNvSpPr txBox="1">
            <a:spLocks noChangeArrowheads="1"/>
          </p:cNvSpPr>
          <p:nvPr/>
        </p:nvSpPr>
        <p:spPr bwMode="auto">
          <a:xfrm>
            <a:off x="5867400" y="3429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Calibri" panose="020F0502020204030204" pitchFamily="34" charset="0"/>
              </a:rPr>
              <a:t>e-</a:t>
            </a:r>
          </a:p>
        </p:txBody>
      </p:sp>
      <p:sp>
        <p:nvSpPr>
          <p:cNvPr id="4103" name="TextBox 16"/>
          <p:cNvSpPr txBox="1">
            <a:spLocks noChangeArrowheads="1"/>
          </p:cNvSpPr>
          <p:nvPr/>
        </p:nvSpPr>
        <p:spPr bwMode="auto">
          <a:xfrm>
            <a:off x="5791200" y="16764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e-</a:t>
            </a:r>
          </a:p>
        </p:txBody>
      </p:sp>
      <p:sp>
        <p:nvSpPr>
          <p:cNvPr id="11" name="Curved Left Arrow 10"/>
          <p:cNvSpPr/>
          <p:nvPr/>
        </p:nvSpPr>
        <p:spPr>
          <a:xfrm rot="10800000">
            <a:off x="6781800" y="1981200"/>
            <a:ext cx="685800" cy="1524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p:cNvSpPr/>
          <p:nvPr/>
        </p:nvSpPr>
        <p:spPr>
          <a:xfrm>
            <a:off x="6248400" y="20574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09" name="TextBox 15"/>
          <p:cNvSpPr txBox="1">
            <a:spLocks noChangeArrowheads="1"/>
          </p:cNvSpPr>
          <p:nvPr/>
        </p:nvSpPr>
        <p:spPr bwMode="auto">
          <a:xfrm>
            <a:off x="7543800" y="1981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ATP</a:t>
            </a:r>
          </a:p>
        </p:txBody>
      </p:sp>
      <p:sp>
        <p:nvSpPr>
          <p:cNvPr id="4110" name="TextBox 16"/>
          <p:cNvSpPr txBox="1">
            <a:spLocks noChangeArrowheads="1"/>
          </p:cNvSpPr>
          <p:nvPr/>
        </p:nvSpPr>
        <p:spPr bwMode="auto">
          <a:xfrm>
            <a:off x="7543800" y="3200401"/>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ADP+P</a:t>
            </a:r>
          </a:p>
        </p:txBody>
      </p:sp>
      <p:sp>
        <p:nvSpPr>
          <p:cNvPr id="17" name="TextBox 20"/>
          <p:cNvSpPr txBox="1">
            <a:spLocks noChangeArrowheads="1"/>
          </p:cNvSpPr>
          <p:nvPr/>
        </p:nvSpPr>
        <p:spPr bwMode="auto">
          <a:xfrm>
            <a:off x="5486400" y="3886201"/>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FFC000"/>
                </a:solidFill>
              </a:rPr>
              <a:t>Light Dependent Reaction</a:t>
            </a:r>
          </a:p>
        </p:txBody>
      </p:sp>
      <p:sp>
        <p:nvSpPr>
          <p:cNvPr id="3" name="TextBox 2"/>
          <p:cNvSpPr txBox="1"/>
          <p:nvPr/>
        </p:nvSpPr>
        <p:spPr>
          <a:xfrm>
            <a:off x="4462272" y="5001768"/>
            <a:ext cx="4946904" cy="646331"/>
          </a:xfrm>
          <a:prstGeom prst="rect">
            <a:avLst/>
          </a:prstGeom>
          <a:noFill/>
        </p:spPr>
        <p:txBody>
          <a:bodyPr wrap="square" rtlCol="0">
            <a:spAutoFit/>
          </a:bodyPr>
          <a:lstStyle/>
          <a:p>
            <a:r>
              <a:rPr lang="en-US" dirty="0" smtClean="0"/>
              <a:t>Electron becomes trapped in a chemical bond (phosphate bond)  between PO</a:t>
            </a:r>
            <a:r>
              <a:rPr lang="en-US" baseline="-25000" dirty="0" smtClean="0"/>
              <a:t>4</a:t>
            </a:r>
            <a:r>
              <a:rPr lang="en-US" dirty="0" smtClean="0"/>
              <a:t> and ADP</a:t>
            </a:r>
            <a:endParaRPr lang="en-US" dirty="0"/>
          </a:p>
        </p:txBody>
      </p:sp>
    </p:spTree>
    <p:extLst>
      <p:ext uri="{BB962C8B-B14F-4D97-AF65-F5344CB8AC3E}">
        <p14:creationId xmlns:p14="http://schemas.microsoft.com/office/powerpoint/2010/main" val="103743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5" y="1143000"/>
            <a:ext cx="10106025" cy="369332"/>
          </a:xfrm>
          <a:prstGeom prst="rect">
            <a:avLst/>
          </a:prstGeom>
          <a:noFill/>
        </p:spPr>
        <p:txBody>
          <a:bodyPr wrap="square" rtlCol="0">
            <a:spAutoFit/>
          </a:bodyPr>
          <a:lstStyle/>
          <a:p>
            <a:r>
              <a:rPr lang="en-US" dirty="0" smtClean="0"/>
              <a:t>Does life simply live on an environmentally static Earth, or does life determine the Earth’s environment?</a:t>
            </a:r>
            <a:endParaRPr lang="en-US" dirty="0"/>
          </a:p>
        </p:txBody>
      </p:sp>
      <p:sp>
        <p:nvSpPr>
          <p:cNvPr id="3" name="Down Arrow 2"/>
          <p:cNvSpPr/>
          <p:nvPr/>
        </p:nvSpPr>
        <p:spPr>
          <a:xfrm rot="1428803">
            <a:off x="2966289" y="1629995"/>
            <a:ext cx="1143000" cy="2656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9975858">
            <a:off x="6728115" y="1632490"/>
            <a:ext cx="1143000" cy="2676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5825" y="4533900"/>
            <a:ext cx="4086225" cy="646331"/>
          </a:xfrm>
          <a:prstGeom prst="rect">
            <a:avLst/>
          </a:prstGeom>
          <a:noFill/>
        </p:spPr>
        <p:txBody>
          <a:bodyPr wrap="square" rtlCol="0">
            <a:spAutoFit/>
          </a:bodyPr>
          <a:lstStyle/>
          <a:p>
            <a:r>
              <a:rPr lang="en-US" dirty="0" smtClean="0"/>
              <a:t>If life changes on the Earth, the conditions on Earth won’t change</a:t>
            </a:r>
            <a:endParaRPr lang="en-US" dirty="0"/>
          </a:p>
        </p:txBody>
      </p:sp>
      <p:sp>
        <p:nvSpPr>
          <p:cNvPr id="6" name="TextBox 5"/>
          <p:cNvSpPr txBox="1"/>
          <p:nvPr/>
        </p:nvSpPr>
        <p:spPr>
          <a:xfrm>
            <a:off x="6800850" y="4533900"/>
            <a:ext cx="4086225" cy="646331"/>
          </a:xfrm>
          <a:prstGeom prst="rect">
            <a:avLst/>
          </a:prstGeom>
          <a:noFill/>
        </p:spPr>
        <p:txBody>
          <a:bodyPr wrap="square" rtlCol="0">
            <a:spAutoFit/>
          </a:bodyPr>
          <a:lstStyle/>
          <a:p>
            <a:r>
              <a:rPr lang="en-US" dirty="0" smtClean="0"/>
              <a:t>If life changes on the Earth, the conditions on Earth will change</a:t>
            </a:r>
            <a:endParaRPr lang="en-US" dirty="0"/>
          </a:p>
        </p:txBody>
      </p:sp>
      <p:sp>
        <p:nvSpPr>
          <p:cNvPr id="7" name="TextBox 6"/>
          <p:cNvSpPr txBox="1"/>
          <p:nvPr/>
        </p:nvSpPr>
        <p:spPr>
          <a:xfrm>
            <a:off x="3097746" y="5715000"/>
            <a:ext cx="5541429" cy="646331"/>
          </a:xfrm>
          <a:prstGeom prst="rect">
            <a:avLst/>
          </a:prstGeom>
          <a:noFill/>
        </p:spPr>
        <p:txBody>
          <a:bodyPr wrap="square" rtlCol="0">
            <a:spAutoFit/>
          </a:bodyPr>
          <a:lstStyle/>
          <a:p>
            <a:r>
              <a:rPr lang="en-US" i="1" dirty="0" smtClean="0">
                <a:solidFill>
                  <a:srgbClr val="FF0000"/>
                </a:solidFill>
              </a:rPr>
              <a:t>What is the Earth’s environment like, and why?</a:t>
            </a:r>
          </a:p>
          <a:p>
            <a:endParaRPr lang="en-US" i="1" dirty="0">
              <a:solidFill>
                <a:srgbClr val="FF0000"/>
              </a:solidFill>
            </a:endParaRPr>
          </a:p>
        </p:txBody>
      </p:sp>
    </p:spTree>
    <p:extLst>
      <p:ext uri="{BB962C8B-B14F-4D97-AF65-F5344CB8AC3E}">
        <p14:creationId xmlns:p14="http://schemas.microsoft.com/office/powerpoint/2010/main" val="3883638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000"/>
            <a:ext cx="8001000" cy="1570038"/>
          </a:xfrm>
          <a:prstGeom prst="rect">
            <a:avLst/>
          </a:prstGeom>
          <a:noFill/>
        </p:spPr>
        <p:txBody>
          <a:bodyPr>
            <a:spAutoFit/>
          </a:bodyPr>
          <a:lstStyle/>
          <a:p>
            <a:pPr marL="400050" indent="-400050">
              <a:defRPr/>
            </a:pPr>
            <a:r>
              <a:rPr lang="en-US" sz="2000" b="1" dirty="0">
                <a:solidFill>
                  <a:srgbClr val="FF0000"/>
                </a:solidFill>
              </a:rPr>
              <a:t>Overview:</a:t>
            </a:r>
          </a:p>
          <a:p>
            <a:pPr marL="400050" indent="-400050">
              <a:defRPr/>
            </a:pPr>
            <a:endParaRPr lang="en-US" sz="2000" b="1" dirty="0"/>
          </a:p>
          <a:p>
            <a:pPr marL="400050" indent="-400050">
              <a:defRPr/>
            </a:pPr>
            <a:r>
              <a:rPr lang="en-US" sz="2000" b="1" dirty="0"/>
              <a:t>	A. Step Two: storing that chemical energy in the bonds of molecules</a:t>
            </a:r>
          </a:p>
          <a:p>
            <a:pPr>
              <a:defRPr/>
            </a:pPr>
            <a:endParaRPr lang="en-US" dirty="0"/>
          </a:p>
          <a:p>
            <a:pPr>
              <a:defRPr/>
            </a:pPr>
            <a:endParaRPr lang="en-US" dirty="0"/>
          </a:p>
        </p:txBody>
      </p:sp>
      <p:pic>
        <p:nvPicPr>
          <p:cNvPr id="4099"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3733800" y="2286000"/>
            <a:ext cx="2133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ightning Bolt 14"/>
          <p:cNvSpPr/>
          <p:nvPr/>
        </p:nvSpPr>
        <p:spPr>
          <a:xfrm rot="10977160">
            <a:off x="5905500" y="2062164"/>
            <a:ext cx="192088" cy="145732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2" name="TextBox 15"/>
          <p:cNvSpPr txBox="1">
            <a:spLocks noChangeArrowheads="1"/>
          </p:cNvSpPr>
          <p:nvPr/>
        </p:nvSpPr>
        <p:spPr bwMode="auto">
          <a:xfrm>
            <a:off x="5867400" y="3429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Calibri" panose="020F0502020204030204" pitchFamily="34" charset="0"/>
              </a:rPr>
              <a:t>e-</a:t>
            </a:r>
          </a:p>
        </p:txBody>
      </p:sp>
      <p:sp>
        <p:nvSpPr>
          <p:cNvPr id="4103" name="TextBox 16"/>
          <p:cNvSpPr txBox="1">
            <a:spLocks noChangeArrowheads="1"/>
          </p:cNvSpPr>
          <p:nvPr/>
        </p:nvSpPr>
        <p:spPr bwMode="auto">
          <a:xfrm>
            <a:off x="5791200" y="16764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e-</a:t>
            </a:r>
          </a:p>
        </p:txBody>
      </p:sp>
      <p:sp>
        <p:nvSpPr>
          <p:cNvPr id="11" name="Curved Left Arrow 10"/>
          <p:cNvSpPr/>
          <p:nvPr/>
        </p:nvSpPr>
        <p:spPr>
          <a:xfrm rot="10800000">
            <a:off x="6781800" y="1981200"/>
            <a:ext cx="685800" cy="1524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p:cNvSpPr/>
          <p:nvPr/>
        </p:nvSpPr>
        <p:spPr>
          <a:xfrm>
            <a:off x="6248400" y="20574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09" name="TextBox 15"/>
          <p:cNvSpPr txBox="1">
            <a:spLocks noChangeArrowheads="1"/>
          </p:cNvSpPr>
          <p:nvPr/>
        </p:nvSpPr>
        <p:spPr bwMode="auto">
          <a:xfrm>
            <a:off x="7543800" y="1981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ATP</a:t>
            </a:r>
          </a:p>
        </p:txBody>
      </p:sp>
      <p:sp>
        <p:nvSpPr>
          <p:cNvPr id="4110" name="TextBox 16"/>
          <p:cNvSpPr txBox="1">
            <a:spLocks noChangeArrowheads="1"/>
          </p:cNvSpPr>
          <p:nvPr/>
        </p:nvSpPr>
        <p:spPr bwMode="auto">
          <a:xfrm>
            <a:off x="7543800" y="3200401"/>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ADP+P</a:t>
            </a:r>
          </a:p>
        </p:txBody>
      </p:sp>
      <p:sp>
        <p:nvSpPr>
          <p:cNvPr id="4" name="TextBox 3"/>
          <p:cNvSpPr txBox="1"/>
          <p:nvPr/>
        </p:nvSpPr>
        <p:spPr>
          <a:xfrm>
            <a:off x="3273552" y="4809744"/>
            <a:ext cx="3584448" cy="369332"/>
          </a:xfrm>
          <a:prstGeom prst="rect">
            <a:avLst/>
          </a:prstGeom>
          <a:noFill/>
        </p:spPr>
        <p:txBody>
          <a:bodyPr wrap="square" rtlCol="0">
            <a:spAutoFit/>
          </a:bodyPr>
          <a:lstStyle/>
          <a:p>
            <a:r>
              <a:rPr lang="en-US" dirty="0" smtClean="0"/>
              <a:t>Where do the electrons come from?</a:t>
            </a:r>
            <a:endParaRPr lang="en-US" dirty="0"/>
          </a:p>
        </p:txBody>
      </p:sp>
      <p:sp>
        <p:nvSpPr>
          <p:cNvPr id="16" name="TextBox 20"/>
          <p:cNvSpPr txBox="1">
            <a:spLocks noChangeArrowheads="1"/>
          </p:cNvSpPr>
          <p:nvPr/>
        </p:nvSpPr>
        <p:spPr bwMode="auto">
          <a:xfrm>
            <a:off x="5486400" y="3886201"/>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FFC000"/>
                </a:solidFill>
              </a:rPr>
              <a:t>Light Dependent Reaction</a:t>
            </a:r>
          </a:p>
        </p:txBody>
      </p:sp>
    </p:spTree>
    <p:extLst>
      <p:ext uri="{BB962C8B-B14F-4D97-AF65-F5344CB8AC3E}">
        <p14:creationId xmlns:p14="http://schemas.microsoft.com/office/powerpoint/2010/main" val="883629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000"/>
            <a:ext cx="8001000" cy="1570038"/>
          </a:xfrm>
          <a:prstGeom prst="rect">
            <a:avLst/>
          </a:prstGeom>
          <a:noFill/>
        </p:spPr>
        <p:txBody>
          <a:bodyPr>
            <a:spAutoFit/>
          </a:bodyPr>
          <a:lstStyle/>
          <a:p>
            <a:pPr marL="400050" indent="-400050">
              <a:defRPr/>
            </a:pPr>
            <a:r>
              <a:rPr lang="en-US" sz="2000" b="1" dirty="0">
                <a:solidFill>
                  <a:srgbClr val="FF0000"/>
                </a:solidFill>
              </a:rPr>
              <a:t>Overview:</a:t>
            </a:r>
          </a:p>
          <a:p>
            <a:pPr marL="400050" indent="-400050">
              <a:defRPr/>
            </a:pPr>
            <a:endParaRPr lang="en-US" sz="2000" b="1" dirty="0"/>
          </a:p>
          <a:p>
            <a:pPr marL="400050" indent="-400050">
              <a:defRPr/>
            </a:pPr>
            <a:r>
              <a:rPr lang="en-US" sz="2000" b="1" dirty="0"/>
              <a:t>	A. Step Two: storing that chemical energy in the bonds of molecules</a:t>
            </a:r>
          </a:p>
          <a:p>
            <a:pPr>
              <a:defRPr/>
            </a:pPr>
            <a:endParaRPr lang="en-US" dirty="0"/>
          </a:p>
          <a:p>
            <a:pPr>
              <a:defRPr/>
            </a:pPr>
            <a:endParaRPr lang="en-US" dirty="0"/>
          </a:p>
        </p:txBody>
      </p:sp>
      <p:pic>
        <p:nvPicPr>
          <p:cNvPr id="4099"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3733800" y="2286000"/>
            <a:ext cx="2133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ightning Bolt 14"/>
          <p:cNvSpPr/>
          <p:nvPr/>
        </p:nvSpPr>
        <p:spPr>
          <a:xfrm rot="10977160">
            <a:off x="5905500" y="2062164"/>
            <a:ext cx="192088" cy="145732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2" name="TextBox 15"/>
          <p:cNvSpPr txBox="1">
            <a:spLocks noChangeArrowheads="1"/>
          </p:cNvSpPr>
          <p:nvPr/>
        </p:nvSpPr>
        <p:spPr bwMode="auto">
          <a:xfrm>
            <a:off x="5867400" y="3429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Calibri" panose="020F0502020204030204" pitchFamily="34" charset="0"/>
              </a:rPr>
              <a:t>e-</a:t>
            </a:r>
          </a:p>
        </p:txBody>
      </p:sp>
      <p:sp>
        <p:nvSpPr>
          <p:cNvPr id="4103" name="TextBox 16"/>
          <p:cNvSpPr txBox="1">
            <a:spLocks noChangeArrowheads="1"/>
          </p:cNvSpPr>
          <p:nvPr/>
        </p:nvSpPr>
        <p:spPr bwMode="auto">
          <a:xfrm>
            <a:off x="5791200" y="16764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e-</a:t>
            </a:r>
          </a:p>
        </p:txBody>
      </p:sp>
      <p:sp>
        <p:nvSpPr>
          <p:cNvPr id="11" name="Curved Left Arrow 10"/>
          <p:cNvSpPr/>
          <p:nvPr/>
        </p:nvSpPr>
        <p:spPr>
          <a:xfrm rot="10800000">
            <a:off x="6781800" y="1981200"/>
            <a:ext cx="685800" cy="1524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p:cNvSpPr/>
          <p:nvPr/>
        </p:nvSpPr>
        <p:spPr>
          <a:xfrm>
            <a:off x="6248400" y="20574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09" name="TextBox 15"/>
          <p:cNvSpPr txBox="1">
            <a:spLocks noChangeArrowheads="1"/>
          </p:cNvSpPr>
          <p:nvPr/>
        </p:nvSpPr>
        <p:spPr bwMode="auto">
          <a:xfrm>
            <a:off x="7543800" y="1981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ATP</a:t>
            </a:r>
          </a:p>
        </p:txBody>
      </p:sp>
      <p:sp>
        <p:nvSpPr>
          <p:cNvPr id="4110" name="TextBox 16"/>
          <p:cNvSpPr txBox="1">
            <a:spLocks noChangeArrowheads="1"/>
          </p:cNvSpPr>
          <p:nvPr/>
        </p:nvSpPr>
        <p:spPr bwMode="auto">
          <a:xfrm>
            <a:off x="7543800" y="3200401"/>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ADP+P</a:t>
            </a:r>
          </a:p>
        </p:txBody>
      </p:sp>
      <p:sp>
        <p:nvSpPr>
          <p:cNvPr id="4" name="TextBox 3"/>
          <p:cNvSpPr txBox="1"/>
          <p:nvPr/>
        </p:nvSpPr>
        <p:spPr>
          <a:xfrm>
            <a:off x="3273552" y="4809744"/>
            <a:ext cx="4654296" cy="1200329"/>
          </a:xfrm>
          <a:prstGeom prst="rect">
            <a:avLst/>
          </a:prstGeom>
          <a:noFill/>
        </p:spPr>
        <p:txBody>
          <a:bodyPr wrap="square" rtlCol="0">
            <a:spAutoFit/>
          </a:bodyPr>
          <a:lstStyle/>
          <a:p>
            <a:r>
              <a:rPr lang="en-US" dirty="0" smtClean="0"/>
              <a:t>Where do the electrons come from?</a:t>
            </a:r>
          </a:p>
          <a:p>
            <a:endParaRPr lang="en-US" dirty="0"/>
          </a:p>
          <a:p>
            <a:r>
              <a:rPr lang="en-US" dirty="0" smtClean="0"/>
              <a:t>Photosynthetic organisms split WATER:</a:t>
            </a:r>
          </a:p>
          <a:p>
            <a:r>
              <a:rPr lang="en-US" dirty="0"/>
              <a:t>t</a:t>
            </a:r>
            <a:r>
              <a:rPr lang="en-US" dirty="0" smtClean="0"/>
              <a:t>o harvest electrons</a:t>
            </a:r>
            <a:endParaRPr lang="en-US" dirty="0"/>
          </a:p>
        </p:txBody>
      </p:sp>
      <p:sp>
        <p:nvSpPr>
          <p:cNvPr id="5" name="TextBox 4"/>
          <p:cNvSpPr txBox="1"/>
          <p:nvPr/>
        </p:nvSpPr>
        <p:spPr>
          <a:xfrm>
            <a:off x="7242048" y="5276088"/>
            <a:ext cx="3785616" cy="369332"/>
          </a:xfrm>
          <a:prstGeom prst="rect">
            <a:avLst/>
          </a:prstGeom>
          <a:noFill/>
        </p:spPr>
        <p:txBody>
          <a:bodyPr wrap="square" rtlCol="0">
            <a:spAutoFit/>
          </a:bodyPr>
          <a:lstStyle/>
          <a:p>
            <a:r>
              <a:rPr lang="en-US" dirty="0" smtClean="0"/>
              <a:t>2 (H-O-H)            2O  +  4H</a:t>
            </a:r>
            <a:r>
              <a:rPr lang="en-US" baseline="30000" dirty="0" smtClean="0"/>
              <a:t>+</a:t>
            </a:r>
            <a:r>
              <a:rPr lang="en-US" dirty="0" smtClean="0"/>
              <a:t>  + 4e-           </a:t>
            </a:r>
            <a:endParaRPr lang="en-US" dirty="0"/>
          </a:p>
        </p:txBody>
      </p:sp>
      <p:sp>
        <p:nvSpPr>
          <p:cNvPr id="6" name="Right Arrow 5"/>
          <p:cNvSpPr/>
          <p:nvPr/>
        </p:nvSpPr>
        <p:spPr>
          <a:xfrm>
            <a:off x="8305800" y="5413248"/>
            <a:ext cx="445008" cy="12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878824" y="5645420"/>
            <a:ext cx="118872" cy="307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64524" y="5952744"/>
            <a:ext cx="740664" cy="369332"/>
          </a:xfrm>
          <a:prstGeom prst="rect">
            <a:avLst/>
          </a:prstGeom>
          <a:noFill/>
        </p:spPr>
        <p:txBody>
          <a:bodyPr wrap="square" rtlCol="0">
            <a:spAutoFit/>
          </a:bodyPr>
          <a:lstStyle/>
          <a:p>
            <a:r>
              <a:rPr lang="en-US" dirty="0" smtClean="0"/>
              <a:t>O</a:t>
            </a:r>
            <a:r>
              <a:rPr lang="en-US" baseline="-25000" dirty="0" smtClean="0"/>
              <a:t>2</a:t>
            </a:r>
            <a:endParaRPr lang="en-US" baseline="-25000" dirty="0"/>
          </a:p>
        </p:txBody>
      </p:sp>
      <p:sp>
        <p:nvSpPr>
          <p:cNvPr id="24" name="Oval 23"/>
          <p:cNvSpPr/>
          <p:nvPr/>
        </p:nvSpPr>
        <p:spPr>
          <a:xfrm>
            <a:off x="9982200" y="5148072"/>
            <a:ext cx="469392" cy="585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TextBox 20"/>
          <p:cNvSpPr txBox="1">
            <a:spLocks noChangeArrowheads="1"/>
          </p:cNvSpPr>
          <p:nvPr/>
        </p:nvSpPr>
        <p:spPr bwMode="auto">
          <a:xfrm>
            <a:off x="5486400" y="3886201"/>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FFC000"/>
                </a:solidFill>
              </a:rPr>
              <a:t>Light Dependent Reaction</a:t>
            </a:r>
          </a:p>
        </p:txBody>
      </p:sp>
    </p:spTree>
    <p:extLst>
      <p:ext uri="{BB962C8B-B14F-4D97-AF65-F5344CB8AC3E}">
        <p14:creationId xmlns:p14="http://schemas.microsoft.com/office/powerpoint/2010/main" val="3224885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000"/>
            <a:ext cx="8001000" cy="1570038"/>
          </a:xfrm>
          <a:prstGeom prst="rect">
            <a:avLst/>
          </a:prstGeom>
          <a:noFill/>
        </p:spPr>
        <p:txBody>
          <a:bodyPr>
            <a:spAutoFit/>
          </a:bodyPr>
          <a:lstStyle/>
          <a:p>
            <a:pPr marL="400050" indent="-400050">
              <a:defRPr/>
            </a:pPr>
            <a:r>
              <a:rPr lang="en-US" sz="2000" b="1" dirty="0">
                <a:solidFill>
                  <a:srgbClr val="FF0000"/>
                </a:solidFill>
              </a:rPr>
              <a:t>Overview:</a:t>
            </a:r>
          </a:p>
          <a:p>
            <a:pPr marL="400050" indent="-400050">
              <a:defRPr/>
            </a:pPr>
            <a:endParaRPr lang="en-US" sz="2000" b="1" dirty="0"/>
          </a:p>
          <a:p>
            <a:pPr marL="400050" indent="-400050">
              <a:defRPr/>
            </a:pPr>
            <a:r>
              <a:rPr lang="en-US" sz="2000" b="1" dirty="0"/>
              <a:t>	A. Step Two: storing that chemical energy in the bonds of molecules</a:t>
            </a:r>
          </a:p>
          <a:p>
            <a:pPr>
              <a:defRPr/>
            </a:pPr>
            <a:endParaRPr lang="en-US" dirty="0"/>
          </a:p>
          <a:p>
            <a:pPr>
              <a:defRPr/>
            </a:pPr>
            <a:endParaRPr lang="en-US" dirty="0"/>
          </a:p>
        </p:txBody>
      </p:sp>
      <p:pic>
        <p:nvPicPr>
          <p:cNvPr id="4099"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3733800" y="2286000"/>
            <a:ext cx="2133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ightning Bolt 14"/>
          <p:cNvSpPr/>
          <p:nvPr/>
        </p:nvSpPr>
        <p:spPr>
          <a:xfrm rot="10977160">
            <a:off x="5905500" y="2062164"/>
            <a:ext cx="192088" cy="145732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2" name="TextBox 15"/>
          <p:cNvSpPr txBox="1">
            <a:spLocks noChangeArrowheads="1"/>
          </p:cNvSpPr>
          <p:nvPr/>
        </p:nvSpPr>
        <p:spPr bwMode="auto">
          <a:xfrm>
            <a:off x="5867400" y="3429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Calibri" panose="020F0502020204030204" pitchFamily="34" charset="0"/>
              </a:rPr>
              <a:t>e-</a:t>
            </a:r>
          </a:p>
        </p:txBody>
      </p:sp>
      <p:sp>
        <p:nvSpPr>
          <p:cNvPr id="4103" name="TextBox 16"/>
          <p:cNvSpPr txBox="1">
            <a:spLocks noChangeArrowheads="1"/>
          </p:cNvSpPr>
          <p:nvPr/>
        </p:nvSpPr>
        <p:spPr bwMode="auto">
          <a:xfrm>
            <a:off x="5791200" y="16764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e-</a:t>
            </a:r>
          </a:p>
        </p:txBody>
      </p:sp>
      <p:sp>
        <p:nvSpPr>
          <p:cNvPr id="11" name="Curved Left Arrow 10"/>
          <p:cNvSpPr/>
          <p:nvPr/>
        </p:nvSpPr>
        <p:spPr>
          <a:xfrm rot="10800000">
            <a:off x="6781800" y="1981200"/>
            <a:ext cx="685800" cy="1524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p:cNvSpPr/>
          <p:nvPr/>
        </p:nvSpPr>
        <p:spPr>
          <a:xfrm>
            <a:off x="6248400" y="20574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09" name="TextBox 15"/>
          <p:cNvSpPr txBox="1">
            <a:spLocks noChangeArrowheads="1"/>
          </p:cNvSpPr>
          <p:nvPr/>
        </p:nvSpPr>
        <p:spPr bwMode="auto">
          <a:xfrm>
            <a:off x="7543800" y="1981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ATP</a:t>
            </a:r>
          </a:p>
        </p:txBody>
      </p:sp>
      <p:sp>
        <p:nvSpPr>
          <p:cNvPr id="4110" name="TextBox 16"/>
          <p:cNvSpPr txBox="1">
            <a:spLocks noChangeArrowheads="1"/>
          </p:cNvSpPr>
          <p:nvPr/>
        </p:nvSpPr>
        <p:spPr bwMode="auto">
          <a:xfrm>
            <a:off x="7543800" y="3200401"/>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ADP+P</a:t>
            </a:r>
          </a:p>
        </p:txBody>
      </p:sp>
      <p:sp>
        <p:nvSpPr>
          <p:cNvPr id="4" name="TextBox 3"/>
          <p:cNvSpPr txBox="1"/>
          <p:nvPr/>
        </p:nvSpPr>
        <p:spPr>
          <a:xfrm>
            <a:off x="3273552" y="4809744"/>
            <a:ext cx="4654296" cy="923330"/>
          </a:xfrm>
          <a:prstGeom prst="rect">
            <a:avLst/>
          </a:prstGeom>
          <a:noFill/>
        </p:spPr>
        <p:txBody>
          <a:bodyPr wrap="square" rtlCol="0">
            <a:spAutoFit/>
          </a:bodyPr>
          <a:lstStyle/>
          <a:p>
            <a:r>
              <a:rPr lang="en-US" dirty="0" smtClean="0"/>
              <a:t>Where do the electrons come from?</a:t>
            </a:r>
          </a:p>
          <a:p>
            <a:endParaRPr lang="en-US" dirty="0"/>
          </a:p>
          <a:p>
            <a:r>
              <a:rPr lang="en-US" dirty="0" smtClean="0"/>
              <a:t>Photosynthetic organisms split WATER:</a:t>
            </a:r>
            <a:endParaRPr lang="en-US" dirty="0"/>
          </a:p>
        </p:txBody>
      </p:sp>
      <p:sp>
        <p:nvSpPr>
          <p:cNvPr id="5" name="TextBox 4"/>
          <p:cNvSpPr txBox="1"/>
          <p:nvPr/>
        </p:nvSpPr>
        <p:spPr>
          <a:xfrm>
            <a:off x="7242048" y="5276088"/>
            <a:ext cx="3785616" cy="369332"/>
          </a:xfrm>
          <a:prstGeom prst="rect">
            <a:avLst/>
          </a:prstGeom>
          <a:noFill/>
        </p:spPr>
        <p:txBody>
          <a:bodyPr wrap="square" rtlCol="0">
            <a:spAutoFit/>
          </a:bodyPr>
          <a:lstStyle/>
          <a:p>
            <a:r>
              <a:rPr lang="en-US" dirty="0" smtClean="0"/>
              <a:t>2 (H-O-H)            2O  +  4H</a:t>
            </a:r>
            <a:r>
              <a:rPr lang="en-US" baseline="30000" dirty="0" smtClean="0"/>
              <a:t>+</a:t>
            </a:r>
            <a:r>
              <a:rPr lang="en-US" dirty="0" smtClean="0"/>
              <a:t>  + 4e-           </a:t>
            </a:r>
            <a:endParaRPr lang="en-US" dirty="0"/>
          </a:p>
        </p:txBody>
      </p:sp>
      <p:sp>
        <p:nvSpPr>
          <p:cNvPr id="6" name="Right Arrow 5"/>
          <p:cNvSpPr/>
          <p:nvPr/>
        </p:nvSpPr>
        <p:spPr>
          <a:xfrm>
            <a:off x="8305800" y="5413248"/>
            <a:ext cx="445008" cy="12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878824" y="5645420"/>
            <a:ext cx="118872" cy="307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64524" y="5952744"/>
            <a:ext cx="740664" cy="369332"/>
          </a:xfrm>
          <a:prstGeom prst="rect">
            <a:avLst/>
          </a:prstGeom>
          <a:noFill/>
        </p:spPr>
        <p:txBody>
          <a:bodyPr wrap="square" rtlCol="0">
            <a:spAutoFit/>
          </a:bodyPr>
          <a:lstStyle/>
          <a:p>
            <a:r>
              <a:rPr lang="en-US" dirty="0" smtClean="0"/>
              <a:t>O</a:t>
            </a:r>
            <a:r>
              <a:rPr lang="en-US" baseline="-25000" dirty="0" smtClean="0"/>
              <a:t>2</a:t>
            </a:r>
            <a:endParaRPr lang="en-US" baseline="-25000" dirty="0"/>
          </a:p>
        </p:txBody>
      </p:sp>
      <p:sp>
        <p:nvSpPr>
          <p:cNvPr id="24" name="Oval 23"/>
          <p:cNvSpPr/>
          <p:nvPr/>
        </p:nvSpPr>
        <p:spPr>
          <a:xfrm>
            <a:off x="9982200" y="5148072"/>
            <a:ext cx="469392" cy="585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TextBox 20"/>
          <p:cNvSpPr txBox="1">
            <a:spLocks noChangeArrowheads="1"/>
          </p:cNvSpPr>
          <p:nvPr/>
        </p:nvSpPr>
        <p:spPr bwMode="auto">
          <a:xfrm>
            <a:off x="5486400" y="3886201"/>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FFC000"/>
                </a:solidFill>
              </a:rPr>
              <a:t>Light Dependent Reaction</a:t>
            </a:r>
          </a:p>
        </p:txBody>
      </p:sp>
      <p:sp>
        <p:nvSpPr>
          <p:cNvPr id="3" name="TextBox 2"/>
          <p:cNvSpPr txBox="1"/>
          <p:nvPr/>
        </p:nvSpPr>
        <p:spPr>
          <a:xfrm>
            <a:off x="8305800" y="1874520"/>
            <a:ext cx="3334512" cy="2031325"/>
          </a:xfrm>
          <a:prstGeom prst="rect">
            <a:avLst/>
          </a:prstGeom>
          <a:noFill/>
        </p:spPr>
        <p:txBody>
          <a:bodyPr wrap="square" rtlCol="0">
            <a:spAutoFit/>
          </a:bodyPr>
          <a:lstStyle/>
          <a:p>
            <a:r>
              <a:rPr lang="en-US" dirty="0" smtClean="0"/>
              <a:t>BUT… P~P bonds are weak.  To “store” this energy, stronger, more stable bonds need to be made.</a:t>
            </a:r>
          </a:p>
          <a:p>
            <a:endParaRPr lang="en-US" dirty="0"/>
          </a:p>
          <a:p>
            <a:r>
              <a:rPr lang="en-US" dirty="0" smtClean="0"/>
              <a:t>ATP bonds are broken and C-C bonds are made.</a:t>
            </a:r>
            <a:endParaRPr lang="en-US" dirty="0"/>
          </a:p>
        </p:txBody>
      </p:sp>
    </p:spTree>
    <p:extLst>
      <p:ext uri="{BB962C8B-B14F-4D97-AF65-F5344CB8AC3E}">
        <p14:creationId xmlns:p14="http://schemas.microsoft.com/office/powerpoint/2010/main" val="2533293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000"/>
            <a:ext cx="8001000" cy="1570038"/>
          </a:xfrm>
          <a:prstGeom prst="rect">
            <a:avLst/>
          </a:prstGeom>
          <a:noFill/>
        </p:spPr>
        <p:txBody>
          <a:bodyPr>
            <a:spAutoFit/>
          </a:bodyPr>
          <a:lstStyle/>
          <a:p>
            <a:pPr marL="400050" indent="-400050">
              <a:defRPr/>
            </a:pPr>
            <a:r>
              <a:rPr lang="en-US" sz="2000" b="1" dirty="0">
                <a:solidFill>
                  <a:srgbClr val="FF0000"/>
                </a:solidFill>
              </a:rPr>
              <a:t>Overview:</a:t>
            </a:r>
          </a:p>
          <a:p>
            <a:pPr marL="400050" indent="-400050">
              <a:defRPr/>
            </a:pPr>
            <a:endParaRPr lang="en-US" sz="2000" b="1" dirty="0"/>
          </a:p>
          <a:p>
            <a:pPr marL="400050" indent="-400050">
              <a:defRPr/>
            </a:pPr>
            <a:r>
              <a:rPr lang="en-US" sz="2000" b="1" dirty="0"/>
              <a:t>	A. Step Two: storing that chemical energy in the bonds of molecules</a:t>
            </a:r>
          </a:p>
          <a:p>
            <a:pPr>
              <a:defRPr/>
            </a:pPr>
            <a:endParaRPr lang="en-US" dirty="0"/>
          </a:p>
          <a:p>
            <a:pPr>
              <a:defRPr/>
            </a:pPr>
            <a:endParaRPr lang="en-US" dirty="0"/>
          </a:p>
        </p:txBody>
      </p:sp>
      <p:pic>
        <p:nvPicPr>
          <p:cNvPr id="4099" name="Picture 2" descr="C:\Documents and Settings\wworthen\Local Settings\Temporary Internet Files\Content.IE5\SW053ZR5\MCj044040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a:off x="3733800" y="2286000"/>
            <a:ext cx="2133600" cy="76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ightning Bolt 14"/>
          <p:cNvSpPr/>
          <p:nvPr/>
        </p:nvSpPr>
        <p:spPr>
          <a:xfrm rot="10977160">
            <a:off x="5905500" y="2062164"/>
            <a:ext cx="192088" cy="145732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2" name="TextBox 15"/>
          <p:cNvSpPr txBox="1">
            <a:spLocks noChangeArrowheads="1"/>
          </p:cNvSpPr>
          <p:nvPr/>
        </p:nvSpPr>
        <p:spPr bwMode="auto">
          <a:xfrm>
            <a:off x="5867400" y="34290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Calibri" panose="020F0502020204030204" pitchFamily="34" charset="0"/>
              </a:rPr>
              <a:t>e-</a:t>
            </a:r>
          </a:p>
        </p:txBody>
      </p:sp>
      <p:sp>
        <p:nvSpPr>
          <p:cNvPr id="4103" name="TextBox 16"/>
          <p:cNvSpPr txBox="1">
            <a:spLocks noChangeArrowheads="1"/>
          </p:cNvSpPr>
          <p:nvPr/>
        </p:nvSpPr>
        <p:spPr bwMode="auto">
          <a:xfrm>
            <a:off x="5791200" y="16764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e-</a:t>
            </a:r>
          </a:p>
        </p:txBody>
      </p:sp>
      <p:sp>
        <p:nvSpPr>
          <p:cNvPr id="11" name="Curved Left Arrow 10"/>
          <p:cNvSpPr/>
          <p:nvPr/>
        </p:nvSpPr>
        <p:spPr>
          <a:xfrm rot="10800000">
            <a:off x="6781800" y="1981200"/>
            <a:ext cx="685800" cy="1524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p:cNvSpPr/>
          <p:nvPr/>
        </p:nvSpPr>
        <p:spPr>
          <a:xfrm>
            <a:off x="6248400" y="20574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09" name="TextBox 15"/>
          <p:cNvSpPr txBox="1">
            <a:spLocks noChangeArrowheads="1"/>
          </p:cNvSpPr>
          <p:nvPr/>
        </p:nvSpPr>
        <p:spPr bwMode="auto">
          <a:xfrm>
            <a:off x="7543800" y="1981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ATP</a:t>
            </a:r>
          </a:p>
        </p:txBody>
      </p:sp>
      <p:sp>
        <p:nvSpPr>
          <p:cNvPr id="4110" name="TextBox 16"/>
          <p:cNvSpPr txBox="1">
            <a:spLocks noChangeArrowheads="1"/>
          </p:cNvSpPr>
          <p:nvPr/>
        </p:nvSpPr>
        <p:spPr bwMode="auto">
          <a:xfrm>
            <a:off x="7543800" y="3200401"/>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ADP+P</a:t>
            </a:r>
          </a:p>
        </p:txBody>
      </p:sp>
      <p:sp>
        <p:nvSpPr>
          <p:cNvPr id="4" name="TextBox 3"/>
          <p:cNvSpPr txBox="1"/>
          <p:nvPr/>
        </p:nvSpPr>
        <p:spPr>
          <a:xfrm>
            <a:off x="3273552" y="4809744"/>
            <a:ext cx="4654296" cy="923330"/>
          </a:xfrm>
          <a:prstGeom prst="rect">
            <a:avLst/>
          </a:prstGeom>
          <a:noFill/>
        </p:spPr>
        <p:txBody>
          <a:bodyPr wrap="square" rtlCol="0">
            <a:spAutoFit/>
          </a:bodyPr>
          <a:lstStyle/>
          <a:p>
            <a:r>
              <a:rPr lang="en-US" dirty="0" smtClean="0"/>
              <a:t>Where do the electrons come from?</a:t>
            </a:r>
          </a:p>
          <a:p>
            <a:endParaRPr lang="en-US" dirty="0"/>
          </a:p>
          <a:p>
            <a:r>
              <a:rPr lang="en-US" dirty="0" smtClean="0"/>
              <a:t>Photosynthetic organisms split WATER:</a:t>
            </a:r>
            <a:endParaRPr lang="en-US" dirty="0"/>
          </a:p>
        </p:txBody>
      </p:sp>
      <p:sp>
        <p:nvSpPr>
          <p:cNvPr id="5" name="TextBox 4"/>
          <p:cNvSpPr txBox="1"/>
          <p:nvPr/>
        </p:nvSpPr>
        <p:spPr>
          <a:xfrm>
            <a:off x="7242048" y="5276088"/>
            <a:ext cx="3785616" cy="369332"/>
          </a:xfrm>
          <a:prstGeom prst="rect">
            <a:avLst/>
          </a:prstGeom>
          <a:noFill/>
        </p:spPr>
        <p:txBody>
          <a:bodyPr wrap="square" rtlCol="0">
            <a:spAutoFit/>
          </a:bodyPr>
          <a:lstStyle/>
          <a:p>
            <a:r>
              <a:rPr lang="en-US" dirty="0" smtClean="0"/>
              <a:t>2 (H-O-H)            2O  +  4H</a:t>
            </a:r>
            <a:r>
              <a:rPr lang="en-US" baseline="30000" dirty="0" smtClean="0"/>
              <a:t>+</a:t>
            </a:r>
            <a:r>
              <a:rPr lang="en-US" dirty="0" smtClean="0"/>
              <a:t>  + 4e-           </a:t>
            </a:r>
            <a:endParaRPr lang="en-US" dirty="0"/>
          </a:p>
        </p:txBody>
      </p:sp>
      <p:sp>
        <p:nvSpPr>
          <p:cNvPr id="6" name="Right Arrow 5"/>
          <p:cNvSpPr/>
          <p:nvPr/>
        </p:nvSpPr>
        <p:spPr>
          <a:xfrm>
            <a:off x="8305800" y="5413248"/>
            <a:ext cx="445008" cy="12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878824" y="5645420"/>
            <a:ext cx="118872" cy="307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64524" y="5952744"/>
            <a:ext cx="740664" cy="369332"/>
          </a:xfrm>
          <a:prstGeom prst="rect">
            <a:avLst/>
          </a:prstGeom>
          <a:noFill/>
        </p:spPr>
        <p:txBody>
          <a:bodyPr wrap="square" rtlCol="0">
            <a:spAutoFit/>
          </a:bodyPr>
          <a:lstStyle/>
          <a:p>
            <a:r>
              <a:rPr lang="en-US" dirty="0" smtClean="0"/>
              <a:t>O</a:t>
            </a:r>
            <a:r>
              <a:rPr lang="en-US" baseline="-25000" dirty="0" smtClean="0"/>
              <a:t>2</a:t>
            </a:r>
            <a:endParaRPr lang="en-US" baseline="-25000" dirty="0"/>
          </a:p>
        </p:txBody>
      </p:sp>
      <p:sp>
        <p:nvSpPr>
          <p:cNvPr id="24" name="Oval 23"/>
          <p:cNvSpPr/>
          <p:nvPr/>
        </p:nvSpPr>
        <p:spPr>
          <a:xfrm>
            <a:off x="9982200" y="5148072"/>
            <a:ext cx="469392" cy="585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TextBox 9"/>
          <p:cNvSpPr txBox="1">
            <a:spLocks noChangeArrowheads="1"/>
          </p:cNvSpPr>
          <p:nvPr/>
        </p:nvSpPr>
        <p:spPr bwMode="auto">
          <a:xfrm>
            <a:off x="9372600" y="3276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6 CO</a:t>
            </a:r>
            <a:r>
              <a:rPr lang="en-US" altLang="en-US" b="1" baseline="-25000">
                <a:latin typeface="Calibri" panose="020F0502020204030204" pitchFamily="34" charset="0"/>
              </a:rPr>
              <a:t>2</a:t>
            </a:r>
          </a:p>
        </p:txBody>
      </p:sp>
      <p:sp>
        <p:nvSpPr>
          <p:cNvPr id="20" name="TextBox 18"/>
          <p:cNvSpPr txBox="1">
            <a:spLocks noChangeArrowheads="1"/>
          </p:cNvSpPr>
          <p:nvPr/>
        </p:nvSpPr>
        <p:spPr bwMode="auto">
          <a:xfrm>
            <a:off x="9448800" y="1905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C</a:t>
            </a:r>
            <a:r>
              <a:rPr lang="en-US" altLang="en-US" b="1" baseline="-25000">
                <a:latin typeface="Calibri" panose="020F0502020204030204" pitchFamily="34" charset="0"/>
              </a:rPr>
              <a:t>6</a:t>
            </a:r>
            <a:r>
              <a:rPr lang="en-US" altLang="en-US" b="1">
                <a:latin typeface="Calibri" panose="020F0502020204030204" pitchFamily="34" charset="0"/>
              </a:rPr>
              <a:t> (glucose)</a:t>
            </a:r>
          </a:p>
        </p:txBody>
      </p:sp>
      <p:sp>
        <p:nvSpPr>
          <p:cNvPr id="21" name="Curved Left Arrow 20"/>
          <p:cNvSpPr/>
          <p:nvPr/>
        </p:nvSpPr>
        <p:spPr>
          <a:xfrm>
            <a:off x="8229600" y="20574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Curved Left Arrow 21"/>
          <p:cNvSpPr/>
          <p:nvPr/>
        </p:nvSpPr>
        <p:spPr>
          <a:xfrm rot="10800000">
            <a:off x="8763000" y="1981200"/>
            <a:ext cx="609600" cy="1524000"/>
          </a:xfrm>
          <a:prstGeom prst="curved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TextBox 18"/>
          <p:cNvSpPr txBox="1">
            <a:spLocks noChangeArrowheads="1"/>
          </p:cNvSpPr>
          <p:nvPr/>
        </p:nvSpPr>
        <p:spPr bwMode="auto">
          <a:xfrm>
            <a:off x="7696200" y="3886201"/>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70C0"/>
                </a:solidFill>
              </a:rPr>
              <a:t>Light Independent Reaction</a:t>
            </a:r>
          </a:p>
        </p:txBody>
      </p:sp>
      <p:sp>
        <p:nvSpPr>
          <p:cNvPr id="25" name="TextBox 20"/>
          <p:cNvSpPr txBox="1">
            <a:spLocks noChangeArrowheads="1"/>
          </p:cNvSpPr>
          <p:nvPr/>
        </p:nvSpPr>
        <p:spPr bwMode="auto">
          <a:xfrm>
            <a:off x="5486400" y="3886201"/>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FFC000"/>
                </a:solidFill>
              </a:rPr>
              <a:t>Light Dependent Reaction</a:t>
            </a:r>
          </a:p>
        </p:txBody>
      </p:sp>
    </p:spTree>
    <p:extLst>
      <p:ext uri="{BB962C8B-B14F-4D97-AF65-F5344CB8AC3E}">
        <p14:creationId xmlns:p14="http://schemas.microsoft.com/office/powerpoint/2010/main" val="2066570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404241"/>
            <a:ext cx="7836408" cy="2585323"/>
          </a:xfrm>
          <a:prstGeom prst="rect">
            <a:avLst/>
          </a:prstGeom>
          <a:noFill/>
        </p:spPr>
        <p:txBody>
          <a:bodyPr wrap="square" rtlCol="0">
            <a:spAutoFit/>
          </a:bodyPr>
          <a:lstStyle/>
          <a:p>
            <a:r>
              <a:rPr lang="en-US" dirty="0" smtClean="0"/>
              <a:t>Lecture I: The Living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	</a:t>
            </a:r>
          </a:p>
          <a:p>
            <a:r>
              <a:rPr lang="en-US" dirty="0">
                <a:solidFill>
                  <a:srgbClr val="C00000"/>
                </a:solidFill>
              </a:rPr>
              <a:t>	</a:t>
            </a:r>
            <a:r>
              <a:rPr lang="en-US" dirty="0" smtClean="0">
                <a:solidFill>
                  <a:srgbClr val="C00000"/>
                </a:solidFill>
              </a:rPr>
              <a:t>B. Tectonic Activity and Subduction</a:t>
            </a:r>
          </a:p>
          <a:p>
            <a:r>
              <a:rPr lang="en-US" dirty="0">
                <a:solidFill>
                  <a:srgbClr val="C00000"/>
                </a:solidFill>
              </a:rPr>
              <a:t>	</a:t>
            </a:r>
            <a:r>
              <a:rPr lang="en-US" dirty="0" smtClean="0">
                <a:solidFill>
                  <a:srgbClr val="C00000"/>
                </a:solidFill>
              </a:rPr>
              <a:t>C. The Effects of LIFE</a:t>
            </a:r>
          </a:p>
          <a:p>
            <a:endParaRPr lang="en-US" dirty="0">
              <a:solidFill>
                <a:srgbClr val="C00000"/>
              </a:solidFill>
            </a:endParaRPr>
          </a:p>
          <a:p>
            <a:r>
              <a:rPr lang="en-US" dirty="0" smtClean="0">
                <a:solidFill>
                  <a:srgbClr val="C00000"/>
                </a:solidFill>
              </a:rPr>
              <a:t>		</a:t>
            </a:r>
            <a:r>
              <a:rPr lang="en-US" dirty="0" smtClean="0">
                <a:solidFill>
                  <a:srgbClr val="7030A0"/>
                </a:solidFill>
              </a:rPr>
              <a:t>1. Biogenic Limestone Formation</a:t>
            </a:r>
          </a:p>
          <a:p>
            <a:r>
              <a:rPr lang="en-US" dirty="0">
                <a:solidFill>
                  <a:srgbClr val="7030A0"/>
                </a:solidFill>
              </a:rPr>
              <a:t>	</a:t>
            </a:r>
            <a:r>
              <a:rPr lang="en-US" dirty="0" smtClean="0">
                <a:solidFill>
                  <a:srgbClr val="7030A0"/>
                </a:solidFill>
              </a:rPr>
              <a:t>	2. Photosynthesis</a:t>
            </a:r>
          </a:p>
        </p:txBody>
      </p:sp>
      <p:graphicFrame>
        <p:nvGraphicFramePr>
          <p:cNvPr id="3" name="Group 3"/>
          <p:cNvGraphicFramePr>
            <a:graphicFrameLocks noGrp="1"/>
          </p:cNvGraphicFramePr>
          <p:nvPr>
            <p:extLst>
              <p:ext uri="{D42A27DB-BD31-4B8C-83A1-F6EECF244321}">
                <p14:modId xmlns:p14="http://schemas.microsoft.com/office/powerpoint/2010/main" val="2768384752"/>
              </p:ext>
            </p:extLst>
          </p:nvPr>
        </p:nvGraphicFramePr>
        <p:xfrm>
          <a:off x="5989319" y="3017520"/>
          <a:ext cx="5199254" cy="2819400"/>
        </p:xfrm>
        <a:graphic>
          <a:graphicData uri="http://schemas.openxmlformats.org/drawingml/2006/table">
            <a:tbl>
              <a:tblPr/>
              <a:tblGrid>
                <a:gridCol w="922253">
                  <a:extLst>
                    <a:ext uri="{9D8B030D-6E8A-4147-A177-3AD203B41FA5}">
                      <a16:colId xmlns:a16="http://schemas.microsoft.com/office/drawing/2014/main" val="20000"/>
                    </a:ext>
                  </a:extLst>
                </a:gridCol>
                <a:gridCol w="1425667">
                  <a:extLst>
                    <a:ext uri="{9D8B030D-6E8A-4147-A177-3AD203B41FA5}">
                      <a16:colId xmlns:a16="http://schemas.microsoft.com/office/drawing/2014/main" val="20001"/>
                    </a:ext>
                  </a:extLst>
                </a:gridCol>
                <a:gridCol w="1425667">
                  <a:extLst>
                    <a:ext uri="{9D8B030D-6E8A-4147-A177-3AD203B41FA5}">
                      <a16:colId xmlns:a16="http://schemas.microsoft.com/office/drawing/2014/main" val="20002"/>
                    </a:ext>
                  </a:extLst>
                </a:gridCol>
                <a:gridCol w="1425667">
                  <a:extLst>
                    <a:ext uri="{9D8B030D-6E8A-4147-A177-3AD203B41FA5}">
                      <a16:colId xmlns:a16="http://schemas.microsoft.com/office/drawing/2014/main" val="20003"/>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Earth</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Venus</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Mars</a:t>
                      </a: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CO</a:t>
                      </a:r>
                      <a:r>
                        <a:rPr kumimoji="0" lang="en-US" sz="2400" b="0" i="0" u="none" strike="noStrike" cap="none" normalizeH="0" baseline="-30000" dirty="0" smtClean="0">
                          <a:ln>
                            <a:noFill/>
                          </a:ln>
                          <a:solidFill>
                            <a:srgbClr val="FF0000"/>
                          </a:solidFill>
                          <a:effectLst/>
                          <a:latin typeface="Times New Roman" pitchFamily="18" charset="0"/>
                        </a:rPr>
                        <a:t>2</a:t>
                      </a:r>
                      <a:endParaRPr kumimoji="0" lang="en-US" sz="2400" b="0" i="0" u="none" strike="noStrike" cap="none" normalizeH="0" baseline="0" dirty="0" smtClean="0">
                        <a:ln>
                          <a:noFill/>
                        </a:ln>
                        <a:solidFill>
                          <a:srgbClr val="FF0000"/>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0.035%</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96%</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95%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a:t>
                      </a:r>
                      <a:r>
                        <a:rPr kumimoji="0" lang="en-US" sz="2400" b="0" i="0" u="none" strike="noStrike" cap="none" normalizeH="0" baseline="-30000" dirty="0" smtClean="0">
                          <a:ln>
                            <a:noFill/>
                          </a:ln>
                          <a:solidFill>
                            <a:schemeClr val="tx1"/>
                          </a:solidFill>
                          <a:effectLst/>
                          <a:latin typeface="Times New Roman" pitchFamily="18" charset="0"/>
                        </a:rPr>
                        <a:t>2</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77%</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3.5%</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H</a:t>
                      </a:r>
                      <a:r>
                        <a:rPr kumimoji="0" lang="en-US" sz="2400" b="0" i="0" u="none" strike="noStrike" cap="none" normalizeH="0" baseline="-30000" smtClean="0">
                          <a:ln>
                            <a:noFill/>
                          </a:ln>
                          <a:solidFill>
                            <a:schemeClr val="tx1"/>
                          </a:solidFill>
                          <a:effectLst/>
                          <a:latin typeface="Times New Roman" pitchFamily="18" charset="0"/>
                        </a:rPr>
                        <a:t>2</a:t>
                      </a:r>
                      <a:r>
                        <a:rPr kumimoji="0" lang="en-US" sz="2400" b="0" i="0" u="none" strike="noStrike" cap="none" normalizeH="0" baseline="0" smtClean="0">
                          <a:ln>
                            <a:noFill/>
                          </a:ln>
                          <a:solidFill>
                            <a:schemeClr val="tx1"/>
                          </a:solidFill>
                          <a:effectLst/>
                          <a:latin typeface="Times New Roman" pitchFamily="18" charset="0"/>
                        </a:rPr>
                        <a:t>O</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0.01%</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0.007%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Ar</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0.93%</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0.007%</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1.6%</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O</a:t>
                      </a:r>
                      <a:r>
                        <a:rPr kumimoji="0" lang="en-US" sz="2400" b="0" i="0" u="none" strike="noStrike" cap="none" normalizeH="0" baseline="-30000" dirty="0" smtClean="0">
                          <a:ln>
                            <a:noFill/>
                          </a:ln>
                          <a:solidFill>
                            <a:srgbClr val="FF0000"/>
                          </a:solidFill>
                          <a:effectLst/>
                          <a:latin typeface="Times New Roman" pitchFamily="18" charset="0"/>
                        </a:rPr>
                        <a:t>2</a:t>
                      </a:r>
                      <a:endParaRPr kumimoji="0" lang="en-US" sz="2400" b="0" i="0" u="none" strike="noStrike" cap="none" normalizeH="0" baseline="0" dirty="0" smtClean="0">
                        <a:ln>
                          <a:noFill/>
                        </a:ln>
                        <a:solidFill>
                          <a:srgbClr val="FF0000"/>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21%</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trace</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trace</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Curved Right Arrow 4"/>
          <p:cNvSpPr/>
          <p:nvPr/>
        </p:nvSpPr>
        <p:spPr>
          <a:xfrm>
            <a:off x="2286000" y="3730752"/>
            <a:ext cx="3236976" cy="22494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10896" y="4498848"/>
            <a:ext cx="5212080" cy="369332"/>
          </a:xfrm>
          <a:prstGeom prst="rect">
            <a:avLst/>
          </a:prstGeom>
          <a:solidFill>
            <a:schemeClr val="bg1"/>
          </a:solidFill>
        </p:spPr>
        <p:txBody>
          <a:bodyPr wrap="square" rtlCol="0">
            <a:spAutoFit/>
          </a:bodyPr>
          <a:lstStyle/>
          <a:p>
            <a:r>
              <a:rPr lang="en-US" dirty="0" smtClean="0">
                <a:solidFill>
                  <a:srgbClr val="FF0000"/>
                </a:solidFill>
              </a:rPr>
              <a:t>Little things (</a:t>
            </a:r>
            <a:r>
              <a:rPr lang="en-US" dirty="0" smtClean="0">
                <a:solidFill>
                  <a:schemeClr val="accent6">
                    <a:lumMod val="75000"/>
                  </a:schemeClr>
                </a:solidFill>
              </a:rPr>
              <a:t>photosynthetic</a:t>
            </a:r>
            <a:r>
              <a:rPr lang="en-US" dirty="0" smtClean="0">
                <a:solidFill>
                  <a:srgbClr val="FF0000"/>
                </a:solidFill>
              </a:rPr>
              <a:t> bacteria), big effects…</a:t>
            </a:r>
            <a:endParaRPr lang="en-US" dirty="0">
              <a:solidFill>
                <a:srgbClr val="FF0000"/>
              </a:solidFill>
            </a:endParaRPr>
          </a:p>
        </p:txBody>
      </p:sp>
    </p:spTree>
    <p:extLst>
      <p:ext uri="{BB962C8B-B14F-4D97-AF65-F5344CB8AC3E}">
        <p14:creationId xmlns:p14="http://schemas.microsoft.com/office/powerpoint/2010/main" val="78606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160" y="1207008"/>
            <a:ext cx="6969634" cy="3807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024" y="1655397"/>
            <a:ext cx="4382887" cy="2911022"/>
          </a:xfrm>
          <a:prstGeom prst="rect">
            <a:avLst/>
          </a:prstGeom>
        </p:spPr>
      </p:pic>
      <p:sp>
        <p:nvSpPr>
          <p:cNvPr id="4" name="TextBox 3"/>
          <p:cNvSpPr txBox="1"/>
          <p:nvPr/>
        </p:nvSpPr>
        <p:spPr>
          <a:xfrm>
            <a:off x="996696" y="5536016"/>
            <a:ext cx="9537192" cy="923330"/>
          </a:xfrm>
          <a:prstGeom prst="rect">
            <a:avLst/>
          </a:prstGeom>
          <a:noFill/>
        </p:spPr>
        <p:txBody>
          <a:bodyPr wrap="square" rtlCol="0">
            <a:spAutoFit/>
          </a:bodyPr>
          <a:lstStyle/>
          <a:p>
            <a:r>
              <a:rPr lang="en-US" dirty="0" smtClean="0"/>
              <a:t>Banded iron formations are first seen 2.5 billion years ago, showing that oxygen must have been present in the ocean to precipitate iron out of solution as iron oxides in sedimentary strata.   There absence in older strata means that oxygen was not present in appreciable amounts.</a:t>
            </a:r>
            <a:endParaRPr lang="en-US" dirty="0"/>
          </a:p>
        </p:txBody>
      </p:sp>
      <p:sp>
        <p:nvSpPr>
          <p:cNvPr id="5" name="TextBox 4"/>
          <p:cNvSpPr txBox="1"/>
          <p:nvPr/>
        </p:nvSpPr>
        <p:spPr>
          <a:xfrm>
            <a:off x="192024" y="164592"/>
            <a:ext cx="8074152" cy="646331"/>
          </a:xfrm>
          <a:prstGeom prst="rect">
            <a:avLst/>
          </a:prstGeom>
          <a:noFill/>
        </p:spPr>
        <p:txBody>
          <a:bodyPr wrap="square" rtlCol="0">
            <a:spAutoFit/>
          </a:bodyPr>
          <a:lstStyle/>
          <a:p>
            <a:r>
              <a:rPr lang="en-US" dirty="0" smtClean="0"/>
              <a:t>How do we know that oxygen wasn’t always present in the Earth’s atmosphere?   Maybe Earth is just different from Venus and Mars…</a:t>
            </a:r>
            <a:endParaRPr lang="en-US" dirty="0"/>
          </a:p>
        </p:txBody>
      </p:sp>
    </p:spTree>
    <p:extLst>
      <p:ext uri="{BB962C8B-B14F-4D97-AF65-F5344CB8AC3E}">
        <p14:creationId xmlns:p14="http://schemas.microsoft.com/office/powerpoint/2010/main" val="3403761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640" y="570336"/>
            <a:ext cx="8259328" cy="5753903"/>
          </a:xfrm>
          <a:prstGeom prst="rect">
            <a:avLst/>
          </a:prstGeom>
        </p:spPr>
      </p:pic>
      <p:sp>
        <p:nvSpPr>
          <p:cNvPr id="3" name="TextBox 2"/>
          <p:cNvSpPr txBox="1"/>
          <p:nvPr/>
        </p:nvSpPr>
        <p:spPr>
          <a:xfrm>
            <a:off x="320040" y="1545336"/>
            <a:ext cx="2935600" cy="369332"/>
          </a:xfrm>
          <a:prstGeom prst="rect">
            <a:avLst/>
          </a:prstGeom>
          <a:noFill/>
        </p:spPr>
        <p:txBody>
          <a:bodyPr wrap="square" rtlCol="0">
            <a:spAutoFit/>
          </a:bodyPr>
          <a:lstStyle/>
          <a:p>
            <a:r>
              <a:rPr lang="en-US" dirty="0" smtClean="0"/>
              <a:t>The Carboniferous “Pulse”</a:t>
            </a:r>
            <a:endParaRPr lang="en-US" dirty="0"/>
          </a:p>
        </p:txBody>
      </p:sp>
      <p:sp>
        <p:nvSpPr>
          <p:cNvPr id="4" name="Oval 3"/>
          <p:cNvSpPr/>
          <p:nvPr/>
        </p:nvSpPr>
        <p:spPr>
          <a:xfrm>
            <a:off x="8695944" y="1609344"/>
            <a:ext cx="1014984" cy="3246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050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424" y="247436"/>
            <a:ext cx="10098024" cy="4876438"/>
          </a:xfrm>
          <a:prstGeom prst="rect">
            <a:avLst/>
          </a:prstGeom>
        </p:spPr>
      </p:pic>
      <p:sp>
        <p:nvSpPr>
          <p:cNvPr id="5" name="TextBox 4"/>
          <p:cNvSpPr txBox="1"/>
          <p:nvPr/>
        </p:nvSpPr>
        <p:spPr>
          <a:xfrm>
            <a:off x="658368" y="5230368"/>
            <a:ext cx="10994136" cy="1477328"/>
          </a:xfrm>
          <a:prstGeom prst="rect">
            <a:avLst/>
          </a:prstGeom>
          <a:noFill/>
        </p:spPr>
        <p:txBody>
          <a:bodyPr wrap="square" rtlCol="0">
            <a:spAutoFit/>
          </a:bodyPr>
          <a:lstStyle/>
          <a:p>
            <a:pPr marL="342900" indent="-342900">
              <a:buAutoNum type="arabicPeriod"/>
            </a:pPr>
            <a:r>
              <a:rPr lang="en-US" dirty="0" smtClean="0"/>
              <a:t>Terrestrial plants were radiating, sucking up CO</a:t>
            </a:r>
            <a:r>
              <a:rPr lang="en-US" baseline="-25000" dirty="0" smtClean="0"/>
              <a:t>2</a:t>
            </a:r>
            <a:r>
              <a:rPr lang="en-US" dirty="0" smtClean="0"/>
              <a:t> and producing O</a:t>
            </a:r>
            <a:r>
              <a:rPr lang="en-US" baseline="-25000" dirty="0" smtClean="0"/>
              <a:t>2</a:t>
            </a:r>
            <a:r>
              <a:rPr lang="en-US" dirty="0" smtClean="0"/>
              <a:t>.</a:t>
            </a:r>
          </a:p>
          <a:p>
            <a:pPr marL="342900" indent="-342900">
              <a:buAutoNum type="arabicPeriod"/>
            </a:pPr>
            <a:r>
              <a:rPr lang="en-US" dirty="0" smtClean="0"/>
              <a:t>Huge expanses of swamp forests dominated the equatorial zone.  Photosynthetic rates were high, but the trees were preserved under sediments when they died and fell…. Creating our coal deposits.  Photosynthesis produced lots of O</a:t>
            </a:r>
            <a:r>
              <a:rPr lang="en-US" baseline="-25000" dirty="0" smtClean="0"/>
              <a:t>2</a:t>
            </a:r>
            <a:r>
              <a:rPr lang="en-US" dirty="0" smtClean="0"/>
              <a:t>, but with less decay, it stayed in the air instead of being breathed in and used by decomposing bacteria.</a:t>
            </a:r>
            <a:endParaRPr lang="en-US" dirty="0"/>
          </a:p>
        </p:txBody>
      </p:sp>
    </p:spTree>
    <p:extLst>
      <p:ext uri="{BB962C8B-B14F-4D97-AF65-F5344CB8AC3E}">
        <p14:creationId xmlns:p14="http://schemas.microsoft.com/office/powerpoint/2010/main" val="506064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698" y="4163187"/>
            <a:ext cx="3619500" cy="26098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496" y="241153"/>
            <a:ext cx="5315336" cy="3702956"/>
          </a:xfrm>
          <a:prstGeom prst="rect">
            <a:avLst/>
          </a:prstGeom>
        </p:spPr>
      </p:pic>
      <p:sp>
        <p:nvSpPr>
          <p:cNvPr id="4" name="TextBox 3"/>
          <p:cNvSpPr txBox="1"/>
          <p:nvPr/>
        </p:nvSpPr>
        <p:spPr>
          <a:xfrm>
            <a:off x="749808" y="923544"/>
            <a:ext cx="4425696" cy="923330"/>
          </a:xfrm>
          <a:prstGeom prst="rect">
            <a:avLst/>
          </a:prstGeom>
          <a:noFill/>
        </p:spPr>
        <p:txBody>
          <a:bodyPr wrap="square" rtlCol="0">
            <a:spAutoFit/>
          </a:bodyPr>
          <a:lstStyle/>
          <a:p>
            <a:r>
              <a:rPr lang="en-US" dirty="0" smtClean="0"/>
              <a:t>The K-T Extinction affected atmospheric oxygen levels as plants went extinct and terrestrial photosynthetic activity declined.</a:t>
            </a:r>
            <a:endParaRPr lang="en-US" dirty="0"/>
          </a:p>
        </p:txBody>
      </p:sp>
      <p:sp>
        <p:nvSpPr>
          <p:cNvPr id="5" name="Oval 4"/>
          <p:cNvSpPr/>
          <p:nvPr/>
        </p:nvSpPr>
        <p:spPr>
          <a:xfrm>
            <a:off x="10725912" y="996696"/>
            <a:ext cx="694944" cy="1664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680448" y="4559808"/>
            <a:ext cx="694944" cy="1664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526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680" y="92584"/>
            <a:ext cx="7894320" cy="4499762"/>
          </a:xfrm>
          <a:prstGeom prst="rect">
            <a:avLst/>
          </a:prstGeom>
        </p:spPr>
      </p:pic>
      <p:sp>
        <p:nvSpPr>
          <p:cNvPr id="3" name="TextBox 2"/>
          <p:cNvSpPr txBox="1"/>
          <p:nvPr/>
        </p:nvSpPr>
        <p:spPr>
          <a:xfrm>
            <a:off x="457200" y="713232"/>
            <a:ext cx="2907792" cy="1200329"/>
          </a:xfrm>
          <a:prstGeom prst="rect">
            <a:avLst/>
          </a:prstGeom>
          <a:noFill/>
        </p:spPr>
        <p:txBody>
          <a:bodyPr wrap="square" rtlCol="0">
            <a:spAutoFit/>
          </a:bodyPr>
          <a:lstStyle/>
          <a:p>
            <a:r>
              <a:rPr lang="en-US" dirty="0" smtClean="0"/>
              <a:t>And Today?</a:t>
            </a:r>
          </a:p>
          <a:p>
            <a:endParaRPr lang="en-US" dirty="0"/>
          </a:p>
          <a:p>
            <a:r>
              <a:rPr lang="en-US" dirty="0" smtClean="0"/>
              <a:t>The Earth is a living planet…</a:t>
            </a:r>
          </a:p>
          <a:p>
            <a:r>
              <a:rPr lang="en-US" dirty="0" smtClean="0"/>
              <a:t>It breathes.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1" y="4255223"/>
            <a:ext cx="5719191" cy="2475903"/>
          </a:xfrm>
          <a:prstGeom prst="rect">
            <a:avLst/>
          </a:prstGeom>
        </p:spPr>
      </p:pic>
      <p:cxnSp>
        <p:nvCxnSpPr>
          <p:cNvPr id="6" name="Straight Connector 5"/>
          <p:cNvCxnSpPr>
            <a:stCxn id="7" idx="1"/>
            <a:endCxn id="7" idx="3"/>
          </p:cNvCxnSpPr>
          <p:nvPr/>
        </p:nvCxnSpPr>
        <p:spPr>
          <a:xfrm>
            <a:off x="68961" y="5493175"/>
            <a:ext cx="57191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23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404241"/>
            <a:ext cx="6044184" cy="1200329"/>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 The Earth and its Neighbors</a:t>
            </a:r>
          </a:p>
          <a:p>
            <a:r>
              <a:rPr lang="en-US" dirty="0">
                <a:solidFill>
                  <a:srgbClr val="0070C0"/>
                </a:solidFill>
              </a:rPr>
              <a:t>	</a:t>
            </a:r>
            <a:r>
              <a:rPr lang="en-US" dirty="0" smtClean="0">
                <a:solidFill>
                  <a:srgbClr val="C00000"/>
                </a:solidFill>
              </a:rPr>
              <a:t>A.  Size and Temps</a:t>
            </a:r>
            <a:endParaRPr lang="en-US" dirty="0">
              <a:solidFill>
                <a:srgbClr val="C00000"/>
              </a:solidFill>
            </a:endParaRPr>
          </a:p>
        </p:txBody>
      </p:sp>
      <p:pic>
        <p:nvPicPr>
          <p:cNvPr id="3" name="Picture 2" descr="buyers%20gui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208" y="530353"/>
            <a:ext cx="7075170" cy="4457002"/>
          </a:xfrm>
          <a:prstGeom prst="rect">
            <a:avLst/>
          </a:prstGeom>
          <a:noFill/>
          <a:ln>
            <a:noFill/>
          </a:ln>
          <a:extLst/>
        </p:spPr>
      </p:pic>
      <p:sp>
        <p:nvSpPr>
          <p:cNvPr id="4" name="TextBox 3"/>
          <p:cNvSpPr txBox="1"/>
          <p:nvPr/>
        </p:nvSpPr>
        <p:spPr>
          <a:xfrm>
            <a:off x="4133088" y="5157216"/>
            <a:ext cx="1792224" cy="369332"/>
          </a:xfrm>
          <a:prstGeom prst="rect">
            <a:avLst/>
          </a:prstGeom>
          <a:noFill/>
        </p:spPr>
        <p:txBody>
          <a:bodyPr wrap="square" rtlCol="0">
            <a:spAutoFit/>
          </a:bodyPr>
          <a:lstStyle/>
          <a:p>
            <a:r>
              <a:rPr lang="en-US" dirty="0" smtClean="0"/>
              <a:t>-153 – 20</a:t>
            </a:r>
            <a:r>
              <a:rPr lang="en-US" baseline="30000" dirty="0" smtClean="0"/>
              <a:t>o</a:t>
            </a:r>
            <a:r>
              <a:rPr lang="en-US" dirty="0" smtClean="0"/>
              <a:t>C</a:t>
            </a:r>
            <a:endParaRPr lang="en-US" dirty="0"/>
          </a:p>
        </p:txBody>
      </p:sp>
      <p:sp>
        <p:nvSpPr>
          <p:cNvPr id="6" name="TextBox 5"/>
          <p:cNvSpPr txBox="1"/>
          <p:nvPr/>
        </p:nvSpPr>
        <p:spPr>
          <a:xfrm>
            <a:off x="6501384" y="5157216"/>
            <a:ext cx="1792224" cy="369332"/>
          </a:xfrm>
          <a:prstGeom prst="rect">
            <a:avLst/>
          </a:prstGeom>
          <a:noFill/>
        </p:spPr>
        <p:txBody>
          <a:bodyPr wrap="square" rtlCol="0">
            <a:spAutoFit/>
          </a:bodyPr>
          <a:lstStyle/>
          <a:p>
            <a:r>
              <a:rPr lang="en-US" dirty="0" smtClean="0"/>
              <a:t>-88 – 58</a:t>
            </a:r>
            <a:r>
              <a:rPr lang="en-US" baseline="30000" dirty="0" smtClean="0"/>
              <a:t>o</a:t>
            </a:r>
            <a:r>
              <a:rPr lang="en-US" dirty="0" smtClean="0"/>
              <a:t>C</a:t>
            </a:r>
            <a:endParaRPr lang="en-US" dirty="0"/>
          </a:p>
        </p:txBody>
      </p:sp>
      <p:sp>
        <p:nvSpPr>
          <p:cNvPr id="7" name="TextBox 6"/>
          <p:cNvSpPr txBox="1"/>
          <p:nvPr/>
        </p:nvSpPr>
        <p:spPr>
          <a:xfrm>
            <a:off x="9233154" y="5157216"/>
            <a:ext cx="1792224" cy="369332"/>
          </a:xfrm>
          <a:prstGeom prst="rect">
            <a:avLst/>
          </a:prstGeom>
          <a:noFill/>
        </p:spPr>
        <p:txBody>
          <a:bodyPr wrap="square" rtlCol="0">
            <a:spAutoFit/>
          </a:bodyPr>
          <a:lstStyle/>
          <a:p>
            <a:r>
              <a:rPr lang="en-US" dirty="0" smtClean="0"/>
              <a:t>462</a:t>
            </a:r>
            <a:r>
              <a:rPr lang="en-US" baseline="30000" dirty="0" smtClean="0"/>
              <a:t>o</a:t>
            </a:r>
            <a:r>
              <a:rPr lang="en-US" dirty="0" smtClean="0"/>
              <a:t>C</a:t>
            </a:r>
            <a:endParaRPr lang="en-US" dirty="0"/>
          </a:p>
        </p:txBody>
      </p:sp>
    </p:spTree>
    <p:extLst>
      <p:ext uri="{BB962C8B-B14F-4D97-AF65-F5344CB8AC3E}">
        <p14:creationId xmlns:p14="http://schemas.microsoft.com/office/powerpoint/2010/main" val="2214405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66344"/>
            <a:ext cx="4599432" cy="369332"/>
          </a:xfrm>
          <a:prstGeom prst="rect">
            <a:avLst/>
          </a:prstGeom>
          <a:noFill/>
        </p:spPr>
        <p:txBody>
          <a:bodyPr wrap="square" rtlCol="0">
            <a:spAutoFit/>
          </a:bodyPr>
          <a:lstStyle/>
          <a:p>
            <a:r>
              <a:rPr lang="en-US" dirty="0" smtClean="0"/>
              <a:t>And today?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056" y="345245"/>
            <a:ext cx="7363968" cy="5993452"/>
          </a:xfrm>
          <a:prstGeom prst="rect">
            <a:avLst/>
          </a:prstGeom>
        </p:spPr>
      </p:pic>
      <p:sp>
        <p:nvSpPr>
          <p:cNvPr id="4" name="TextBox 3"/>
          <p:cNvSpPr txBox="1"/>
          <p:nvPr/>
        </p:nvSpPr>
        <p:spPr>
          <a:xfrm>
            <a:off x="347472" y="978408"/>
            <a:ext cx="3803904" cy="1754326"/>
          </a:xfrm>
          <a:prstGeom prst="rect">
            <a:avLst/>
          </a:prstGeom>
          <a:noFill/>
        </p:spPr>
        <p:txBody>
          <a:bodyPr wrap="square" rtlCol="0">
            <a:spAutoFit/>
          </a:bodyPr>
          <a:lstStyle/>
          <a:p>
            <a:r>
              <a:rPr lang="en-US" dirty="0" smtClean="0"/>
              <a:t>The Earth is a living planet… it breathes</a:t>
            </a:r>
            <a:r>
              <a:rPr lang="en-US" dirty="0"/>
              <a:t>.</a:t>
            </a:r>
            <a:endParaRPr lang="en-US" dirty="0" smtClean="0"/>
          </a:p>
          <a:p>
            <a:endParaRPr lang="en-US" dirty="0"/>
          </a:p>
          <a:p>
            <a:endParaRPr lang="en-US" dirty="0" smtClean="0"/>
          </a:p>
          <a:p>
            <a:r>
              <a:rPr lang="en-US" dirty="0" smtClean="0"/>
              <a:t>CO</a:t>
            </a:r>
            <a:r>
              <a:rPr lang="en-US" baseline="-25000" dirty="0" smtClean="0"/>
              <a:t>2</a:t>
            </a:r>
            <a:r>
              <a:rPr lang="en-US" dirty="0" smtClean="0"/>
              <a:t> – increased from 320 to 400 ppm 25% in 50 years</a:t>
            </a:r>
            <a:endParaRPr lang="en-US" dirty="0"/>
          </a:p>
        </p:txBody>
      </p:sp>
      <p:sp>
        <p:nvSpPr>
          <p:cNvPr id="5" name="TextBox 4"/>
          <p:cNvSpPr txBox="1"/>
          <p:nvPr/>
        </p:nvSpPr>
        <p:spPr>
          <a:xfrm>
            <a:off x="283464" y="3054096"/>
            <a:ext cx="4251960" cy="923330"/>
          </a:xfrm>
          <a:prstGeom prst="rect">
            <a:avLst/>
          </a:prstGeom>
          <a:noFill/>
        </p:spPr>
        <p:txBody>
          <a:bodyPr wrap="square" rtlCol="0">
            <a:spAutoFit/>
          </a:bodyPr>
          <a:lstStyle/>
          <a:p>
            <a:r>
              <a:rPr lang="en-US" dirty="0" smtClean="0"/>
              <a:t>O</a:t>
            </a:r>
            <a:r>
              <a:rPr lang="en-US" baseline="-25000" dirty="0" smtClean="0"/>
              <a:t>2</a:t>
            </a:r>
            <a:r>
              <a:rPr lang="en-US" dirty="0" smtClean="0"/>
              <a:t> – declined by 70 ppm, but it is</a:t>
            </a:r>
          </a:p>
          <a:p>
            <a:r>
              <a:rPr lang="en-US" dirty="0" smtClean="0"/>
              <a:t>21% of the atmosphere (210,000,000 ppm)</a:t>
            </a:r>
          </a:p>
          <a:p>
            <a:r>
              <a:rPr lang="en-US" dirty="0" smtClean="0"/>
              <a:t>So the decline of 70 ppm is not dramatic.</a:t>
            </a:r>
            <a:endParaRPr lang="en-US" dirty="0"/>
          </a:p>
        </p:txBody>
      </p:sp>
    </p:spTree>
    <p:extLst>
      <p:ext uri="{BB962C8B-B14F-4D97-AF65-F5344CB8AC3E}">
        <p14:creationId xmlns:p14="http://schemas.microsoft.com/office/powerpoint/2010/main" val="2449934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nssdc.gsfc.nasa.gov/image/planetary/mars/vikinglander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2713039"/>
            <a:ext cx="4252913"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http://nssdc.gsfc.nasa.gov/image/planetary/mars/hst_mars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7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solstation.com/stars/earth3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7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http://www.geschichteinchronologie.ch/atmosphaerenfahrt/mondfotos/mondtal-Chile-d/Atacama-wueste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7432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09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extLst>
              <p:ext uri="{D42A27DB-BD31-4B8C-83A1-F6EECF244321}">
                <p14:modId xmlns:p14="http://schemas.microsoft.com/office/powerpoint/2010/main" val="1524495318"/>
              </p:ext>
            </p:extLst>
          </p:nvPr>
        </p:nvGraphicFramePr>
        <p:xfrm>
          <a:off x="5751575" y="1856232"/>
          <a:ext cx="5199254" cy="2819400"/>
        </p:xfrm>
        <a:graphic>
          <a:graphicData uri="http://schemas.openxmlformats.org/drawingml/2006/table">
            <a:tbl>
              <a:tblPr/>
              <a:tblGrid>
                <a:gridCol w="922253">
                  <a:extLst>
                    <a:ext uri="{9D8B030D-6E8A-4147-A177-3AD203B41FA5}">
                      <a16:colId xmlns:a16="http://schemas.microsoft.com/office/drawing/2014/main" val="20000"/>
                    </a:ext>
                  </a:extLst>
                </a:gridCol>
                <a:gridCol w="1425667">
                  <a:extLst>
                    <a:ext uri="{9D8B030D-6E8A-4147-A177-3AD203B41FA5}">
                      <a16:colId xmlns:a16="http://schemas.microsoft.com/office/drawing/2014/main" val="20001"/>
                    </a:ext>
                  </a:extLst>
                </a:gridCol>
                <a:gridCol w="1425667">
                  <a:extLst>
                    <a:ext uri="{9D8B030D-6E8A-4147-A177-3AD203B41FA5}">
                      <a16:colId xmlns:a16="http://schemas.microsoft.com/office/drawing/2014/main" val="20002"/>
                    </a:ext>
                  </a:extLst>
                </a:gridCol>
                <a:gridCol w="1425667">
                  <a:extLst>
                    <a:ext uri="{9D8B030D-6E8A-4147-A177-3AD203B41FA5}">
                      <a16:colId xmlns:a16="http://schemas.microsoft.com/office/drawing/2014/main" val="20003"/>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Earth</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Venus</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Mars</a:t>
                      </a: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CO</a:t>
                      </a:r>
                      <a:r>
                        <a:rPr kumimoji="0" lang="en-US" sz="2400" b="0" i="0" u="none" strike="noStrike" cap="none" normalizeH="0" baseline="-30000" dirty="0" smtClean="0">
                          <a:ln>
                            <a:noFill/>
                          </a:ln>
                          <a:solidFill>
                            <a:srgbClr val="FF0000"/>
                          </a:solidFill>
                          <a:effectLst/>
                          <a:latin typeface="Times New Roman" pitchFamily="18" charset="0"/>
                        </a:rPr>
                        <a:t>2</a:t>
                      </a:r>
                      <a:endParaRPr kumimoji="0" lang="en-US" sz="2400" b="0" i="0" u="none" strike="noStrike" cap="none" normalizeH="0" baseline="0" dirty="0" smtClean="0">
                        <a:ln>
                          <a:noFill/>
                        </a:ln>
                        <a:solidFill>
                          <a:srgbClr val="FF0000"/>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0.035%</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96%</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95%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a:t>
                      </a:r>
                      <a:r>
                        <a:rPr kumimoji="0" lang="en-US" sz="2400" b="0" i="0" u="none" strike="noStrike" cap="none" normalizeH="0" baseline="-30000" dirty="0" smtClean="0">
                          <a:ln>
                            <a:noFill/>
                          </a:ln>
                          <a:solidFill>
                            <a:schemeClr val="tx1"/>
                          </a:solidFill>
                          <a:effectLst/>
                          <a:latin typeface="Times New Roman" pitchFamily="18" charset="0"/>
                        </a:rPr>
                        <a:t>2</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77%</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3.5%</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H</a:t>
                      </a:r>
                      <a:r>
                        <a:rPr kumimoji="0" lang="en-US" sz="2400" b="0" i="0" u="none" strike="noStrike" cap="none" normalizeH="0" baseline="-30000" smtClean="0">
                          <a:ln>
                            <a:noFill/>
                          </a:ln>
                          <a:solidFill>
                            <a:schemeClr val="tx1"/>
                          </a:solidFill>
                          <a:effectLst/>
                          <a:latin typeface="Times New Roman" pitchFamily="18" charset="0"/>
                        </a:rPr>
                        <a:t>2</a:t>
                      </a:r>
                      <a:r>
                        <a:rPr kumimoji="0" lang="en-US" sz="2400" b="0" i="0" u="none" strike="noStrike" cap="none" normalizeH="0" baseline="0" smtClean="0">
                          <a:ln>
                            <a:noFill/>
                          </a:ln>
                          <a:solidFill>
                            <a:schemeClr val="tx1"/>
                          </a:solidFill>
                          <a:effectLst/>
                          <a:latin typeface="Times New Roman" pitchFamily="18" charset="0"/>
                        </a:rPr>
                        <a:t>O</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0.01%</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0.007%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Ar</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0.93%</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0.007%</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1.6%</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O</a:t>
                      </a:r>
                      <a:r>
                        <a:rPr kumimoji="0" lang="en-US" sz="2400" b="0" i="0" u="none" strike="noStrike" cap="none" normalizeH="0" baseline="-30000" dirty="0" smtClean="0">
                          <a:ln>
                            <a:noFill/>
                          </a:ln>
                          <a:solidFill>
                            <a:srgbClr val="FF0000"/>
                          </a:solidFill>
                          <a:effectLst/>
                          <a:latin typeface="Times New Roman" pitchFamily="18" charset="0"/>
                        </a:rPr>
                        <a:t>2</a:t>
                      </a:r>
                      <a:endParaRPr kumimoji="0" lang="en-US" sz="2400" b="0" i="0" u="none" strike="noStrike" cap="none" normalizeH="0" baseline="0" dirty="0" smtClean="0">
                        <a:ln>
                          <a:noFill/>
                        </a:ln>
                        <a:solidFill>
                          <a:srgbClr val="FF0000"/>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rPr>
                        <a:t>21%</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trace</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trace</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310896" y="404241"/>
            <a:ext cx="6044184" cy="1754326"/>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 The Earth and Its Neighbors</a:t>
            </a:r>
          </a:p>
          <a:p>
            <a:r>
              <a:rPr lang="en-US" dirty="0" smtClean="0">
                <a:solidFill>
                  <a:srgbClr val="0070C0"/>
                </a:solidFill>
              </a:rPr>
              <a:t>	</a:t>
            </a:r>
            <a:r>
              <a:rPr lang="en-US" dirty="0" smtClean="0">
                <a:solidFill>
                  <a:srgbClr val="C00000"/>
                </a:solidFill>
              </a:rPr>
              <a:t>A.  Size and Temps</a:t>
            </a:r>
          </a:p>
          <a:p>
            <a:r>
              <a:rPr lang="en-US" dirty="0">
                <a:solidFill>
                  <a:srgbClr val="C00000"/>
                </a:solidFill>
              </a:rPr>
              <a:t>	</a:t>
            </a:r>
            <a:r>
              <a:rPr lang="en-US" dirty="0" smtClean="0">
                <a:solidFill>
                  <a:srgbClr val="C00000"/>
                </a:solidFill>
              </a:rPr>
              <a:t>B. Atmospheric Composition</a:t>
            </a:r>
          </a:p>
          <a:p>
            <a:pPr marL="400050" indent="-400050">
              <a:buAutoNum type="romanUcPeriod"/>
            </a:pPr>
            <a:endParaRPr lang="en-US" dirty="0">
              <a:solidFill>
                <a:srgbClr val="0070C0"/>
              </a:solidFill>
            </a:endParaRPr>
          </a:p>
        </p:txBody>
      </p:sp>
      <p:pic>
        <p:nvPicPr>
          <p:cNvPr id="4" name="Picture 3" descr="http://facweb.furman.edu/~wworthen/bio111/3atmos.jpg"/>
          <p:cNvPicPr/>
          <p:nvPr/>
        </p:nvPicPr>
        <p:blipFill>
          <a:blip r:embed="rId2">
            <a:extLst>
              <a:ext uri="{28A0092B-C50C-407E-A947-70E740481C1C}">
                <a14:useLocalDpi xmlns:a14="http://schemas.microsoft.com/office/drawing/2010/main" val="0"/>
              </a:ext>
            </a:extLst>
          </a:blip>
          <a:srcRect/>
          <a:stretch>
            <a:fillRect/>
          </a:stretch>
        </p:blipFill>
        <p:spPr bwMode="auto">
          <a:xfrm>
            <a:off x="1155826" y="2158567"/>
            <a:ext cx="3377247" cy="4431030"/>
          </a:xfrm>
          <a:prstGeom prst="rect">
            <a:avLst/>
          </a:prstGeom>
          <a:noFill/>
          <a:ln>
            <a:noFill/>
          </a:ln>
        </p:spPr>
      </p:pic>
    </p:spTree>
    <p:extLst>
      <p:ext uri="{BB962C8B-B14F-4D97-AF65-F5344CB8AC3E}">
        <p14:creationId xmlns:p14="http://schemas.microsoft.com/office/powerpoint/2010/main" val="35411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404241"/>
            <a:ext cx="6044184" cy="1477328"/>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 The Earth and Its Neighbors</a:t>
            </a:r>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a:t>
            </a:r>
            <a:endParaRPr lang="en-US" dirty="0">
              <a:solidFill>
                <a:srgbClr val="C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9582" y="857440"/>
            <a:ext cx="7435932" cy="4976431"/>
          </a:xfrm>
          <a:prstGeom prst="rect">
            <a:avLst/>
          </a:prstGeom>
        </p:spPr>
      </p:pic>
      <p:sp>
        <p:nvSpPr>
          <p:cNvPr id="4" name="TextBox 3"/>
          <p:cNvSpPr txBox="1"/>
          <p:nvPr/>
        </p:nvSpPr>
        <p:spPr>
          <a:xfrm>
            <a:off x="557784" y="2734056"/>
            <a:ext cx="3127248" cy="1754326"/>
          </a:xfrm>
          <a:prstGeom prst="rect">
            <a:avLst/>
          </a:prstGeom>
          <a:noFill/>
        </p:spPr>
        <p:txBody>
          <a:bodyPr wrap="square" rtlCol="0">
            <a:spAutoFit/>
          </a:bodyPr>
          <a:lstStyle/>
          <a:p>
            <a:r>
              <a:rPr lang="en-US" dirty="0" smtClean="0"/>
              <a:t>About 4.4 </a:t>
            </a:r>
            <a:r>
              <a:rPr lang="en-US" dirty="0" err="1" smtClean="0"/>
              <a:t>bya</a:t>
            </a:r>
            <a:r>
              <a:rPr lang="en-US" dirty="0" smtClean="0"/>
              <a:t>, the period of heavy asteroid bombardment ended, and water could collect at the surface without being vaporized by </a:t>
            </a:r>
            <a:r>
              <a:rPr lang="en-US" smtClean="0"/>
              <a:t>meteorite impacts.</a:t>
            </a:r>
            <a:endParaRPr lang="en-US"/>
          </a:p>
        </p:txBody>
      </p:sp>
    </p:spTree>
    <p:extLst>
      <p:ext uri="{BB962C8B-B14F-4D97-AF65-F5344CB8AC3E}">
        <p14:creationId xmlns:p14="http://schemas.microsoft.com/office/powerpoint/2010/main" val="2295837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404241"/>
            <a:ext cx="6044184" cy="1754326"/>
          </a:xfrm>
          <a:prstGeom prst="rect">
            <a:avLst/>
          </a:prstGeom>
          <a:noFill/>
        </p:spPr>
        <p:txBody>
          <a:bodyPr wrap="square" rtlCol="0">
            <a:spAutoFit/>
          </a:bodyPr>
          <a:lstStyle/>
          <a:p>
            <a:r>
              <a:rPr lang="en-US" dirty="0" smtClean="0"/>
              <a:t>Lecture I: The Water Planet</a:t>
            </a:r>
          </a:p>
          <a:p>
            <a:endParaRPr lang="en-US" dirty="0"/>
          </a:p>
          <a:p>
            <a:r>
              <a:rPr lang="en-US" dirty="0" smtClean="0">
                <a:solidFill>
                  <a:srgbClr val="0070C0"/>
                </a:solidFill>
              </a:rPr>
              <a:t>III. Why The Differences?</a:t>
            </a:r>
          </a:p>
          <a:p>
            <a:r>
              <a:rPr lang="en-US" dirty="0">
                <a:solidFill>
                  <a:srgbClr val="0070C0"/>
                </a:solidFill>
              </a:rPr>
              <a:t>	</a:t>
            </a:r>
            <a:r>
              <a:rPr lang="en-US" dirty="0" smtClean="0">
                <a:solidFill>
                  <a:srgbClr val="C00000"/>
                </a:solidFill>
              </a:rPr>
              <a:t>A. The Effects of Liquid Water</a:t>
            </a:r>
          </a:p>
          <a:p>
            <a:endParaRPr lang="en-US" dirty="0">
              <a:solidFill>
                <a:srgbClr val="C00000"/>
              </a:solidFill>
            </a:endParaRPr>
          </a:p>
          <a:p>
            <a:r>
              <a:rPr lang="en-US" dirty="0" smtClean="0">
                <a:solidFill>
                  <a:srgbClr val="C00000"/>
                </a:solidFill>
              </a:rPr>
              <a:t>		</a:t>
            </a:r>
            <a:r>
              <a:rPr lang="en-US" dirty="0" smtClean="0">
                <a:solidFill>
                  <a:srgbClr val="7030A0"/>
                </a:solidFill>
              </a:rPr>
              <a:t>1. Water’s molecular structure </a:t>
            </a:r>
            <a:endParaRPr lang="en-US" dirty="0">
              <a:solidFill>
                <a:srgbClr val="7030A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513832" y="1362456"/>
            <a:ext cx="5976493" cy="4770882"/>
          </a:xfrm>
          <a:prstGeom prst="rect">
            <a:avLst/>
          </a:prstGeom>
          <a:noFill/>
        </p:spPr>
      </p:pic>
    </p:spTree>
    <p:extLst>
      <p:ext uri="{BB962C8B-B14F-4D97-AF65-F5344CB8AC3E}">
        <p14:creationId xmlns:p14="http://schemas.microsoft.com/office/powerpoint/2010/main" val="3733227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404241"/>
            <a:ext cx="6739128" cy="2862322"/>
          </a:xfrm>
          <a:prstGeom prst="rect">
            <a:avLst/>
          </a:prstGeom>
          <a:noFill/>
        </p:spPr>
        <p:txBody>
          <a:bodyPr wrap="square" rtlCol="0">
            <a:spAutoFit/>
          </a:bodyPr>
          <a:lstStyle/>
          <a:p>
            <a:r>
              <a:rPr lang="en-US" dirty="0" smtClean="0"/>
              <a:t>Lecture I: The Water Planet</a:t>
            </a:r>
          </a:p>
          <a:p>
            <a:endParaRPr lang="en-US" dirty="0"/>
          </a:p>
          <a:p>
            <a:pPr marL="400050" indent="-400050">
              <a:buAutoNum type="romanUcPeriod"/>
            </a:pPr>
            <a:r>
              <a:rPr lang="en-US" dirty="0" smtClean="0">
                <a:solidFill>
                  <a:srgbClr val="0070C0"/>
                </a:solidFill>
              </a:rPr>
              <a:t>The Earth and Its Neighbors</a:t>
            </a:r>
          </a:p>
          <a:p>
            <a:pPr marL="400050" indent="-400050">
              <a:buAutoNum type="romanUcPeriod"/>
            </a:pPr>
            <a:r>
              <a:rPr lang="en-US" dirty="0" smtClean="0">
                <a:solidFill>
                  <a:srgbClr val="0070C0"/>
                </a:solidFill>
              </a:rPr>
              <a:t>Why The Differences?</a:t>
            </a:r>
          </a:p>
          <a:p>
            <a:r>
              <a:rPr lang="en-US" dirty="0">
                <a:solidFill>
                  <a:srgbClr val="0070C0"/>
                </a:solidFill>
              </a:rPr>
              <a:t>	</a:t>
            </a:r>
            <a:r>
              <a:rPr lang="en-US" dirty="0" smtClean="0">
                <a:solidFill>
                  <a:srgbClr val="C00000"/>
                </a:solidFill>
              </a:rPr>
              <a:t>A. The Effects of Liquid Water</a:t>
            </a:r>
          </a:p>
          <a:p>
            <a:endParaRPr lang="en-US" dirty="0">
              <a:solidFill>
                <a:srgbClr val="C00000"/>
              </a:solidFill>
            </a:endParaRPr>
          </a:p>
          <a:p>
            <a:r>
              <a:rPr lang="en-US" dirty="0" smtClean="0">
                <a:solidFill>
                  <a:srgbClr val="C00000"/>
                </a:solidFill>
              </a:rPr>
              <a:t>		</a:t>
            </a:r>
            <a:r>
              <a:rPr lang="en-US" dirty="0" smtClean="0">
                <a:solidFill>
                  <a:srgbClr val="7030A0"/>
                </a:solidFill>
              </a:rPr>
              <a:t>1. Water’s molecular structure</a:t>
            </a:r>
          </a:p>
          <a:p>
            <a:r>
              <a:rPr lang="en-US" dirty="0">
                <a:solidFill>
                  <a:srgbClr val="7030A0"/>
                </a:solidFill>
              </a:rPr>
              <a:t>	</a:t>
            </a:r>
            <a:r>
              <a:rPr lang="en-US" dirty="0" smtClean="0">
                <a:solidFill>
                  <a:srgbClr val="7030A0"/>
                </a:solidFill>
              </a:rPr>
              <a:t>	2. Water is called the “universal solvent”</a:t>
            </a:r>
          </a:p>
          <a:p>
            <a:endParaRPr lang="en-US" dirty="0">
              <a:solidFill>
                <a:srgbClr val="7030A0"/>
              </a:solidFill>
            </a:endParaRPr>
          </a:p>
          <a:p>
            <a:r>
              <a:rPr lang="en-US" dirty="0" smtClean="0">
                <a:solidFill>
                  <a:srgbClr val="7030A0"/>
                </a:solidFill>
              </a:rPr>
              <a:t>		 </a:t>
            </a:r>
            <a:r>
              <a:rPr lang="en-US" dirty="0" smtClean="0"/>
              <a:t>- ions and polar compounds dissolve in water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706" y="1597914"/>
            <a:ext cx="2857500" cy="2857500"/>
          </a:xfrm>
          <a:prstGeom prst="rect">
            <a:avLst/>
          </a:prstGeom>
        </p:spPr>
      </p:pic>
      <p:sp>
        <p:nvSpPr>
          <p:cNvPr id="5" name="TextBox 4"/>
          <p:cNvSpPr txBox="1"/>
          <p:nvPr/>
        </p:nvSpPr>
        <p:spPr>
          <a:xfrm>
            <a:off x="8083296" y="4709160"/>
            <a:ext cx="3410712" cy="646331"/>
          </a:xfrm>
          <a:prstGeom prst="rect">
            <a:avLst/>
          </a:prstGeom>
          <a:noFill/>
        </p:spPr>
        <p:txBody>
          <a:bodyPr wrap="square" rtlCol="0">
            <a:spAutoFit/>
          </a:bodyPr>
          <a:lstStyle/>
          <a:p>
            <a:r>
              <a:rPr lang="en-US" dirty="0" smtClean="0"/>
              <a:t>Charged regions of a glucose molecule</a:t>
            </a:r>
            <a:endParaRPr lang="en-US" dirty="0"/>
          </a:p>
        </p:txBody>
      </p:sp>
    </p:spTree>
    <p:extLst>
      <p:ext uri="{BB962C8B-B14F-4D97-AF65-F5344CB8AC3E}">
        <p14:creationId xmlns:p14="http://schemas.microsoft.com/office/powerpoint/2010/main" val="2398929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1141</Words>
  <Application>Microsoft Office PowerPoint</Application>
  <PresentationFormat>Widescreen</PresentationFormat>
  <Paragraphs>342</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Worthen</dc:creator>
  <cp:lastModifiedBy>Wade Worthen</cp:lastModifiedBy>
  <cp:revision>35</cp:revision>
  <dcterms:created xsi:type="dcterms:W3CDTF">2016-05-15T15:23:08Z</dcterms:created>
  <dcterms:modified xsi:type="dcterms:W3CDTF">2017-08-22T19:06:40Z</dcterms:modified>
</cp:coreProperties>
</file>