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1" r:id="rId5"/>
    <p:sldId id="266" r:id="rId6"/>
    <p:sldId id="262" r:id="rId7"/>
    <p:sldId id="265" r:id="rId8"/>
    <p:sldId id="264" r:id="rId9"/>
    <p:sldId id="263" r:id="rId10"/>
    <p:sldId id="259" r:id="rId11"/>
    <p:sldId id="26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F32C-85CF-4B3C-9995-DE6C57DCD21A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7843-E903-4E59-BF67-ECF33E16AA1E}" type="slidenum">
              <a:rPr lang="en-US" smtClean="0"/>
              <a:t>‹#›</a:t>
            </a:fld>
            <a:endParaRPr lang="en-US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F32C-85CF-4B3C-9995-DE6C57DCD21A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7843-E903-4E59-BF67-ECF33E16AA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F32C-85CF-4B3C-9995-DE6C57DCD21A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7843-E903-4E59-BF67-ECF33E16AA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F32C-85CF-4B3C-9995-DE6C57DCD21A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7843-E903-4E59-BF67-ECF33E16AA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F32C-85CF-4B3C-9995-DE6C57DCD21A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7843-E903-4E59-BF67-ECF33E16AA1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F32C-85CF-4B3C-9995-DE6C57DCD21A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7843-E903-4E59-BF67-ECF33E16AA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F32C-85CF-4B3C-9995-DE6C57DCD21A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7843-E903-4E59-BF67-ECF33E16AA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F32C-85CF-4B3C-9995-DE6C57DCD21A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7843-E903-4E59-BF67-ECF33E16AA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F32C-85CF-4B3C-9995-DE6C57DCD21A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7843-E903-4E59-BF67-ECF33E16AA1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F32C-85CF-4B3C-9995-DE6C57DCD21A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7843-E903-4E59-BF67-ECF33E16AA1E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2F32C-85CF-4B3C-9995-DE6C57DCD21A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1A7843-E903-4E59-BF67-ECF33E16AA1E}" type="slidenum">
              <a:rPr lang="en-US" smtClean="0"/>
              <a:t>‹#›</a:t>
            </a:fld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3272F32C-85CF-4B3C-9995-DE6C57DCD21A}" type="datetimeFigureOut">
              <a:rPr lang="en-US" smtClean="0"/>
              <a:t>12/2/2014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D81A7843-E903-4E59-BF67-ECF33E16AA1E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Emergent Diseases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2"/>
            <a:ext cx="5120640" cy="1841127"/>
          </a:xfrm>
        </p:spPr>
        <p:txBody>
          <a:bodyPr>
            <a:normAutofit/>
          </a:bodyPr>
          <a:lstStyle/>
          <a:p>
            <a:r>
              <a:rPr lang="en-US" dirty="0" smtClean="0"/>
              <a:t>State of the World</a:t>
            </a:r>
          </a:p>
          <a:p>
            <a:r>
              <a:rPr lang="en-US" dirty="0" smtClean="0"/>
              <a:t>Marian Baker</a:t>
            </a:r>
          </a:p>
          <a:p>
            <a:r>
              <a:rPr lang="en-US" dirty="0" smtClean="0"/>
              <a:t>BIO-340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76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of Emergent </a:t>
            </a:r>
            <a:r>
              <a:rPr lang="en-US" dirty="0"/>
              <a:t>D</a:t>
            </a:r>
            <a:r>
              <a:rPr lang="en-US" dirty="0" smtClean="0"/>
              <a:t>iseases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Ebola </a:t>
            </a:r>
            <a:r>
              <a:rPr lang="en-US" smtClean="0"/>
              <a:t>virus</a:t>
            </a:r>
          </a:p>
          <a:p>
            <a:r>
              <a:rPr lang="en-US" smtClean="0"/>
              <a:t>Chikungunya</a:t>
            </a:r>
            <a:r>
              <a:rPr lang="en-US" dirty="0" smtClean="0"/>
              <a:t> </a:t>
            </a:r>
            <a:r>
              <a:rPr lang="en-US" dirty="0" smtClean="0"/>
              <a:t>virus in Latin America</a:t>
            </a:r>
          </a:p>
          <a:p>
            <a:r>
              <a:rPr lang="en-US" dirty="0" smtClean="0"/>
              <a:t>Seasonal Influenza</a:t>
            </a:r>
          </a:p>
          <a:p>
            <a:r>
              <a:rPr lang="en-US" dirty="0" smtClean="0"/>
              <a:t>Potato mop-top virus in Florida</a:t>
            </a:r>
          </a:p>
          <a:p>
            <a:r>
              <a:rPr lang="en-US" i="1" dirty="0" err="1"/>
              <a:t>Batrachochytrium</a:t>
            </a:r>
            <a:r>
              <a:rPr lang="en-US" i="1" dirty="0"/>
              <a:t> </a:t>
            </a:r>
            <a:r>
              <a:rPr lang="en-US" i="1" dirty="0" err="1"/>
              <a:t>dendrobatidis</a:t>
            </a:r>
            <a:r>
              <a:rPr lang="en-US" dirty="0"/>
              <a:t> </a:t>
            </a:r>
            <a:r>
              <a:rPr lang="en-US" dirty="0" smtClean="0"/>
              <a:t>in amphibians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022890"/>
            <a:ext cx="2909748" cy="226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1454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Mayer JD. 2000. Geography, ecology, and emerging infectious diseases. </a:t>
            </a:r>
            <a:r>
              <a:rPr lang="en-US" dirty="0" err="1"/>
              <a:t>Soc</a:t>
            </a:r>
            <a:r>
              <a:rPr lang="en-US" dirty="0"/>
              <a:t> </a:t>
            </a:r>
            <a:r>
              <a:rPr lang="en-US" dirty="0" err="1"/>
              <a:t>Sci</a:t>
            </a:r>
            <a:r>
              <a:rPr lang="en-US" dirty="0"/>
              <a:t> Med. 50(7-8):937-952</a:t>
            </a:r>
            <a:r>
              <a:rPr lang="en-US" dirty="0" smtClean="0"/>
              <a:t>.</a:t>
            </a:r>
          </a:p>
          <a:p>
            <a:r>
              <a:rPr lang="en-US" dirty="0"/>
              <a:t>[WHO, FAO,OIE] World Health Organization, Food and Agriculture Organization, World </a:t>
            </a:r>
            <a:r>
              <a:rPr lang="en-US" dirty="0" err="1"/>
              <a:t>Organisation</a:t>
            </a:r>
            <a:r>
              <a:rPr lang="en-US" dirty="0"/>
              <a:t> for Animal Health. 2004. Report of the WHO/FAO/OIE joint consultation on emerging zoonotic diseases. Report 3-5 May 2004. </a:t>
            </a:r>
            <a:r>
              <a:rPr lang="en-US" dirty="0" err="1"/>
              <a:t>Geneva:WHO</a:t>
            </a:r>
            <a:r>
              <a:rPr lang="en-US" dirty="0"/>
              <a:t>. Report No.: WHO/CDS/CPE/ZFK/2004.9. Available from: http://www.whqlibdoc.who.int/hq/2004/who_cds_cpe_zfk_2004.9.pdf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4298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emergent disease?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05000"/>
            <a:ext cx="8595360" cy="3569208"/>
          </a:xfrm>
        </p:spPr>
        <p:txBody>
          <a:bodyPr/>
          <a:lstStyle/>
          <a:p>
            <a:r>
              <a:rPr lang="en-US" dirty="0" smtClean="0"/>
              <a:t>An emergent disease is one that has appeared in a population for the first time, or that may have existed previously but is rapidly increasing in incidence or geographic range </a:t>
            </a:r>
            <a:r>
              <a:rPr lang="en-US" dirty="0"/>
              <a:t>(WHO, FAO, OIE 2004).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www.nature.com/nature/journal/v430/n6996/images/nature02759-f1.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3529752"/>
            <a:ext cx="5486400" cy="297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757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are emergent diseases important?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" y="2590800"/>
            <a:ext cx="8595360" cy="3645408"/>
          </a:xfrm>
        </p:spPr>
        <p:txBody>
          <a:bodyPr/>
          <a:lstStyle/>
          <a:p>
            <a:r>
              <a:rPr lang="en-US" dirty="0" smtClean="0"/>
              <a:t>Studying emergent disease is important because it allows us to examine the spread and origin of a disease. By studying emergent diseases, we can also combat their spread and thus improve human health or preserve biodiversity. </a:t>
            </a:r>
            <a:endParaRPr lang="en-US" dirty="0"/>
          </a:p>
        </p:txBody>
      </p:sp>
      <p:pic>
        <p:nvPicPr>
          <p:cNvPr id="1026" name="Picture 2" descr="Earth/vi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962400"/>
            <a:ext cx="24765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1608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Zoonotic Disease—a zoonotic disease or zoonosis is a disease that is naturally transmissible from vertebrate animals to humans (WHO, FAO, OIE 2014).</a:t>
            </a:r>
          </a:p>
          <a:p>
            <a:r>
              <a:rPr lang="en-US" dirty="0" smtClean="0"/>
              <a:t>Epidemiology—the study of a disease in a population.</a:t>
            </a:r>
          </a:p>
        </p:txBody>
      </p:sp>
      <p:pic>
        <p:nvPicPr>
          <p:cNvPr id="8194" name="Picture 2" descr="C:\Users\Marian\AppData\Local\Microsoft\Windows\Temporary Internet Files\Content.IE5\6NYJBPO3\MP90042555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530321"/>
            <a:ext cx="4419600" cy="293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842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pathogens emerge?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cross-species transfer</a:t>
            </a:r>
          </a:p>
          <a:p>
            <a:r>
              <a:rPr lang="en-US" dirty="0" smtClean="0"/>
              <a:t>spatial diffusion</a:t>
            </a:r>
          </a:p>
          <a:p>
            <a:r>
              <a:rPr lang="en-US" dirty="0" smtClean="0"/>
              <a:t>pathogenic evolution</a:t>
            </a:r>
          </a:p>
          <a:p>
            <a:r>
              <a:rPr lang="en-US" dirty="0" smtClean="0"/>
              <a:t>new recognition</a:t>
            </a:r>
          </a:p>
          <a:p>
            <a:r>
              <a:rPr lang="en-US" dirty="0" smtClean="0"/>
              <a:t>changes </a:t>
            </a:r>
            <a:r>
              <a:rPr lang="en-US" dirty="0"/>
              <a:t>in the human-environment </a:t>
            </a:r>
            <a:r>
              <a:rPr lang="en-US" dirty="0" smtClean="0"/>
              <a:t>relationship (Mayer 2000).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172" name="Picture 4" descr="https://d12dc99qm3izfr.cloudfront.net/uploads/project_file/file/1899/ima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4038601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88327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Factors that can Create Emergent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/>
            <a:r>
              <a:rPr lang="en-US" dirty="0" smtClean="0"/>
              <a:t>microbiological adaptation</a:t>
            </a:r>
          </a:p>
          <a:p>
            <a:pPr marL="342900" indent="-342900"/>
            <a:r>
              <a:rPr lang="en-US" dirty="0" smtClean="0"/>
              <a:t>environmental changes </a:t>
            </a:r>
          </a:p>
          <a:p>
            <a:pPr marL="342900" indent="-342900"/>
            <a:r>
              <a:rPr lang="en-US" dirty="0" smtClean="0"/>
              <a:t>globalization </a:t>
            </a:r>
            <a:r>
              <a:rPr lang="en-US" dirty="0"/>
              <a:t>of </a:t>
            </a:r>
            <a:r>
              <a:rPr lang="en-US" dirty="0" smtClean="0"/>
              <a:t>agriculture </a:t>
            </a:r>
          </a:p>
          <a:p>
            <a:pPr marL="342900" indent="-342900"/>
            <a:r>
              <a:rPr lang="en-US" dirty="0" smtClean="0"/>
              <a:t>Food production </a:t>
            </a:r>
            <a:r>
              <a:rPr lang="en-US" dirty="0"/>
              <a:t>and </a:t>
            </a:r>
            <a:r>
              <a:rPr lang="en-US" dirty="0" smtClean="0"/>
              <a:t>trade </a:t>
            </a:r>
          </a:p>
          <a:p>
            <a:pPr marL="342900" indent="-342900"/>
            <a:r>
              <a:rPr lang="en-US" dirty="0" smtClean="0"/>
              <a:t>human </a:t>
            </a:r>
            <a:r>
              <a:rPr lang="en-US" dirty="0" err="1"/>
              <a:t>behavioural</a:t>
            </a:r>
            <a:r>
              <a:rPr lang="en-US" dirty="0"/>
              <a:t> </a:t>
            </a:r>
            <a:r>
              <a:rPr lang="en-US" dirty="0" smtClean="0"/>
              <a:t>factors</a:t>
            </a:r>
          </a:p>
          <a:p>
            <a:pPr marL="342900" indent="-342900"/>
            <a:r>
              <a:rPr lang="en-US" dirty="0" smtClean="0"/>
              <a:t>decline </a:t>
            </a:r>
            <a:r>
              <a:rPr lang="en-US" dirty="0"/>
              <a:t>of public health systems</a:t>
            </a:r>
          </a:p>
          <a:p>
            <a:pPr marL="342900" indent="-342900"/>
            <a:r>
              <a:rPr lang="en-US" dirty="0" smtClean="0"/>
              <a:t>an </a:t>
            </a:r>
            <a:r>
              <a:rPr lang="en-US" dirty="0"/>
              <a:t>increasing number of people who are potentially more susceptible to </a:t>
            </a:r>
            <a:r>
              <a:rPr lang="en-US" dirty="0" smtClean="0"/>
              <a:t>infection (Think B/G x S) </a:t>
            </a:r>
          </a:p>
          <a:p>
            <a:pPr marL="342900" indent="-342900"/>
            <a:r>
              <a:rPr lang="en-US" dirty="0" smtClean="0"/>
              <a:t>Decreased host diversity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367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Aspects of Dealing with Emergent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sz="3600" dirty="0" smtClean="0"/>
              <a:t>Prevention</a:t>
            </a:r>
          </a:p>
          <a:p>
            <a:pPr marL="457200" indent="-457200">
              <a:buAutoNum type="arabicPeriod"/>
            </a:pPr>
            <a:r>
              <a:rPr lang="en-US" sz="3600" dirty="0" smtClean="0"/>
              <a:t>Detection</a:t>
            </a:r>
          </a:p>
          <a:p>
            <a:pPr marL="457200" indent="-457200">
              <a:buAutoNum type="arabicPeriod"/>
            </a:pPr>
            <a:r>
              <a:rPr lang="en-US" sz="3600" dirty="0" smtClean="0"/>
              <a:t>Surveillance</a:t>
            </a:r>
          </a:p>
          <a:p>
            <a:pPr marL="457200" indent="-457200">
              <a:buAutoNum type="arabicPeriod"/>
            </a:pPr>
            <a:r>
              <a:rPr lang="en-US" sz="3600" dirty="0" smtClean="0"/>
              <a:t>Response</a:t>
            </a:r>
          </a:p>
          <a:p>
            <a:pPr marL="457200" indent="-457200">
              <a:buAutoNum type="arabicPeriod"/>
            </a:pPr>
            <a:r>
              <a:rPr lang="en-US" sz="3600" dirty="0" smtClean="0"/>
              <a:t>Control </a:t>
            </a:r>
            <a:r>
              <a:rPr lang="en-US" sz="1400" dirty="0" smtClean="0"/>
              <a:t>(WHO, FAO, OIE 2004).</a:t>
            </a:r>
          </a:p>
          <a:p>
            <a:pPr marL="457200" indent="-457200"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66244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Prevention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Population Reduction</a:t>
            </a:r>
          </a:p>
          <a:p>
            <a:r>
              <a:rPr lang="en-US" dirty="0" smtClean="0"/>
              <a:t>Dilution Effect—diverse host communities will display reduced disease.</a:t>
            </a:r>
          </a:p>
          <a:p>
            <a:r>
              <a:rPr lang="en-US" dirty="0" smtClean="0"/>
              <a:t>Perturbation Effects</a:t>
            </a:r>
          </a:p>
          <a:p>
            <a:r>
              <a:rPr lang="en-US" dirty="0" smtClean="0"/>
              <a:t>Badgers and Bovine Tuberculosis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400" y="3352800"/>
            <a:ext cx="38608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4362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Surveillance, Response, and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Monitoring Agencies</a:t>
            </a:r>
          </a:p>
          <a:p>
            <a:r>
              <a:rPr lang="en-US" dirty="0" smtClean="0"/>
              <a:t>Mapping</a:t>
            </a:r>
          </a:p>
          <a:p>
            <a:r>
              <a:rPr lang="en-US" dirty="0" smtClean="0"/>
              <a:t>GPS and GIS are used for epidemiological analysis</a:t>
            </a:r>
          </a:p>
          <a:p>
            <a:r>
              <a:rPr lang="en-US" dirty="0" smtClean="0"/>
              <a:t>However: what about demographic data?</a:t>
            </a:r>
          </a:p>
          <a:p>
            <a:r>
              <a:rPr lang="en-US" dirty="0" smtClean="0"/>
              <a:t>Southern Plant Diagnostic Network – for plants</a:t>
            </a:r>
          </a:p>
          <a:p>
            <a:r>
              <a:rPr lang="en-US" dirty="0" smtClean="0"/>
              <a:t>CDC, WHO – for humans</a:t>
            </a:r>
          </a:p>
          <a:p>
            <a:r>
              <a:rPr lang="en-US" dirty="0" smtClean="0"/>
              <a:t>Control: continued surveillance and response until the threat is sufficiently diminished.</a:t>
            </a:r>
            <a:endParaRPr lang="en-US" dirty="0"/>
          </a:p>
        </p:txBody>
      </p:sp>
      <p:sp>
        <p:nvSpPr>
          <p:cNvPr id="4" name="AutoShape 2" descr="data:image/jpeg;base64,/9j/4AAQSkZJRgABAQAAAQABAAD/2wCEAAkGBxQTEhQUEhQWFRUVGBwaGBgXFxUbGRwaGBkWGBoXFxoYHSggIBolHBsZITEhJSksLi8vGCA/ODMsOCktLisBCgoKDg0OGxAQGy8mICQwLDQ0MC8tLCwsLDQvLDgsLC81LCw0LCwsLCwsLC8sLCwsLCwsLCwsLCwsLCwsLCwsLP/AABEIAH8BjAMBEQACEQEDEQH/xAAcAAACAgMBAQAAAAAAAAAAAAAABQQGAQIDBwj/xABMEAACAAMFAwULBwoGAgMAAAABAgADEQQFEiExBkFREyJhcYEHFzIzU5GisbLB0RQjc4Kh0vAVNDVCQ1JVo8LiFmJjcuHxs8MIg5L/xAAaAQEAAwEBAQAAAAAAAAAAAAAAAwQFAgEG/8QANhEAAgEDAAUKBQQDAQEAAAAAAAECAwQREiExM1ETFBUyQVJhcYGhIkKx4fA0YpHBBSPR8UP/2gAMAwEAAhEDEQA/AGknZqXbr0tyTHdAjFgUw/vAZ1BjN5FVa0kzI5vGtXmpdg6709n8vO/l/diXmMOLJujafFh3p7P5ed/L+7DmMOLHRtPiw709n8vO/l/dhzGHFjo2nxYd6ez+Xnfy/uw5jDix0bT4sO9PZ/Lzv5f3YcxhxY6Np8WHens/l538v7sOYw4sdG0+LDvT2fy87+X92HMYcWOjafFh3p7P5ed/L+7DmMOLHRtPiw709n8vO/l/dhzGHFjo2nxYd6ez+Xnfy/uw5jDix0bT4sO9PZ/Lzv5f3YcxhxY6Np8WL9oO5tIkWadOWbNLS0LAHBQkcaLHFSzhGLabI6thThByTeo8yjNMkIAIAIAIAIAIAIAIAIAIAIAIAIAIAIAIAIAIAIAIAIAIAIAIAIAIAIAIAIAIAIAIAIAIADHoPpa6vESvo09kR9BHYj6mPVRSNj/0vePb7YipR30ylb/qKh6BFwvhAGpcVpv4f9QBlmA1NIA5zppBCqKsakVyFBStTQ8RAGgsoNDMAY765qDvwg5D1wBh7vlE4sChv3lGF+GTLRh54A2k4lIViWG5zSvU1AB2j/sAm2yWpo0xFPAsoPmJgDsjAioIIO8QBmAEm2/5havomiKvu5eRDc7qXkfPcYR80EAEAEAEAEAEAEAEAEAEAEAEAEAEAEAEAEAEAEAEAEAEAEAEAEAEAEAEAEAEAEAEAEAEABj0H0tdXiJX0aeyI+gjsR9THqopGx/6XvHt9sRUo76ZSt/1FQ9Ai4XyNaZpxLLUgFqljXMKN4HEnLz8IA7SpSqKKAB0QBuYA0EoVB4aDcKwBvAGruAKkgAbzkIAAQw3EHtBgAlywoooAHAAAfZAHGZZtWSit1ZH/eN/Xr0wBvInYhmKMPCHA+8dO+AFO2/5havomiKvu5eRDc7qXkfPcYR80EAEAdbPZ2c0UV9Q645nOMFlnFSpGCzIaLdCKKzH81APtio7mUniCKTu5yeIR/s1MqzaYj52+FI90rjgdad1tx9DWZdAIrKcMOmnrEeq5aeJrAjdtPFSOCNJu9y4VlIFczupvz0iWVeCi2mTTuIKDkmcbZLCuyjQEgR3TblFNklKTlBNmLPLU1xvg4c0tXzfjOE5SXVWfXAnKS6sc+uCfIupXFVmg/V92KIJXMo9aPuVp3UoapQ9/sdPyF/qej/dHPPP2+/2OOfft9/sBuP/AFPR/uhzv9vv9j3n37ff7B+Q+Ez0f7oc7/b7jn37ff7HOZcj7mU+cR0ruPajpXsO1MgWizOnhKR6vOIsQqRn1WWYVYT6rOUdEhJkyZZAxTcJ4YCadtYjlOaeqOfUhlOonqjn1JyXKCKiZUHeF/uiu7tp4cff7FZ3rTw4+/2M/kL/AFPR/uhzz9vv9jzn37ff7GDclNZno/3Q53+33+x7z3Py+/2M/kPhM9H+6HO/2+459+33+xymXK40KnziO1dw7UdxvYPamQZ9mdPCUj1efSJ41Iy2MsQqQn1Wco6JAgDtZpSNXE+DhzSa+bSOJykuqs+pHUlKPVjn1wMUuUEVEyoO8L/dFZ3bTw4+/wBio71p4cff7GfyF/qej/dDnn7ff7HnPv2+/wBjja7oKLiDYqailMuOpjuncqUsNYJaV2py0WsC2LJbCAOtnlqa43wcOaWr5o5m5LqrPrgjnKS6qz64GEq5wwqs0EdC/wB0VpXTi8OPv9irK8cXiUPf7BOulVFWmgda/wB0exuZS2R9/sexu5TeIw9/sLZ6gGitiHGhH2GLMW2tawW4NtZkse59J3V4iV9GnsiPoo7EfVx6qKRsf+l7x7fbEVKO+mUrf9RUPQIuF8gXXO5TFMNQcRXCwIwgHJcwMzQMdczSuQgCcDrlAGYAw7ACpNAN5gCvrfZK4RqSeceBJoBkOIFTw7YAWWm1liVaZWm4kZ8CBlqM4AsOz8/FLzYEj9UU5o3KadHHOAGcAEAcJyc9DkDWh4kYWNOnPOAFe2/5havomiKvu5eRDc7qXkfPcYR80EAbS0JIA1JoO2PG8LLPG0lllpslmEtQo7TxPGMqpUc5ZZi1ajqS0mV28bSXc10BIA4CNGjBQijVoU1CCwRolJjpInshqpofxrHMoKSwzicIzWJIsd320TF4Eaj3jojNq0nTfgZNei6T8BFefjX6/cIv0N2jTt91EixKTE+42+d6wfjFe6X+sq3i/wBRYozjKF1++K+sPfFi165as956CGXMKmqkg9EaDipLDNSUVJYZYbqtnKKa+EuvTwMZ1eloPVsZk3NHk5atjJjqCCCKg7ohTaeUQJtPKK5edj5NsvBOnR0RpUKumte01retykde1EOJiwPbgbmMODesCKF2viRmXq+NPwGkVSmJtov2f1v6Yu2fzehoWPzen9ihGI0JHVlFxpPaXmk9o3u29DULMNa6N7j8Yp1rdY0olG4tVjSh/A4Za5HMdMUk8bDPTxrQmvK66AtL03r7x8Iu0bjPwyNC3us/DP8AkURcL4QAyuS0kOE/VavYQCajzRWuaacdLtRTu6acNPtQ/jPMwIAr17WHAcSjmn7Dw6o0betprD2mpbV9NaL2/UXxYLYQAxuKZSZTcwP2Z/GK11HMM8CpeRzTzwOV7zCZrdGQ83xrHdvHFNHdrFKkvEhmJywfS11eIlfRp7Ij6COxH1MeqikbH/pe8e32xFSjvplK3/UVC333bRKRSSQGcKStMVKM2VSMzhp25Z0i4XyPY7+lMFCq43YaCoy1pWp7KwA5gDDrUEceGvZAFSe7ZrTWlFi9KHGxJop0J0qafbWAHtjuaWgzAc8WAp2LoPXAEtrKhFCikcMIgCBarmGE8izSyTWgPNJFSKg9e7o4QBm7Js1TgnK1TUhqqV6stOivmFIAaQBxtRoA37pB7ND9hMAKtt/zC1fRNEVfdy8iG53UvI+e4wj5oIAm3OtZq9FT9hiG4eKbK908UmWSMwyCvXrYSjFhmpNeoncY0aFZSWi9pq21dTiovahfFgtBAEm7p+CYp3HI9R/FeyI60NKDRDXhp02ja9R86/WPUI8obtHltuokSJScnXJ40dR9UQXO7K13un6FjjNMkXX74r6w98WLXrlqz3noV+NE1RlcDfOEcVPrEVrtfB6lO9X+teY/jPMwX34tZVeBHw98WLV/GWrN4qYK9Giao82f8Fuv3RRu+sjNvushrFQpCbaH9n9b+mLtn83oaFj83p/Yni4XwgCzXXaMcsE6jI9n/FIzK8NGZj3NPQqNIlxCQFcvey4HqPBbMdB3j8cY0reppxw9qNa1q6cMPaiDE5ZJl0eOTt9kxDcbt/naQXW6f52jaXbqTmltpUYT2DKKkqOaamihKhmkpx9SfFcrGsxAwIIqDrHqbTyj2MnF5RWbfZDLam46Ho+MalKoqkcmxRqqpHPaRokJibc3jV7fUYgud2ytd7p+n1Od5eNfrjuju0d2+6iRjEpMfS11eIlfRp7Ij6COxH1MeqikbH/pe8e32xFSjvplK3/UVC17ToDZnqBkVOdMuctTXdlXzxcL5QLPa+eVrlU0OedWyJ/HDSALZdN7lAQxLig1JrluFQdct4gCdb7+ASsvwiN406Tnnnl+MwK/K2iaXUVAZ2qWYVLEmgVa0AFd3TlADi7L8ZsILK4O9RnSmWQ379IAfyZoZQymoMAbwBpONFJGtD6oA862J2lmzhMeZNZpiTHksjVorIVOQGRLfvbqkADOoFpFsmTW5MHUZ4RkuuZJpnUUpAG+2tfyfaa68k1adURV93LyIbndS8j58jCPmggDvYZ2CYrbgc+o5H7DHFWOlBojrQ04OJahGSYgGAFtruhWzXmn7PNu7Is07mUdUtZbp3co6pa/qJ7TY3l+EMuIzHni7CrGexl+nWhU6rOEdkpl3JNSSTxOZgkksI8SSWEYgek65PGjqPqiC53ZWu90/QscZpki6/fFfWHvixa9ctWe89CvxomqNtn5XOZtwFPPn7vtipdy1KJRvZfCojuKJnCm/wCdzVTeTU9Q/wCfVFu0hrci7ZQ+JyEkXjSHmz/gt1+6KN31kZt91kNYqFITbQ/s/rf0xds/m9DQsfm9P7E8XC+EAONnn8MdR9YPuindrYyhfR6rHMUjPIF9Sqyid6kH3H1xPbSxPzLNpLFTHErsaRrEy6PHJ2+yYhuN2/ztILrdP87TF6+NfrHqEe0N2hbbqI1um3Yxhbwh9o49cVLijoPK2FG5oaD0o7PoMYrFU42uziYpU9h4HjHdObhLKO6VR05aSKxPklGKtqPxUdEakZKSyjZhNTjpIk3N41e31GIrndshu90/T6nO8vGv1x3R3aO7fdRIxiUmPpa6vESvo09kR9BHYj6mPVRSNj/0vePb7YipR30ylb/qKhfJ8lXVkYVVgQRxByMXC+eUTJRltQg1BzDChXSmIU8Iih7e2AGVlt1aAgAUHO3/AGClNcv+4A7zJwNKbhl00qM65A6wB513U7URJqpIBbDkDqVoak7sOIU6oA7dyzaQ8iktxXA/JJWpDDDjwnpwhqcAOiAPVpN4FVqhIBoSTu0GlMtKfgQA6u69FcHEQGHTkRmajPgPsgCdJmhgCpqDAFAuy5ilqtSyMIea7TSzjmqchjoDzjztBSvFYAudzXUlnQhaszULudXYALU8MgMhAC3ba0p8jtUvEuMSCxWoxBTkGI1oSCK9B4RFX3cvIhud1LyPAYwj5oIAIAbXXeYUBH03Hh0HoipXoZ+KJRubbSenAdAxRM4zAGCIDYKbfdAPOl5H93d2fCLlK5eyf8l6jdtap/yJSIumiEATrk8aOo+qILndla73T9CxxmmSRLzs5mJhWlag59sS0JqEssmt6ipzyxbKuRq85gB0VJi1K7j2IuSvYpfChxJlLLWgyA4+smKUpSnLLKE5yqSy9pEtd7IuS849GnafhE1O2lLbqRPStJy62pCGdNLEsxqTGhGKisI04xUVhGkenQ82f8Fuv3RRu+sjNvushrFQpCbaH9n9b+mLtn83oaFj83p/Yni4XwgBncB+cb/b71ird9ReZTveovMfRQMw4W4fNv8A7T6jHdLrrzJKO8j5oqsaxtky6PHJ2+yYhuN2/wA7SC63T/O0xevjX6x6hHtDdoW26iRpbkEEGhGkSNJrDJmk1hllsFsExa6Eaj39UZlWk6bx2GPXounLHYSoiISFedi5RcvCGnwMTUaug9ewsW9fk5a9gpugUnAHUV9Ri5cPNNl66eaLa8DleXjX647o7tHdvuokYxKTH0tdXiJX0aeyI+gjsR9THqopGx/6XvHt9sRUo76ZSt/1FQ9Ai4Xzzfux4JMuVaDP5FmcSjRcTMDmGUVFCmZPEZa4YAptx3uvJ4ZzFXXUuTVhmarWhORA4mnTWAHXyiqBkIw0yI06aZ8R09UAUbuiTg0plArhIxHPKhQivXykAQdhZTpKEzCedMxpkKnkSmPDlvRnA6R0ZgerWS8MS1lNiB06xlmDpvO7U9cAdJNqrka+4fbXLLhpAE6z2+ZLBwuf82tONR05AcTAHK79r5Em1zvlStK+bDJOZWONGZfBw1Jqa5UqCjCp3AcNodvbRaJi2W6JQZ5uXymaUVE0qyy252WebLqMlaoqB3bY1bDYbfNmTplptM+UeWnTDrhGQVdyjrPmoBFX3cvIhud1LyPJIwj5oIAAIAIAk2S3PL0NRwOn/ER1KMZ7SGrQhU27RzZb1R8jzTwOnYYo1LeUdmsz6lrOGta0T4gKwQAkv6zUIcb8j17j+OEXrWplaLNGyqZTg+wUxbLxOuTxo6j6ogud2VrvdP0LHGaZJAvpyJdQSDiGhI48IntknPWWbSKdTDXYITaH/fb/APR+MaGhHgjT5OHBfwaMa65x0lg6SxsMQPQgAgB5s/4Ldfuijd9ZGbfdZDWKhSE20P7P639MXbP5vQ0LH5vT+xPFwvhADTZ9eex/y+sj4RVu38KXiUr1/Al4j2KBmkW8npKfqp58vfEtFZqImt1mrErEahsky6PHJ2+yYhuN2/ztILrdP87TF6+NfrHqEe0N2hbbqJEiUnOtltBlsGHaOI4RzOCnHDI6lNVI6LLPZ54dQy6H8UMZU4ODwzGnBwlos6xyckVrIOUWYMjnXpyIB64lVV6DgyZVnybpsQ3l41+uNCju0advuokYxKTH0tdXiJX0aeyI+gjsR9THqopGx/6XvHt9sRUo76ZSt/1FQ9Ai4Xzwzu0S59pvKzy5aB5UhB4VSnKTCSQwFSTRZfNod2VDACCVd85rQlnK8pOmEVlqiY1052IZ4QCSzuQDXJQc4At1k2UvJKyVlqOcTyhI3jXM4enLFSuhgCbae5A8+W/LW1lmPrycsFOkNUguOHg6DLIQBBvXYRLpsDz5loecJE1CKSwpEp3wGWKNmxaZUsSRlkIAl3HsLPIkzS8yXLm1xiWUE1UauBirBlO45kkVBpWogCTa9mLxkO/JKtrQeAxmJKmMDmQ2QXFWo4b6jQAed3vt+yO8nk8JFQeTdJlGBphDqaFda0JzgB3stsXaLw5tqM+yAKJiVmzDNKljRijLh8IZE0bKuYpAHsFz7LWazy5SLLV2lUImzVV5pYV57ORXFmcxpWgoIAxtv+YWr6Joir7uXkQ3O6l5Hz3GEfNBAE+5B879UxXueoVbvd+qIlolYWZTuNPhE0JaUUyeEtOKlxOcdHYQBNsF4tLoDmvDh1fCIatCM9a2letbxqa1qZYkYEAjMHMRmtNPDMlpp4ZCvrxR6x64mtt4WLTer1K7GkaxOuTxo6j6ogud2VrvdP0LHGaZIuv3xX1h74sWvXLVnvPQr8aJqhABABABADzZ/wAFuv3RRu+sjNvushrFQpCbaH9n9b+mLtn83oaFj83p/Yni4XwgB5s/LorNxNPN/wB/ZFG7lrSM29l8SiNYqFIUX/PyCDfmfd+OiLlpDW5F6yp63MSxdNEmXR45O32TENxu3+dpBdbp/naYvXxr9Y9Qj2hu0LbdRIkSk4QBLu62mW3+U6j3jpiKtS5ReJBXoqpHxLKrAgEZg6RltY1Mx2mnhmYAq95eNfrjVo7tGzb7qJGMSkx9LXV4iV9GnsiPoI7EfUx6qKLsqpN63mFOFiCA1AaHEKGh1pwipR30ylb/AKioO+RvOcOTmNZ7MujzpDO8x+mUkxMMqo/eLkbq6xcL5Xe6PdtjstjkylsqTp82ckuQHqXaa7c53meESRWpaoJYVBGUAWjZjZoWVgeaxWzy5eIChLB5zzTTcGLJQf5RwgCxQAQB5T/8ibzwWGTZ1NGnzhUcUlgk+mZcAWDaHunXdYkwmcJ0xRTk5FHNRlQsOYtOk16DAFMmzb8vwUVRd1ibWuIM6mlamgd9+gRSDQ1gC57FdzGxXeVdV5aeP2swAkHjLXRevM9MAXBrMOUEz9YKV6wSDn1EZdZgDtACTbf8wtX0TRFX3cvIhud1LyPnuMI+aCAGFx+N7DFe63ZVvN2TL6sWLnrqNR0ceyIbarj4WV7Sto/AxHF40ggAgCy3QDyS16fNU0jMuMco8GPdY5V4Id/2jRB1n3RNaQ2yLFlT2zYmi6aBOuTxo6j6ogud2VrvdP0LHGaZIvvwfNfWHvixa7wtWe89CvRomqEAEAEAEAPNn/Bbr90UbvrIzb7rIaxUKQm2h/Z/W/pi7Z/N6GhY/N6f2J4uF83kyixCqKkx5KSiss5lJRWWWmzSQihRuH/Z88ZM5OUm2YlSbnJyZra7Sstat2DeTHtOm5vCOqVKVSWEVifNLsWOp/FI1YxUVhGzCChFRRpHp0TLoHzydvsmIbjdv87Svdbp+n1MXt45+z1CPaG7R7bbqP52kSJScIAIAZ3Rb8JwMeadDwPwMVbijpLSW0p3VDSWnHb9R9FAzCr3l41+uNWju0bNvuokYxKTH0tdXiJX0aeyI+gjsR9THqopGx/6XvHt9sRUo76ZSt/1FQ9Ai4Xyr3lcsy1XhZp0xcEixY2QFlJmzXCqGwrXCiAEgkhiToAKkC0QAQBztNoWWjPMYKiAszMQAFAqSSdABAHzHtve82/b0WXZFLoPm5AoRzRm0166AmpqaUULvEAezbD9y+x2AK5UT7QBnNcVCtv5JdFHA5t0wBeoAIAIAIASbb/mFq+iaIq+7l5ENzupeR89xhHzQQAwuPxvYYr3W7Kt5uhnMvWWGpUnpAyiqrebWSlG1qNZOE+75c3nS2AO+mnaN0SRrTp6polhcVKXwzRCa55nAHqPxiZXVMsK8pEiy3Ka1mEU4D3mI53SxiJFUvVjEESbZeaoKJRm0y0H44CI6dvKbzLYQ0rWU3mWpe4hdySSTUnUxoJJLCNRJJYR0s9lZ64RWmuYGvWeiOJ1Iw2nE6sYdYbXXd5Q4nIrSgAP2mKlesprRiUbm4U1oxGlYqYKWGcLZJExCtaV0PSIkpzcJaRLSm6c1LAhnXbMUE0BAzJDDQdecX414S1GnG5pyeP6IkTE4QAQBJk2B2AIAod9V+NYilWhF4ZDOvTi8N6/Jj27rNyaUJBJNT8BFGtU5SWTNr1eUllIlViHBBhkW32NZoAJoRoeuJaVV03sJ6NaVJ6kQRco3zMuoD1mLHOn2RLLvX2RJUkyZIyYV3mtW+yIpcrV2ogly1Z61/SI9pvofqCvSdPNEkLR/MyWnZP52KJ05nNWNT+NIuRiorCL8IRgsRRpHp0drPZmeuEVprmBr1xxOpGG0jnVjDrDi67v5M4mIxaADQf8xTr1tNYWwoXFxyi0YrUZvO7+UOJSA1KEHQ/8x5QraCw9h5b3HJrRktQntFkdPCFK9IPqMXYVIz2GhCrCfVZwjskCACAHlz2/FzGOY8E8Rw64o3FHHxIzbqho/HHYLLy8a/XFqju0XLfdRIxiUmPpa6vESvo09kR9BHYj6mPVRSNj/wBL3j2+2IqUd9MpW/6ioegRcL4QAQBHt9tlyZbTZzrLloKszEAAdZgDwHbDay139aPkN3I3yYGp1XGB+0nnRZYOYU76atQAD1buc7BSbrkkA8pPmAcrNp6CcEB7TqdwAFwgAgAgAgAgBJtv+YWr6Joir7uXkQ3O6l5Hz3GEfNBAG0uYVNVJB6I8cU9pzKKksM1j06Mg0zGUNp41k7LbZg/XbzmOOShwRG6NN/KjSZPZvCZj1kx6oRjsR1GEY7EjnHR2EAEegxSACkAFIAzSACPAEAEAFI9BikAFIAKQBmkAEeAIAIAIAI9BikAFIAzABHgCACAMg0zG6G08ayZdyTUmpO+CSSwgkksI1Menp9LXV4iV9GnsiPoI7EfUx6qKLeeyFrS02i1SbXLkLMJZiSwouvONKZRTnQmpOalgozt6inKpGWMkB7Pb1GJ7zCLuaYs5FOp5rPLAbIE5VrHH+xbZ481gjfKrW6mPNNfVDIbNXt/EB6X3Yk5Kv3yXkLnvh/hm9/4gPS+7Dkq/fHIXPfNJ2yd6MKPbkYa0YEivHNIclX745C574S9k70Xwbci9QI9SQ5Kv3xyFz3zMzZ29gCTeAoNaYyeOgSsOSr98OjcL/wChFuy7rxtALSL0SYFNCRjyOtM0jiEas1mNTJHTjWqLMKmSZ/hm9/4gPS+7HfJV++Schc98P8M3v/EB6X3YclX745C574f4Zvf+ID0vuw5Kv3xyFz3w/wAM3v8AxAel92HJV++OQue+crVshekxGSZblZGFGBxUIO482PHQrNYczyVtcSWHMT96e0eXk+n8Ih5hLiV+jJd5CptiaTOSNqlcp5PBPx6V8HBXTPqiLm6zo6Wv1IeaR0tHTWeGHkk2DudPOryVrs7lfCAL4l/3LSo368I6jaaXVkjqFjp9WaZpYdgGmu0uXapDOlcS0mgrQ0NQVyzyhG1UnhSWUeQslNuMZrKJ/entHl5Pp/CO+YS4kvRku8g709o8vJ9P4Q5hLiOjJd5B3p7R5eT6fwhzCXEdGS7yMHuT2jy8n0/hDmMuI6Ml3kZ709o8vJ9P4Q5hLiOjJd5CufsRgmCU1rkrMNAEKT8RrpQYKmvRETtknouSz6kLtIqWi5rPDWd7L3PGmOUS1yC41Q8oHHWjKG+yOlaZeFJZOo2Ok9FTWeHb/AXn3PGs4Vp9qkSwzBQTymp6l04nQb4TtdBZlJIVLHk1mc0ib3p7R5eT6fwjvmEuJJ0ZLvIO9PaPLyfT+EOYS4joyXeQd6e0eXk+n8IcwlxHRku8g709o8vJ9P4Q5hLiOjJd5B3p7R5eT6fwhzCXEdGS7yDvT2jy8n0/hDmEuI6Ml3kHentHl5Pp/CHMJcR0ZLvIO9PaPLyfT+EOYS4joyXeRjvT2jy8n0/hDmMuI6Ml3kQ+963L/J/lUjlsOLB85WnXhpWmdNaZ6RxzX49DSWSPmS0+T01ngTe9PaPLyfT+Ed8wlxJOjJd5B3p7R5eT6fwhzCXEdGS7yFVu2JEl8E22SJbcGE0ZaVBK0I6dMoilbxi8SkkQztIweJTSZOtfcxnS0LvaJQUCpIE0gDWpopoOnSJJWTisuRJL/HuKy5LAWPuYzpqB0nyip0OGaKjUEVUVHTCNk5LKYj/j3JZUjv3p7R5eT6fwj3mEuJ10ZLvIx3p7R5eT6fwhzGXEdGS7yM96e0eXk+n8IcwlxHRku8g709o8vJ9P4Q5hLiOjJd5B3p7R5eT6fwhzCXEdGS7yDvT2jy8n0/hDmEuI6Ml3kHentHl5Pp/CHMJcR0ZLvIgW7uftJdEm2qQjP4IIm87OmRw01p5xHErXRaTktZHOyUGlKaWSf3p7R5eT6fwjvmEuJJ0ZLvI9YsUopLRDqqqDToAEaSWEa6WFgR7fXfNnWN1k1LBlbCNWCmpA4nQ034Yr3UJTpNR2lW9pznRahtK3YtuZNpltZrenJlwUZ6cyulWBzQg576EaiK0LyFRaFVY/PYpwv4VU6dZYzq8PsWq/9oFs3IS1HKTZ7BJa1ouZVcTEA0HOG7OLdWsqeF2svV7hUtGO1y1IzYb+raplkmqFmKoZWU1V1IByBzUiumehhGt/sdN7fqewr5qulLb9SFdW1LzrRaZHJKrWcNzsZIYq2H93IHtjincOc5QxsI6V051Jwx1fE0uXauZabJPnpKVWlVAVnJU0UMSSFrv0pnTUajylcOpTc0th5Ru5VaUpxWteJF7nVvnzpU2ZMCMHmuzPibHiwywFCYaYQAAOdu0jmznOcXJ9rZHYVJ1IOUu1v8x9yu7C3rNs9itM2XKDhHDMWfCKEAUWgJJGudMt50itaVJQpSklnDKllVlToTklnDLyu1Mr5CLawIUjwdTixFMI484HPhnF5XEeS5V7DSV1DkOWew5SdpGEyyrPlqgta1QqxOFqKQj1ArUMoqN503wVdpxUl1jxXLUoKaxpfmCK22D/ACubZVs+N0BwYX8MgKwBxKAooSSSd2VSQDw7p8o6ajlr3/4cO8fKypKOWvHb/wAON47ZTpFllT5tlwtMdlMtmZSKVoc1rQgb6RzO6lCmpyjt7Dmpezp0lUlDb2El9q3S2SbPNkBFnqCpD1YYqgBwBStRQgEgV1Mdu4aqKDW07d3KNaNOUet4lqi0XTze8JoW/wCWzGgC/wDpeM2bxeL87DIqPF+s8P6JFx3fNmXtNtSI8uRnmylOUqgWgDUJBYY60/V4x1ThJ3LqJYX1O6NOcruVVLEf4zq/Gc9kHC3peDHQcoT1CYI8t3ivUPLV4uar/NowtO3JFmW1pKDSjNMsqWIcakNWmGtBWmeusSSu8U+US1Zx4ksr7FJVUtWceJP2p2p+SyJU9JYmLNIoCxUjEuIHwTuESV7jkoKSWcklzdcjBTSymcZm1jpa5EibICraApUh6sMVQA6gUrXIgEjPU6Ry7lxqRhJbTx3bjVjCUdUvEX7WXvaBeFlsyhMGJJgGNhjNWA5QhcgCpyAbcegR16s+WjBefmQ3NapziFNbNu3b5/jLvILYRjADU5wUkgHeASASOmgi8s41mks41nnG1n6asn/0/wDkaM24/VQ9PqZF1+th6fUm91eTgSz2hDhmpMwhhkaEMwz6Cv2njHd+tFRmtqZJ/k1oxjUW1M32pv8AQWSyTp1mlzxNCthZqYXwhsuaajUfGOq9ZKnGUo5ydXNxFUoTnFPJYbdfwW1S7Io+dmIXBauEABiBkMycLcBlruixKslUVPtZanXSqqktrI2zW1ItKz+UTk2s5+coSy053OBoD+q2VN0cUbhVNLOrBxb3SqqWVhx2i3/G0xrLMtaSF5JJgQKzkOQcPONFIGbLzc9+eWcfO26bqJakyHnzdJ1VHUnjbrJF8bXPIskm0mUjicQMKzGoAyllNTLG4GopkeMdVblwpqeNvj9juteOnSjUxnPj9jM7a55dqs8mbICpaAuE46sC5wgOoFK1oKAnXXUQdy41IxktTErtxqxhKOqXiMLwv/DapVklKGmuCzEk4UUBjU0zJNNMtRnEkq2Kipra/YmncYqqlHa/Y5XbtSjrauUXBMsmLlFBxAhMXOQ0FQcJy3R5C4TUs7Y7TmndRkp51OO0xc20TWgSGVEZJxIYo5LSmCO+BwV15oFchn0iqnXc1Fpan7ajylcuootLU/bVkR2S97VMvWZLwyiZMtlCGY4QAtLJbEEJL6fqge+vGrUlcOOrUuP2K0a1WV044WpbM+XgMFvRPytyJs6crgpy4bnYcGMDDh13Vrp5ol5Rc40dHXxJuVjzrQ0deNp2nbVM3yo2eUHWyDnFmILkFsSoADkAp5x14b49dw3paCzonTum9PQWdH3HdzXgLRIlzgpUTFrhbUfEcDvFInpz04qXEsUqnKQU12iDbK4RbJiS64XEmY0ts6Bg8kZ03GtO2K9zRVV47cP+ird26rtR7cPHsIdkdo3lrMsFqqrorLLLdCn5on2TvGXCte2ruOaNTatn/P8AhVtLlxToVdq2f8/4Wy9L9Sx2NJrgtzVVVGRZitQK7hQEk9G/SLlSsqVPSZfq140aSkwl3662lLNORVmTZeOWVY4SwriltUVBFDzt43DSCrNTUJLW1+IKu1UVOS1tZX/CvbL3va59stZwymKYUKmY6qgVnHMojFqmpJNK9GgrUKtSdWezV4/YqW1arUrT2atW3Z7E66dspk5bVWQsuZZlLFGm+FhxYxXDlTDTrIiSndOal8OHHxJaV7Kan8OHHsySbi2qa02Z5yy1Dq4QSy5zLFQtWw5VLcDpHVG45SDkkd0Lp1abmlrzjGSZfF/8jNkWdVDz550rRVXe5yqRkaDfQ5iO6lbRkoLazurcaE401tf5kzdN/iZaJ1lmKFnSc8jVWQ4SGHA85aqeOphCtpTdN7Ue07hSqSpvavcT2bbWa8y0yUsuObIxUVHriwMVZqlRQaZCpJIAGpEMbtylKKjrRXjeylKcIwy4+O0Tba2p5r3XMmSzKdmJZDqpxycs8/PENzJydJtY/EV7yTlKjJrDzs/gvRt0xp5ly0Rpaj5xy5GFjomEKatShpUUBFdRW/ptzwlqNPTk56MVq7Xw8BlEhKKr/tUyWJTSkaYeVAZE1KFXxa5Za5kZgRFVlKOHFZ1kNaUopOKzrEe11hs9rknBKZrSaCXSWyzAa5CZiAomtcWVNM6RBcU4VY7NfZq1/wDnmVrqlTrQ1L4uzVr/APPMg7QbPzZZu2aAZgsvJJNwAsQEZDjVQKkZH7OmI61CS5OW3Rxkir20oulJa9HGfYlWW7mnXu1qAYSZSUDkEB2KFaLXUDEc+IjtU3K45TsXuSRpOd3yvYl/OogXZKmWe8raXlTTyquZZRGIbEwYDFoMt5IAINSIjpqUK88p69hFSjKncVMp69mo37n1hmrYbVKaW6OxbCrqy1xSwopiA3iPbOElSlFrX9j2wpyVGUWsPX9CT3My0uyzZcyXMRldmOKW4FMKCgqMzkchU5dIr1Y5jTaaf8HX+OzGk4yTWt9gi2esc1LststpU0OxGFTKmYjUKMhhz0Omm+IKMJKhOLTz5Fa3hONtUi08vwZOFyzZ1yy5SowmynZ+TZSrGkyYaUan6rVHGO+RlK1Uca1/0k5Cc7JQS1rs9RhsjMlzEko1gwz5WENMeQqqMFPnA5FcRoDQCuLoFYlt2pJJw1rw9ya1cZRinTxJduPfP5r8NZxueQ4vq0TDLmCWylVco4UkCXkGIp+qfNHNOL51KWNRzSjLnkpYeGtuPI691azPMkSVlo8xuUJoiM1BhIqcIyzIj2/i5QSis6z3/JwlOmlFN6yLtFKd7ysMxZcwoiy8TCXMovPY5nDlkRXhvjmsm68JJPHkcV4ydzTkk8LHYz0KNA1Tzq0oxvpJ4lzeSGRfkpmGvJMuuHSpArpGdJPnSlh48nwMmSlz1Tw8ccPgeiAxomsee7NS5su8LfN5KYQwmGXVHUOQ+IAMRTOM6ipRrTlh9uPEyrdSjXqSw9ecatolvT5TabE7TZE4zRPB8WVlolGylpr4RNSATpiOkQ1OUqUm5Rec8Pz82larytWg3KLznhqS8F+eI323kTJt32NZcqazDDVRLfEAssqSRTLM74muoylRikn2dngWL2Mp0IKKedXZ4G20cp3t9gmLLmFEEsuwlzKLz687m5EDUboVk3Wg0nheB7cRlKvTkk8LHYztthZnW9LHP5N2lKFBZEZ6FXckUUE6MOvOmke3EZK4hPGo9uoSV1Cph48NfEviNUA0IqNDSo6DTfGgaiPONp5Tte1nmrLmtLlmVicSphUUcscwudARpGZXTdxGSTwsdjMi4jJ3cZJPCx2MZbZWObeDSpEhGWUrYpk11ZVBoQMIahYgFtBSpGetJbmEq+IRWrtZLd053DVOK1drf5rIvdLu1vk9mkyJcx+TNAERmoqoFFSo6o5vab0Ixithx/kaT5OMIJvBO2gvGebbZ5ayppszKCzSkbG9a80vlhUELUVGVa5ERJVnPlYxSej4EtapU5aMUno+C/v6kDuf2Zpc23rNkzFViMihw4VM2oqOacmFADnXLKIrSLjKakiKxg4zqKUWs+HmJ7vtthazNIa0tJkzJvKGVyUxpi0IAXlQCtDhVvBJGlTmTDCdFwcHLCb2Y1/yV4VLd03ByxFvOMPP8jnb6Ss6wWZbGpmoHGASlZwEVHXcDoaDPOvbE12lOjFU9a8CxfRU6EVSWVns19hy2mku9tu50lzWSWJRdhLmUUcoCcXNyIAzGojyvFyq02k9WOzxPLmMpVqTSeFjsfEZW27Xk3slqIYyZilWYAkIwl4RioMlNBnxMSypuNwqnY/YmlScLpVexr+NRGuCwTEmXjbDKYq/KclLZSDMFWbNSK0NABlnUxzShKMqlTG3OFxOKFOUZVarW3OFxOd23FyNukzLEZiy3ry0p1ccmoGjFuJOQOdRUEjTyFHQqqVPY9qPKdvydaMqWUntXA3sMl5V9T3eXMwzUojKjFTXk/1hkBzTmTlSPYRcbqTa1NHsIyheSk08Nf8AA5B/y5ynJzOTw4ceB8FeSpTFSmuVYaL51pY1fYaMue6WHjG3GrYQ9nOWu21z5c2TOeVNPNeWjPWhYqRTiGzGoNIjo6VCpJNNp8NZFb6dtVlGUW0+1LJ6LZphZQzKUJzwkgkcAaZVprQnrOsaSeVlmvFtrLWBZNtQ+WyxR8pTqWwPgxM8ohS9KVop37ukRG5f7EvBkLl/tS8H2auwSd0PZT5SnLSR8/LGgHjFH6v+4bvNwpXvLblFpR2r3Kt/acrHTj1l7nPb655s+wyTKUs0rCxQDnEFKGg1JBpl1x5d0pTpLR7BfUZVKK0dqJmzE6VO5NhYeSmqOe7SVQKaEcxqVJJ3DQE1pkDJRcZ4ehh+WCS3cJ4fJ4fljAs2LkvJt9tWZLmDlHqpwNhIxu1cXg0owOv25RDbRcKs01tZBaRlCvUUk9b/ADWdp+z7re4mJUSpqY5lBlVStU+s4QnjVo6dFq40lsa1nTt5K70lsa1/n8e4bLbPPIt9qyIkKQyClAWYMVpxCK7rTiRChQcK0uH59BbWzp1593s/PDWddpbsdbxstrALSloj4QSU8OjEDPDzszup0x7Wpvlo1OzYdV6UlcQq9mx+H5kxcV3O96Wm14WWTTAhYEYzhlqSoIzXmnPQ1FK5wpU268qnYKNKTuZ1ezZ57PYjbDSHW325mlzFWYzFGZHUMOUY5EimhBjm1i1Vm2tv/TizjJV6jaet6tXiY7pFleZPseBJjBGJcokw4QWl51QZHmnTPKPLyLlOGE9XA8/yEJSnTwnq24z4cDjY5U277wcIk2bZZ9GYqkx8OImhJoSWU1rqSp3mPIqVCs8JuL9cHMFO2uGkm4y83j8+h6GDGiaxmACACACACACACACACACACACACACACACACACACACACACACACACACANJyEqQCVJBAIpUVGorvEePYeNZRW7HsuEQI8iyzmzrOdOexNTicEMSx3nH5orxt0lhpPxx+fUqQtUo4lGLfHGv8Av6je4bpWyyVkoahakniWJJy3DOgHADXWJaVNU46KJ6NJUoKCGESEoQAQAQAQAQAQAQAQAQAQAQAQAQAQAQAQAQAQAQAQ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257800"/>
            <a:ext cx="37719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825219"/>
            <a:ext cx="2286000" cy="16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75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4762</TotalTime>
  <Words>387</Words>
  <Application>Microsoft Office PowerPoint</Application>
  <PresentationFormat>On-screen Show (4:3)</PresentationFormat>
  <Paragraphs>56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Thatch</vt:lpstr>
      <vt:lpstr>Emergent Diseases</vt:lpstr>
      <vt:lpstr>What is an emergent disease?</vt:lpstr>
      <vt:lpstr>Why are emergent diseases important?</vt:lpstr>
      <vt:lpstr>Important Terms</vt:lpstr>
      <vt:lpstr>How do pathogens emerge?</vt:lpstr>
      <vt:lpstr>Factors that can Create Emergent Disease</vt:lpstr>
      <vt:lpstr>Aspects of Dealing with Emergent Disease</vt:lpstr>
      <vt:lpstr>Prevention</vt:lpstr>
      <vt:lpstr>Surveillance, Response, and Control</vt:lpstr>
      <vt:lpstr>Examples of Emergent Diseases</vt:lpstr>
      <vt:lpstr>References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Emergent Diseases</dc:title>
  <dc:creator>Marian</dc:creator>
  <cp:lastModifiedBy>Wade Worthen</cp:lastModifiedBy>
  <cp:revision>16</cp:revision>
  <dcterms:created xsi:type="dcterms:W3CDTF">2014-11-27T00:45:25Z</dcterms:created>
  <dcterms:modified xsi:type="dcterms:W3CDTF">2014-12-02T19:07:46Z</dcterms:modified>
</cp:coreProperties>
</file>