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22804"/>
            <a:ext cx="8228013" cy="1927225"/>
          </a:xfrm>
        </p:spPr>
        <p:txBody>
          <a:bodyPr/>
          <a:lstStyle/>
          <a:p>
            <a:r>
              <a:rPr lang="en-US" dirty="0" smtClean="0"/>
              <a:t>Sea Turtles and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250029"/>
            <a:ext cx="8228013" cy="1066800"/>
          </a:xfrm>
        </p:spPr>
        <p:txBody>
          <a:bodyPr/>
          <a:lstStyle/>
          <a:p>
            <a:r>
              <a:rPr lang="en-US" dirty="0" smtClean="0"/>
              <a:t>Human Impact in Australia</a:t>
            </a:r>
          </a:p>
          <a:p>
            <a:r>
              <a:rPr lang="en-US" dirty="0" smtClean="0"/>
              <a:t>Martha Robinson</a:t>
            </a:r>
            <a:endParaRPr lang="en-US" dirty="0"/>
          </a:p>
        </p:txBody>
      </p:sp>
      <p:pic>
        <p:nvPicPr>
          <p:cNvPr id="4" name="Picture 3" descr="IMG_3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81" y="3196809"/>
            <a:ext cx="4398721" cy="32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25" y="2229542"/>
            <a:ext cx="3875786" cy="52359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uman impact</a:t>
            </a:r>
          </a:p>
          <a:p>
            <a:pPr lvl="1"/>
            <a:r>
              <a:rPr lang="en-US" dirty="0" smtClean="0"/>
              <a:t>Early impact: agriculture, fires</a:t>
            </a:r>
          </a:p>
          <a:p>
            <a:pPr lvl="1"/>
            <a:r>
              <a:rPr lang="en-US" dirty="0" smtClean="0"/>
              <a:t>Industrial Revolution</a:t>
            </a:r>
          </a:p>
          <a:p>
            <a:pPr marL="349250" lvl="1" indent="0">
              <a:buNone/>
            </a:pPr>
            <a:r>
              <a:rPr lang="en-US" dirty="0" smtClean="0"/>
              <a:t>	- Carbon Emissions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- Increased agriculture: 	land cultivation and 	degradation, loss 	of 	habitat for wild animals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- growing population 	supported by increased 	technology</a:t>
            </a:r>
          </a:p>
          <a:p>
            <a:pPr lvl="1"/>
            <a:r>
              <a:rPr lang="en-US" dirty="0" smtClean="0"/>
              <a:t>Result: increased temperatures, ocean acidification, unpredictable and violent weather, loss of species</a:t>
            </a:r>
          </a:p>
          <a:p>
            <a:pPr marL="349250" lvl="1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83" y="1584218"/>
            <a:ext cx="4466818" cy="2509785"/>
          </a:xfrm>
          <a:prstGeom prst="rect">
            <a:avLst/>
          </a:prstGeom>
        </p:spPr>
      </p:pic>
      <p:pic>
        <p:nvPicPr>
          <p:cNvPr id="5" name="Picture 4" descr="200235995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1" y="345141"/>
            <a:ext cx="1239077" cy="1239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88" y="4358810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13862"/>
            <a:ext cx="3818055" cy="4244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indicator of climate change</a:t>
            </a:r>
          </a:p>
          <a:p>
            <a:pPr lvl="1"/>
            <a:r>
              <a:rPr lang="en-US" dirty="0" smtClean="0"/>
              <a:t>properties of water allow ocean to be relatively constant: change in temperature means HUGE input of energy in the form of heat</a:t>
            </a:r>
          </a:p>
          <a:p>
            <a:pPr lvl="1"/>
            <a:r>
              <a:rPr lang="en-US" dirty="0" smtClean="0"/>
              <a:t>Increased acidification results from carbon absorption from atmosphere</a:t>
            </a:r>
          </a:p>
          <a:p>
            <a:pPr lvl="1"/>
            <a:r>
              <a:rPr lang="en-US" dirty="0" smtClean="0"/>
              <a:t>Smallest changes in ocean reflect massive changes in the rest of environment</a:t>
            </a:r>
          </a:p>
          <a:p>
            <a:pPr lvl="1"/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6" name="Picture 5" descr="IMG_28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39" y="2613862"/>
            <a:ext cx="4931139" cy="36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403" y="2307944"/>
            <a:ext cx="2904235" cy="45500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Reptiles: body temperature depends on external environment</a:t>
            </a:r>
          </a:p>
          <a:p>
            <a:r>
              <a:rPr lang="en-US" dirty="0" smtClean="0"/>
              <a:t>Migratory: </a:t>
            </a:r>
            <a:r>
              <a:rPr lang="en-US" dirty="0" smtClean="0"/>
              <a:t>migrate between nesting grounds and open ocean where they feed</a:t>
            </a:r>
          </a:p>
          <a:p>
            <a:r>
              <a:rPr lang="en-US" dirty="0" smtClean="0"/>
              <a:t>Nesting patterns: every 2-3 years, 3-8 clutches per season, 60- 200 eggs per clutch, beach at night</a:t>
            </a:r>
            <a:endParaRPr lang="en-US" dirty="0"/>
          </a:p>
        </p:txBody>
      </p:sp>
      <p:pic>
        <p:nvPicPr>
          <p:cNvPr id="4" name="Picture 3" descr="IMG_34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872"/>
            <a:ext cx="4941167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Australia- A Unique Home for Sea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31" y="2137559"/>
            <a:ext cx="3693707" cy="4596525"/>
          </a:xfrm>
        </p:spPr>
        <p:txBody>
          <a:bodyPr>
            <a:normAutofit/>
          </a:bodyPr>
          <a:lstStyle/>
          <a:p>
            <a:r>
              <a:rPr lang="en-US" dirty="0" smtClean="0"/>
              <a:t>6 of 7 sea turtle species </a:t>
            </a:r>
          </a:p>
          <a:p>
            <a:r>
              <a:rPr lang="en-US" dirty="0" smtClean="0"/>
              <a:t>Only place in the world with </a:t>
            </a:r>
            <a:r>
              <a:rPr lang="en-US" dirty="0" err="1" smtClean="0"/>
              <a:t>flatback</a:t>
            </a:r>
            <a:r>
              <a:rPr lang="en-US" dirty="0" smtClean="0"/>
              <a:t> sea turtle (</a:t>
            </a:r>
            <a:r>
              <a:rPr lang="en-US" i="1" dirty="0" err="1" smtClean="0"/>
              <a:t>Natator</a:t>
            </a:r>
            <a:r>
              <a:rPr lang="en-US" i="1" dirty="0" smtClean="0"/>
              <a:t> </a:t>
            </a:r>
            <a:r>
              <a:rPr lang="en-US" i="1" dirty="0" err="1" smtClean="0"/>
              <a:t>depressus</a:t>
            </a:r>
            <a:r>
              <a:rPr lang="en-US" i="1" dirty="0" smtClean="0"/>
              <a:t>)</a:t>
            </a:r>
            <a:r>
              <a:rPr lang="en-US" dirty="0" smtClean="0"/>
              <a:t>: 20-21000 nesting females</a:t>
            </a:r>
          </a:p>
          <a:p>
            <a:r>
              <a:rPr lang="en-US" dirty="0" smtClean="0"/>
              <a:t>Highest density of nesting greens (</a:t>
            </a:r>
            <a:r>
              <a:rPr lang="en-US" i="1" dirty="0" err="1" smtClean="0"/>
              <a:t>Caretta</a:t>
            </a:r>
            <a:r>
              <a:rPr lang="en-US" i="1" dirty="0" smtClean="0"/>
              <a:t> </a:t>
            </a:r>
            <a:r>
              <a:rPr lang="en-US" i="1" dirty="0" err="1" smtClean="0"/>
              <a:t>caretta</a:t>
            </a:r>
            <a:r>
              <a:rPr lang="en-US" i="1" dirty="0" smtClean="0"/>
              <a:t>) </a:t>
            </a:r>
            <a:r>
              <a:rPr lang="en-US" dirty="0" smtClean="0"/>
              <a:t>in </a:t>
            </a:r>
            <a:r>
              <a:rPr lang="en-US" dirty="0" err="1" smtClean="0"/>
              <a:t>Raine</a:t>
            </a:r>
            <a:r>
              <a:rPr lang="en-US" dirty="0" smtClean="0"/>
              <a:t> Island </a:t>
            </a:r>
          </a:p>
          <a:p>
            <a:r>
              <a:rPr lang="en-US" dirty="0" smtClean="0"/>
              <a:t> subspecies of greens in southern part of Great Barrier Reef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08" y="2646298"/>
            <a:ext cx="4693004" cy="35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Turtles Greatest Threat:</a:t>
            </a:r>
            <a:br>
              <a:rPr lang="en-US" dirty="0" smtClean="0"/>
            </a:br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7350"/>
            <a:ext cx="4421665" cy="3949836"/>
          </a:xfrm>
        </p:spPr>
        <p:txBody>
          <a:bodyPr>
            <a:normAutofit/>
          </a:bodyPr>
          <a:lstStyle/>
          <a:p>
            <a:r>
              <a:rPr lang="en-US" dirty="0" smtClean="0"/>
              <a:t>Direct effects: migration, sex ratio in </a:t>
            </a:r>
            <a:r>
              <a:rPr lang="en-US" dirty="0" err="1" smtClean="0"/>
              <a:t>populion</a:t>
            </a:r>
            <a:r>
              <a:rPr lang="en-US" dirty="0" smtClean="0"/>
              <a:t> (TDSD)</a:t>
            </a:r>
          </a:p>
          <a:p>
            <a:r>
              <a:rPr lang="en-US" dirty="0" smtClean="0"/>
              <a:t>Indirect effects: destruction of coral in Great Barrier Reef</a:t>
            </a:r>
            <a:endParaRPr lang="en-US" dirty="0"/>
          </a:p>
        </p:txBody>
      </p:sp>
      <p:pic>
        <p:nvPicPr>
          <p:cNvPr id="4" name="Picture 3" descr="IMG_34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70" y="1905381"/>
            <a:ext cx="3528589" cy="470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6" y="428606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4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254"/>
            <a:ext cx="8229600" cy="1143000"/>
          </a:xfrm>
        </p:spPr>
        <p:txBody>
          <a:bodyPr/>
          <a:lstStyle/>
          <a:p>
            <a:r>
              <a:rPr lang="en-US" dirty="0" smtClean="0"/>
              <a:t>Positive Human Impacts:</a:t>
            </a:r>
            <a:br>
              <a:rPr lang="en-US" dirty="0" smtClean="0"/>
            </a:br>
            <a:r>
              <a:rPr lang="en-US" dirty="0" smtClean="0"/>
              <a:t>Conservation Efforts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6371"/>
            <a:ext cx="8229600" cy="29585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Importance of regional, national, and international study and collaboration</a:t>
            </a:r>
          </a:p>
          <a:p>
            <a:r>
              <a:rPr lang="en-US" dirty="0" smtClean="0"/>
              <a:t>Comprehensive study of Great Barrier Reef’s health conducted every 5 years by Australian Government</a:t>
            </a:r>
          </a:p>
          <a:p>
            <a:r>
              <a:rPr lang="en-US" dirty="0" smtClean="0"/>
              <a:t>Local organizations: </a:t>
            </a:r>
            <a:r>
              <a:rPr lang="en-US" dirty="0" err="1" smtClean="0"/>
              <a:t>Jurabi</a:t>
            </a:r>
            <a:r>
              <a:rPr lang="en-US" dirty="0" smtClean="0"/>
              <a:t> Turtle Center, </a:t>
            </a:r>
            <a:r>
              <a:rPr lang="en-US" dirty="0" err="1" smtClean="0"/>
              <a:t>Exmouth</a:t>
            </a:r>
            <a:r>
              <a:rPr lang="en-US" dirty="0" smtClean="0"/>
              <a:t> Visitors Center</a:t>
            </a:r>
          </a:p>
          <a:p>
            <a:r>
              <a:rPr lang="en-US" dirty="0" smtClean="0"/>
              <a:t>Larger organizations: WWF, Sea Turtle Conservancy, UNEP</a:t>
            </a:r>
          </a:p>
          <a:p>
            <a:r>
              <a:rPr lang="en-US" dirty="0" smtClean="0"/>
              <a:t>Legislation: Environment Protection and Biodiversity Conservation Act 1999, National Recovery Program for Marine Turtles in Australia</a:t>
            </a:r>
          </a:p>
          <a:p>
            <a:pPr lvl="1"/>
            <a:r>
              <a:rPr lang="en-US" dirty="0" smtClean="0"/>
              <a:t>Address indigenous needs as well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5374877"/>
            <a:ext cx="6108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20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61" y="0"/>
            <a:ext cx="1082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71</TotalTime>
  <Words>277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Sea Turtles and the Environment</vt:lpstr>
      <vt:lpstr>Climate Change</vt:lpstr>
      <vt:lpstr>The Ocean</vt:lpstr>
      <vt:lpstr>Sea Turtles</vt:lpstr>
      <vt:lpstr>Australia- A Unique Home for Sea Turtles</vt:lpstr>
      <vt:lpstr>Sea Turtles Greatest Threat: Climate change</vt:lpstr>
      <vt:lpstr>Positive Human Impacts: Conservation Efforts </vt:lpstr>
      <vt:lpstr>PowerPoint Presentation</vt:lpstr>
    </vt:vector>
  </TitlesOfParts>
  <Company>Furman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Turtles and the Environment</dc:title>
  <dc:creator>Martha  Robinson</dc:creator>
  <cp:lastModifiedBy>Martha  Robinson</cp:lastModifiedBy>
  <cp:revision>8</cp:revision>
  <dcterms:created xsi:type="dcterms:W3CDTF">2014-12-02T17:37:19Z</dcterms:created>
  <dcterms:modified xsi:type="dcterms:W3CDTF">2014-12-02T19:38:39Z</dcterms:modified>
</cp:coreProperties>
</file>