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5" r:id="rId17"/>
    <p:sldId id="270" r:id="rId18"/>
    <p:sldId id="271" r:id="rId19"/>
    <p:sldId id="273" r:id="rId20"/>
    <p:sldId id="27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2B41-C753-8B41-8C68-44E76B0D2754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65CA-4447-4F40-96BF-BF5E663E6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65CA-4447-4F40-96BF-BF5E663E61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65CA-4447-4F40-96BF-BF5E663E61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65CA-4447-4F40-96BF-BF5E663E61D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BE0547-7B81-8846-AF11-7AEFA3D583A3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850B40-DAC0-0649-948F-065099846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7404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Air Quality (Pollution)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666343"/>
            <a:ext cx="8228013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Theodora Turrin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3. </a:t>
            </a:r>
            <a:r>
              <a:rPr lang="en-US" b="1" dirty="0" smtClean="0">
                <a:solidFill>
                  <a:srgbClr val="FFFF00"/>
                </a:solidFill>
              </a:rPr>
              <a:t>Industrial Sources of Pollution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84714"/>
            <a:ext cx="7770813" cy="3657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Power Plants</a:t>
            </a:r>
          </a:p>
          <a:p>
            <a:pPr algn="ctr"/>
            <a:r>
              <a:rPr lang="en-US" sz="4000" dirty="0" smtClean="0"/>
              <a:t>Manufacturing Facilities </a:t>
            </a:r>
          </a:p>
          <a:p>
            <a:pPr algn="ctr"/>
            <a:r>
              <a:rPr lang="en-US" sz="4000" dirty="0" smtClean="0"/>
              <a:t>Agriculture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763" y="0"/>
            <a:ext cx="3657600" cy="116205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Power Plants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7" name="Content Placeholder 6" descr="cooling-towers-of-a-nuclear-power-st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6684" b="-5668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9763" y="1369816"/>
            <a:ext cx="3657600" cy="405304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dominant emitters of </a:t>
            </a:r>
            <a:r>
              <a:rPr lang="en-US" sz="2400" b="1" dirty="0" smtClean="0"/>
              <a:t>mercury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sulfur dioxide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</a:rPr>
              <a:t>acid gases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rgbClr val="FFFFFF"/>
                </a:solidFill>
              </a:rPr>
              <a:t>arsenic </a:t>
            </a:r>
            <a:r>
              <a:rPr lang="en-US" sz="2400" b="1" dirty="0" smtClean="0">
                <a:solidFill>
                  <a:schemeClr val="tx1"/>
                </a:solidFill>
              </a:rPr>
              <a:t>in the US . 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emissions of </a:t>
            </a:r>
            <a:r>
              <a:rPr lang="en-US" sz="2400" b="1" dirty="0" smtClean="0">
                <a:solidFill>
                  <a:srgbClr val="FFFFFF"/>
                </a:solidFill>
              </a:rPr>
              <a:t>greenhouse gases</a:t>
            </a:r>
            <a:r>
              <a:rPr lang="en-US" sz="2400" b="1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rgbClr val="FFFFFF"/>
                </a:solidFill>
              </a:rPr>
              <a:t>nitrogen oxides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emissions come from </a:t>
            </a:r>
            <a:r>
              <a:rPr lang="en-US" sz="2400" b="1" dirty="0" smtClean="0">
                <a:solidFill>
                  <a:srgbClr val="FFFFFF"/>
                </a:solidFill>
              </a:rPr>
              <a:t>coal- and oil-fired power plants.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028" y="452923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Inweekly.net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20" y="678407"/>
            <a:ext cx="3657600" cy="11620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FFCC"/>
                </a:solidFill>
              </a:rPr>
              <a:t>Manufacturing Facilities </a:t>
            </a:r>
            <a:endParaRPr lang="en-US" b="1" dirty="0">
              <a:solidFill>
                <a:srgbClr val="CCFFCC"/>
              </a:solidFill>
            </a:endParaRPr>
          </a:p>
        </p:txBody>
      </p:sp>
      <p:pic>
        <p:nvPicPr>
          <p:cNvPr id="5" name="Content Placeholder 4" descr="1354505564-poraver1-resiz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9358" b="-99358"/>
          <a:stretch>
            <a:fillRect/>
          </a:stretch>
        </p:blipFill>
        <p:spPr>
          <a:xfrm>
            <a:off x="5029200" y="-235857"/>
            <a:ext cx="3842657" cy="70938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620" y="2267857"/>
            <a:ext cx="3657600" cy="2895601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factories</a:t>
            </a:r>
            <a:r>
              <a:rPr lang="en-US" sz="2400" b="1" dirty="0" smtClean="0">
                <a:solidFill>
                  <a:schemeClr val="tx1"/>
                </a:solidFill>
              </a:rPr>
              <a:t> and other operations that produce goods that will be used by </a:t>
            </a:r>
            <a:r>
              <a:rPr lang="en-US" sz="2400" b="1" dirty="0" smtClean="0">
                <a:solidFill>
                  <a:srgbClr val="FFFFFF"/>
                </a:solidFill>
              </a:rPr>
              <a:t>individual consumers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facilities that make </a:t>
            </a:r>
            <a:r>
              <a:rPr lang="en-US" sz="2400" b="1" dirty="0" smtClean="0">
                <a:solidFill>
                  <a:srgbClr val="FFFFFF"/>
                </a:solidFill>
              </a:rPr>
              <a:t>intermediate goods.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1189" y="4517571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alleryhip.com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975"/>
            <a:ext cx="3657600" cy="11620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Agriculture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gri1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9175" b="-59175"/>
          <a:stretch>
            <a:fillRect/>
          </a:stretch>
        </p:blipFill>
        <p:spPr>
          <a:xfrm>
            <a:off x="4807856" y="273050"/>
            <a:ext cx="4118429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17" y="1341279"/>
            <a:ext cx="3509683" cy="396897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variety of processes: 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enteric fermentation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manure management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rice cultivation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soil management</a:t>
            </a: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machines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burning of agricultural residues.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007" y="445372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sagarkatdare.files.wordpress.com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4. Indoor Air Pollutants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41286"/>
            <a:ext cx="8404225" cy="3267169"/>
          </a:xfrm>
        </p:spPr>
        <p:txBody>
          <a:bodyPr anchor="t">
            <a:noAutofit/>
          </a:bodyPr>
          <a:lstStyle/>
          <a:p>
            <a:pPr algn="ctr">
              <a:buNone/>
            </a:pPr>
            <a:r>
              <a:rPr lang="en-US" sz="2400" b="1" u="sng" dirty="0" smtClean="0"/>
              <a:t>Contaminants accumulating inside buildings</a:t>
            </a:r>
          </a:p>
          <a:p>
            <a:r>
              <a:rPr lang="en-US" sz="2300" b="1" dirty="0" smtClean="0"/>
              <a:t>Contaminant groups</a:t>
            </a:r>
            <a:r>
              <a:rPr lang="en-US" sz="2300" dirty="0" smtClean="0"/>
              <a:t>: dusts, vapors, gasses, biological agents</a:t>
            </a:r>
          </a:p>
          <a:p>
            <a:r>
              <a:rPr lang="en-US" sz="2300" dirty="0" smtClean="0"/>
              <a:t>Due to an incomplete or </a:t>
            </a:r>
            <a:r>
              <a:rPr lang="en-US" sz="2300" b="1" dirty="0" smtClean="0"/>
              <a:t>inadequate control of combustion </a:t>
            </a:r>
            <a:r>
              <a:rPr lang="en-US" sz="2300" dirty="0" smtClean="0"/>
              <a:t>world wide</a:t>
            </a:r>
          </a:p>
          <a:p>
            <a:r>
              <a:rPr lang="en-US" sz="2300" b="1" dirty="0" smtClean="0"/>
              <a:t>Household chemicals</a:t>
            </a:r>
          </a:p>
          <a:p>
            <a:r>
              <a:rPr lang="en-US" sz="2300" b="1" dirty="0" smtClean="0"/>
              <a:t>Building materials</a:t>
            </a:r>
          </a:p>
          <a:p>
            <a:r>
              <a:rPr lang="en-US" sz="2300" dirty="0" smtClean="0"/>
              <a:t>Naturally occurring </a:t>
            </a:r>
            <a:r>
              <a:rPr lang="en-US" sz="2300" b="1" dirty="0" smtClean="0"/>
              <a:t>radon gas and mold</a:t>
            </a:r>
          </a:p>
          <a:p>
            <a:r>
              <a:rPr lang="en-US" sz="2300" dirty="0" smtClean="0"/>
              <a:t>Can be avoided by increasing the amount a building is </a:t>
            </a:r>
            <a:r>
              <a:rPr lang="en-US" sz="2300" b="1" dirty="0" smtClean="0"/>
              <a:t>sealed</a:t>
            </a:r>
            <a:r>
              <a:rPr lang="en-US" sz="2300" dirty="0" smtClean="0"/>
              <a:t> from the outside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5. Reducing/Controlling Air Pollution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World Health Organization</a:t>
            </a:r>
          </a:p>
          <a:p>
            <a:pPr algn="ctr"/>
            <a:r>
              <a:rPr lang="en-US" sz="2800" b="1" dirty="0" smtClean="0"/>
              <a:t>National Association of Clean Air Agencies (NACAA)  </a:t>
            </a:r>
          </a:p>
          <a:p>
            <a:pPr algn="ctr"/>
            <a:r>
              <a:rPr lang="en-US" sz="2800" b="1" dirty="0" smtClean="0"/>
              <a:t>U.S. Environmental Protection Agency (EPA)</a:t>
            </a:r>
          </a:p>
          <a:p>
            <a:pPr algn="ctr"/>
            <a:r>
              <a:rPr lang="en-US" sz="2800" b="1" dirty="0" smtClean="0"/>
              <a:t>Clean Air Act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Health Organization (WHO)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11509"/>
            <a:ext cx="7662864" cy="3267169"/>
          </a:xfrm>
        </p:spPr>
        <p:txBody>
          <a:bodyPr>
            <a:noAutofit/>
          </a:bodyPr>
          <a:lstStyle/>
          <a:p>
            <a:r>
              <a:rPr lang="en-US" sz="2100" b="1" dirty="0" smtClean="0"/>
              <a:t>WHO Air Quality Guidelines</a:t>
            </a:r>
            <a:endParaRPr lang="en-US" sz="2100" dirty="0" smtClean="0"/>
          </a:p>
          <a:p>
            <a:r>
              <a:rPr lang="en-US" sz="2100" b="1" dirty="0" smtClean="0"/>
              <a:t>Policies and investments</a:t>
            </a:r>
            <a:endParaRPr lang="en-US" sz="2100" dirty="0" smtClean="0"/>
          </a:p>
          <a:p>
            <a:r>
              <a:rPr lang="en-US" sz="2100" dirty="0" smtClean="0"/>
              <a:t>Creates detailed </a:t>
            </a:r>
            <a:r>
              <a:rPr lang="en-US" sz="2100" b="1" dirty="0" smtClean="0"/>
              <a:t>health-related assessments</a:t>
            </a:r>
            <a:r>
              <a:rPr lang="en-US" sz="2100" dirty="0" smtClean="0"/>
              <a:t> of different types of air pollutants</a:t>
            </a:r>
          </a:p>
          <a:p>
            <a:r>
              <a:rPr lang="en-US" sz="2100" dirty="0" smtClean="0"/>
              <a:t>Produces evidence regarding the </a:t>
            </a:r>
            <a:r>
              <a:rPr lang="en-US" sz="2100" b="1" dirty="0" smtClean="0"/>
              <a:t>linkage of air pollution to specific diseases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CFFCC"/>
                </a:solidFill>
              </a:rPr>
              <a:t>National Association of Clean Air Agencies (NACAA) </a:t>
            </a:r>
            <a:endParaRPr lang="en-US" sz="4400" b="1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82675"/>
            <a:ext cx="7662864" cy="32671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b="1" u="sng" dirty="0" smtClean="0"/>
              <a:t>The national, non-partisan, non-profit association of air pollution control agencies in 41 states, four territories and 116 metropolitan areas</a:t>
            </a:r>
          </a:p>
          <a:p>
            <a:r>
              <a:rPr lang="en-US" sz="2400" dirty="0" smtClean="0"/>
              <a:t>NACAA takes positions in order to </a:t>
            </a:r>
            <a:r>
              <a:rPr lang="en-US" sz="2400" b="1" dirty="0" smtClean="0"/>
              <a:t>articulate perspectives </a:t>
            </a:r>
            <a:r>
              <a:rPr lang="en-US" sz="2400" dirty="0" smtClean="0"/>
              <a:t>and r</a:t>
            </a:r>
            <a:r>
              <a:rPr lang="en-US" sz="2400" b="1" dirty="0" smtClean="0"/>
              <a:t>ecommendations</a:t>
            </a:r>
            <a:r>
              <a:rPr lang="en-US" sz="2400" dirty="0" smtClean="0"/>
              <a:t> on important air pollution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U.S. Environmental Protection Agency (EPA)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22286"/>
            <a:ext cx="7662864" cy="40879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 smtClean="0"/>
              <a:t> </a:t>
            </a:r>
            <a:r>
              <a:rPr lang="en-US" sz="3840" b="1" u="sng" dirty="0" smtClean="0"/>
              <a:t>Conducts air research to protect human health and the environment </a:t>
            </a:r>
          </a:p>
          <a:p>
            <a:r>
              <a:rPr lang="en-US" sz="3840" dirty="0" smtClean="0"/>
              <a:t>Implementing new ground level ozone standards</a:t>
            </a:r>
          </a:p>
          <a:p>
            <a:r>
              <a:rPr lang="en-US" sz="3840" dirty="0" smtClean="0"/>
              <a:t>Air Quality Research</a:t>
            </a:r>
          </a:p>
          <a:p>
            <a:r>
              <a:rPr lang="en-US" sz="3840" dirty="0" smtClean="0"/>
              <a:t>Air Pollution research</a:t>
            </a:r>
          </a:p>
          <a:p>
            <a:r>
              <a:rPr lang="en-US" sz="3840" dirty="0" smtClean="0"/>
              <a:t>Developing new technologies for air monitoring</a:t>
            </a:r>
          </a:p>
          <a:p>
            <a:r>
              <a:rPr lang="en-US" sz="3840" b="1" dirty="0" smtClean="0"/>
              <a:t>Clean Air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Clean Air Act 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u="sng" dirty="0" smtClean="0"/>
              <a:t>Comprehensive federal law that regulates air emissions from stationary and mobile sources</a:t>
            </a:r>
            <a:endParaRPr lang="en-US" sz="2400" b="1" dirty="0" smtClean="0"/>
          </a:p>
          <a:p>
            <a:r>
              <a:rPr lang="en-US" sz="2400" dirty="0" smtClean="0"/>
              <a:t>authorizes EPA to establish </a:t>
            </a:r>
            <a:r>
              <a:rPr lang="en-US" sz="2400" b="1" dirty="0" smtClean="0"/>
              <a:t>National Ambient Air Quality Standards </a:t>
            </a:r>
          </a:p>
          <a:p>
            <a:r>
              <a:rPr lang="en-US" sz="2400" dirty="0" smtClean="0"/>
              <a:t> protect public health and public welfare and to regulate emissions of hazardous air pollutants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375"/>
            <a:ext cx="4892808" cy="11620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1. Air Pollutants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" name="Content Placeholder 9" descr="smog.jpg"/>
          <p:cNvPicPr>
            <a:picLocks noGrp="1" noChangeAspect="1"/>
          </p:cNvPicPr>
          <p:nvPr>
            <p:ph idx="1"/>
          </p:nvPr>
        </p:nvPicPr>
        <p:blipFill>
          <a:blip r:embed="rId3"/>
          <a:srcRect t="-60906" b="-60906"/>
          <a:stretch>
            <a:fillRect/>
          </a:stretch>
        </p:blipFill>
        <p:spPr>
          <a:xfrm>
            <a:off x="4624612" y="708289"/>
            <a:ext cx="4265388" cy="575056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-14197" y="2032000"/>
            <a:ext cx="4638809" cy="4191000"/>
          </a:xfrm>
        </p:spPr>
        <p:txBody>
          <a:bodyPr>
            <a:normAutofit lnSpcReduction="10000"/>
          </a:bodyPr>
          <a:lstStyle/>
          <a:p>
            <a:r>
              <a:rPr lang="en-US" sz="3243" dirty="0" smtClean="0">
                <a:solidFill>
                  <a:schemeClr val="tx1"/>
                </a:solidFill>
              </a:rPr>
              <a:t>A. </a:t>
            </a:r>
            <a:r>
              <a:rPr lang="en-US" sz="3243" dirty="0" smtClean="0"/>
              <a:t>Ozone/Smog</a:t>
            </a:r>
          </a:p>
          <a:p>
            <a:r>
              <a:rPr lang="en-US" sz="3243" dirty="0" smtClean="0">
                <a:solidFill>
                  <a:srgbClr val="000000"/>
                </a:solidFill>
              </a:rPr>
              <a:t>B. </a:t>
            </a:r>
            <a:r>
              <a:rPr lang="en-US" sz="3243" dirty="0" smtClean="0"/>
              <a:t>Particle Pollution</a:t>
            </a:r>
          </a:p>
          <a:p>
            <a:r>
              <a:rPr lang="en-US" sz="3243" dirty="0" smtClean="0">
                <a:solidFill>
                  <a:srgbClr val="000000"/>
                </a:solidFill>
              </a:rPr>
              <a:t>C. </a:t>
            </a:r>
            <a:r>
              <a:rPr lang="en-US" sz="3243" dirty="0" smtClean="0"/>
              <a:t>Nitrogen Oxides</a:t>
            </a:r>
          </a:p>
          <a:p>
            <a:r>
              <a:rPr lang="en-US" sz="3243" dirty="0" smtClean="0">
                <a:solidFill>
                  <a:srgbClr val="000000"/>
                </a:solidFill>
              </a:rPr>
              <a:t>D. </a:t>
            </a:r>
            <a:r>
              <a:rPr lang="en-US" sz="3243" dirty="0" smtClean="0"/>
              <a:t>Sulfur Dioxide</a:t>
            </a:r>
          </a:p>
          <a:p>
            <a:r>
              <a:rPr lang="en-US" sz="3243" dirty="0" smtClean="0">
                <a:solidFill>
                  <a:srgbClr val="000000"/>
                </a:solidFill>
              </a:rPr>
              <a:t>E. </a:t>
            </a:r>
            <a:r>
              <a:rPr lang="en-US" sz="3243" dirty="0" smtClean="0"/>
              <a:t>Haze</a:t>
            </a:r>
          </a:p>
          <a:p>
            <a:r>
              <a:rPr lang="en-US" sz="3243" dirty="0" smtClean="0">
                <a:solidFill>
                  <a:srgbClr val="000000"/>
                </a:solidFill>
              </a:rPr>
              <a:t>F. </a:t>
            </a:r>
            <a:r>
              <a:rPr lang="en-US" sz="3243" dirty="0" smtClean="0"/>
              <a:t> Toxic Air Pollutants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82432" y="4789714"/>
            <a:ext cx="190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wwww.scmp.com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Air Tools/Technologies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96944"/>
            <a:ext cx="7662864" cy="4087906"/>
          </a:xfrm>
        </p:spPr>
        <p:txBody>
          <a:bodyPr>
            <a:normAutofit/>
          </a:bodyPr>
          <a:lstStyle/>
          <a:p>
            <a:r>
              <a:rPr lang="en-US" sz="2595" dirty="0" smtClean="0"/>
              <a:t>Atmospheric Modeling</a:t>
            </a:r>
          </a:p>
          <a:p>
            <a:r>
              <a:rPr lang="en-US" sz="2595" dirty="0" err="1" smtClean="0"/>
              <a:t>SmartWay</a:t>
            </a:r>
            <a:r>
              <a:rPr lang="en-US" sz="2595" dirty="0" smtClean="0"/>
              <a:t> Tech Program</a:t>
            </a:r>
          </a:p>
          <a:p>
            <a:r>
              <a:rPr lang="en-US" sz="2595" dirty="0" smtClean="0"/>
              <a:t>Air Markets Program Data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78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Work Cited</a:t>
            </a:r>
          </a:p>
          <a:p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</a:rPr>
              <a:t>Chen, Y., L. Craig, and D. </a:t>
            </a:r>
            <a:r>
              <a:rPr lang="en-US" b="1" dirty="0" err="1">
                <a:solidFill>
                  <a:srgbClr val="FFFFFF"/>
                </a:solidFill>
              </a:rPr>
              <a:t>Krewski</a:t>
            </a:r>
            <a:r>
              <a:rPr lang="en-US" b="1" dirty="0">
                <a:solidFill>
                  <a:srgbClr val="FFFFFF"/>
                </a:solidFill>
              </a:rPr>
              <a:t>. "Air Quality Risk Assessment and Management." </a:t>
            </a:r>
            <a:r>
              <a:rPr lang="en-US" b="1" i="1" dirty="0">
                <a:solidFill>
                  <a:srgbClr val="FFFFFF"/>
                </a:solidFill>
              </a:rPr>
              <a:t>Journal of	Toxicology and Environmental Health, Part A: Current Issues</a:t>
            </a:r>
            <a:r>
              <a:rPr lang="en-US" b="1" dirty="0">
                <a:solidFill>
                  <a:srgbClr val="FFFFFF"/>
                </a:solidFill>
              </a:rPr>
              <a:t> 71.1-2 (2008): 24-39.	</a:t>
            </a:r>
            <a:r>
              <a:rPr lang="en-US" b="1" i="1" dirty="0" err="1">
                <a:solidFill>
                  <a:srgbClr val="FFFFFF"/>
                </a:solidFill>
              </a:rPr>
              <a:t>ProQuest</a:t>
            </a:r>
            <a:r>
              <a:rPr lang="en-US" b="1" i="1" dirty="0">
                <a:solidFill>
                  <a:srgbClr val="FFFFFF"/>
                </a:solidFill>
              </a:rPr>
              <a:t>. </a:t>
            </a:r>
            <a:r>
              <a:rPr lang="en-US" b="1" dirty="0">
                <a:solidFill>
                  <a:srgbClr val="FFFFFF"/>
                </a:solidFill>
              </a:rPr>
              <a:t>Web. 2 Dec. 2014.</a:t>
            </a:r>
          </a:p>
          <a:p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</a:rPr>
              <a:t>"Climate Change." </a:t>
            </a:r>
            <a:r>
              <a:rPr lang="en-US" b="1" i="1" dirty="0">
                <a:solidFill>
                  <a:srgbClr val="FFFFFF"/>
                </a:solidFill>
              </a:rPr>
              <a:t>Clean Air World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r>
              <a:rPr lang="en-US" b="1" dirty="0" err="1">
                <a:solidFill>
                  <a:srgbClr val="FFFFFF"/>
                </a:solidFill>
              </a:rPr>
              <a:t>N.p.,n.d</a:t>
            </a:r>
            <a:r>
              <a:rPr lang="en-US" b="1" dirty="0">
                <a:solidFill>
                  <a:srgbClr val="FFFFFF"/>
                </a:solidFill>
              </a:rPr>
              <a:t>. Web. 30 Nov. 2014.	&lt;http://</a:t>
            </a:r>
            <a:r>
              <a:rPr lang="en-US" b="1" dirty="0" err="1">
                <a:solidFill>
                  <a:srgbClr val="FFFFFF"/>
                </a:solidFill>
              </a:rPr>
              <a:t>www.cleanairworld.org/TopicDetails.asp</a:t>
            </a:r>
            <a:r>
              <a:rPr lang="en-US" b="1" dirty="0">
                <a:solidFill>
                  <a:srgbClr val="FFFFFF"/>
                </a:solidFill>
              </a:rPr>
              <a:t>? parent=19&gt;.</a:t>
            </a:r>
          </a:p>
          <a:p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</a:rPr>
              <a:t>EPA. "Summary of the Clean </a:t>
            </a:r>
            <a:r>
              <a:rPr lang="en-US" b="1" dirty="0" err="1">
                <a:solidFill>
                  <a:srgbClr val="FFFFFF"/>
                </a:solidFill>
              </a:rPr>
              <a:t>AIr</a:t>
            </a:r>
            <a:r>
              <a:rPr lang="en-US" b="1" dirty="0">
                <a:solidFill>
                  <a:srgbClr val="FFFFFF"/>
                </a:solidFill>
              </a:rPr>
              <a:t> Act." </a:t>
            </a:r>
            <a:r>
              <a:rPr lang="en-US" b="1" i="1" dirty="0">
                <a:solidFill>
                  <a:srgbClr val="FFFFFF"/>
                </a:solidFill>
              </a:rPr>
              <a:t>EPA: United States Environmental Protection Agency</a:t>
            </a:r>
            <a:r>
              <a:rPr lang="en-US" b="1" dirty="0">
                <a:solidFill>
                  <a:srgbClr val="FFFFFF"/>
                </a:solidFill>
              </a:rPr>
              <a:t>.	United States Government, 12 Nov. 2014. Web. 30 Nov. 2014.	&lt;http://www.4cleanair.org/&gt;.</a:t>
            </a:r>
          </a:p>
          <a:p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</a:rPr>
              <a:t>"Indoor Air Pollution." </a:t>
            </a:r>
            <a:r>
              <a:rPr lang="en-US" b="1" i="1" dirty="0">
                <a:solidFill>
                  <a:srgbClr val="FFFFFF"/>
                </a:solidFill>
              </a:rPr>
              <a:t>Clean Air World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r>
              <a:rPr lang="en-US" b="1" dirty="0" err="1">
                <a:solidFill>
                  <a:srgbClr val="FFFFFF"/>
                </a:solidFill>
              </a:rPr>
              <a:t>N.p</a:t>
            </a:r>
            <a:r>
              <a:rPr lang="en-US" b="1" dirty="0">
                <a:solidFill>
                  <a:srgbClr val="FFFFFF"/>
                </a:solidFill>
              </a:rPr>
              <a:t>., </a:t>
            </a:r>
            <a:r>
              <a:rPr lang="en-US" b="1" dirty="0" err="1">
                <a:solidFill>
                  <a:srgbClr val="FFFFFF"/>
                </a:solidFill>
              </a:rPr>
              <a:t>n.d</a:t>
            </a:r>
            <a:r>
              <a:rPr lang="en-US" b="1" dirty="0">
                <a:solidFill>
                  <a:srgbClr val="FFFFFF"/>
                </a:solidFill>
              </a:rPr>
              <a:t>. Web. 01 Dec. 2014.	&lt;http://</a:t>
            </a:r>
            <a:r>
              <a:rPr lang="en-US" b="1" dirty="0" err="1">
                <a:solidFill>
                  <a:srgbClr val="FFFFFF"/>
                </a:solidFill>
              </a:rPr>
              <a:t>www.cleanairworld.org/TopicDetails.asp?parent</a:t>
            </a:r>
            <a:r>
              <a:rPr lang="en-US" b="1" dirty="0">
                <a:solidFill>
                  <a:srgbClr val="FFFFFF"/>
                </a:solidFill>
              </a:rPr>
              <a:t>=20&gt;.</a:t>
            </a:r>
          </a:p>
          <a:p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b="1" dirty="0">
                <a:solidFill>
                  <a:srgbClr val="FFFFFF"/>
                </a:solidFill>
              </a:rPr>
              <a:t>Larsen, R. I. "An Air Quality Data Analysis System for Interrelating Effects, Standards, and	Needed Source Reductions: Part 13 - Applying the EPA Proposed Guidelines for	Carcinogen Risk Assessment to a Set of Asbestos Lung Cancer Mortality Data." </a:t>
            </a:r>
            <a:r>
              <a:rPr lang="en-US" b="1" i="1" dirty="0">
                <a:solidFill>
                  <a:srgbClr val="FFFFFF"/>
                </a:solidFill>
              </a:rPr>
              <a:t>Journal of	the Air &amp; Waste Management Association</a:t>
            </a:r>
            <a:r>
              <a:rPr lang="en-US" b="1" dirty="0">
                <a:solidFill>
                  <a:srgbClr val="FFFFFF"/>
                </a:solidFill>
              </a:rPr>
              <a:t> 53.11 (2003): 1326-39. </a:t>
            </a:r>
            <a:r>
              <a:rPr lang="en-US" b="1" i="1" dirty="0" err="1">
                <a:solidFill>
                  <a:srgbClr val="FFFFFF"/>
                </a:solidFill>
              </a:rPr>
              <a:t>ProQuest</a:t>
            </a:r>
            <a:r>
              <a:rPr lang="en-US" b="1" i="1" dirty="0">
                <a:solidFill>
                  <a:srgbClr val="FFFFFF"/>
                </a:solidFill>
              </a:rPr>
              <a:t>. </a:t>
            </a:r>
            <a:r>
              <a:rPr lang="en-US" b="1" dirty="0">
                <a:solidFill>
                  <a:srgbClr val="FFFFFF"/>
                </a:solidFill>
              </a:rPr>
              <a:t>Web. 2 Dec.	2014.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NACAA. "AIR POLLUTANTS." </a:t>
            </a:r>
            <a:r>
              <a:rPr lang="en-US" b="1" i="1" dirty="0"/>
              <a:t>NACAA: National Association of Clean Air Agencies</a:t>
            </a:r>
            <a:r>
              <a:rPr lang="en-US" b="1" dirty="0"/>
              <a:t>.N.p.,n.d.Web.30	Nov. 2014. &lt;http://www.4cleanair.org/topics/details/air-pollutants&gt;.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Trivero</a:t>
            </a:r>
            <a:r>
              <a:rPr lang="en-US" dirty="0"/>
              <a:t>, P., </a:t>
            </a:r>
            <a:r>
              <a:rPr lang="en-US" dirty="0" err="1"/>
              <a:t>Biamino</a:t>
            </a:r>
            <a:r>
              <a:rPr lang="en-US" dirty="0"/>
              <a:t>, W., </a:t>
            </a:r>
            <a:r>
              <a:rPr lang="en-US" dirty="0" err="1"/>
              <a:t>Borasi</a:t>
            </a:r>
            <a:r>
              <a:rPr lang="en-US" dirty="0"/>
              <a:t>, M., </a:t>
            </a:r>
            <a:r>
              <a:rPr lang="en-US" dirty="0" err="1"/>
              <a:t>Cavagnero</a:t>
            </a:r>
            <a:r>
              <a:rPr lang="en-US" dirty="0"/>
              <a:t>, M., Musa, M., </a:t>
            </a:r>
            <a:r>
              <a:rPr lang="en-US" dirty="0" err="1"/>
              <a:t>Rinaudo</a:t>
            </a:r>
            <a:r>
              <a:rPr lang="en-US" dirty="0"/>
              <a:t>, C., &amp; </a:t>
            </a:r>
            <a:r>
              <a:rPr lang="en-US" dirty="0" err="1"/>
              <a:t>Sesia</a:t>
            </a:r>
            <a:r>
              <a:rPr lang="en-US" dirty="0"/>
              <a:t>, V. (2012).	An air quality balance index estimating the total amount of air pollutants at ground	level.</a:t>
            </a:r>
            <a:r>
              <a:rPr lang="en-US" i="1" dirty="0"/>
              <a:t> Environmental Monitoring and Assessment, 184</a:t>
            </a:r>
            <a:r>
              <a:rPr lang="en-US" dirty="0"/>
              <a:t>(7), 4461-4472.	doi:http://dx.doi.org/10.1007/s10661-011-2278-1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WHO. "Ambient (outdoor) Air Quality and Health." </a:t>
            </a:r>
            <a:r>
              <a:rPr lang="en-US" i="1" dirty="0"/>
              <a:t>WHO: World Health Organization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Mar.	2014. Web. 01 Dec. 2014. &lt;http://www.who.int/mediacentre/factsheets/fs313/en/&gt;.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257808" cy="116205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A. Ozone/Smog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7" name="Picture Placeholder 6" descr="Unknow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2248" b="-32248"/>
          <a:stretch>
            <a:fillRect/>
          </a:stretch>
        </p:blipFill>
        <p:spPr>
          <a:xfrm>
            <a:off x="5029200" y="0"/>
            <a:ext cx="365760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96049" y="1752035"/>
            <a:ext cx="3657600" cy="450691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ground level</a:t>
            </a:r>
            <a:r>
              <a:rPr lang="en-US" sz="2400" b="1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smtClean="0">
                <a:solidFill>
                  <a:srgbClr val="FFFFFF"/>
                </a:solidFill>
              </a:rPr>
              <a:t>upper portions</a:t>
            </a:r>
            <a:r>
              <a:rPr lang="en-US" sz="2400" b="1" dirty="0" smtClean="0">
                <a:solidFill>
                  <a:schemeClr val="tx1"/>
                </a:solidFill>
              </a:rPr>
              <a:t> of  atmosphere.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commonly referred to as </a:t>
            </a:r>
            <a:r>
              <a:rPr lang="en-US" sz="2400" b="1" dirty="0" smtClean="0">
                <a:solidFill>
                  <a:srgbClr val="FFFFFF"/>
                </a:solidFill>
              </a:rPr>
              <a:t>smog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/>
              <a:t>Not emitted directly by any specific source</a:t>
            </a:r>
            <a:r>
              <a:rPr lang="en-US" sz="2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243286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Adverse Health Effects</a:t>
            </a:r>
            <a:r>
              <a:rPr lang="en-US" sz="2000" dirty="0" smtClean="0"/>
              <a:t>: chronic lung disease, asthma, irritated airways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9382" y="4547382"/>
            <a:ext cx="178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www.delcollo.us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-504371"/>
            <a:ext cx="3933372" cy="2209800"/>
          </a:xfrm>
        </p:spPr>
        <p:txBody>
          <a:bodyPr/>
          <a:lstStyle/>
          <a:p>
            <a:r>
              <a:rPr lang="en-US" sz="4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B.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Particle Pollution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Placeholder 4" descr="th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0020" b="-70020"/>
          <a:stretch>
            <a:fillRect/>
          </a:stretch>
        </p:blipFill>
        <p:spPr>
          <a:xfrm>
            <a:off x="5029200" y="0"/>
            <a:ext cx="365760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282" y="2254554"/>
            <a:ext cx="3657600" cy="372127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Particulate matter (PM)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Mixture of </a:t>
            </a:r>
            <a:r>
              <a:rPr lang="en-US" sz="2400" b="1" dirty="0" smtClean="0"/>
              <a:t>solid particles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rgbClr val="FFFFFF"/>
                </a:solidFill>
              </a:rPr>
              <a:t>liquid droplets </a:t>
            </a:r>
            <a:r>
              <a:rPr lang="en-US" sz="2400" b="1" dirty="0" smtClean="0">
                <a:solidFill>
                  <a:schemeClr val="tx1"/>
                </a:solidFill>
              </a:rPr>
              <a:t>found in the air.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680857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Adverse Health Effects</a:t>
            </a:r>
            <a:r>
              <a:rPr lang="en-US" sz="2000" dirty="0" smtClean="0"/>
              <a:t>: can enter deep in lungs/the blood stream, heart attacks, decreased lung function, asthma, lung disease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571" y="411519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staticflickr.com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3229"/>
            <a:ext cx="4572001" cy="2209800"/>
          </a:xfrm>
        </p:spPr>
        <p:txBody>
          <a:bodyPr/>
          <a:lstStyle/>
          <a:p>
            <a:r>
              <a:rPr lang="en-US" sz="4600" b="1" dirty="0" smtClean="0">
                <a:solidFill>
                  <a:srgbClr val="FF0000"/>
                </a:solidFill>
              </a:rPr>
              <a:t>C. </a:t>
            </a:r>
            <a:r>
              <a:rPr lang="en-US" b="1" dirty="0" smtClean="0">
                <a:solidFill>
                  <a:srgbClr val="FF0000"/>
                </a:solidFill>
              </a:rPr>
              <a:t>Nitrogen Oxides ( </a:t>
            </a:r>
            <a:r>
              <a:rPr lang="en-US" dirty="0" err="1" smtClean="0">
                <a:solidFill>
                  <a:srgbClr val="FF0000"/>
                </a:solidFill>
              </a:rPr>
              <a:t>No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Placeholder 6" descr="Strip_coal_mining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0020" b="-70020"/>
          <a:stretch>
            <a:fillRect/>
          </a:stretch>
        </p:blipFill>
        <p:spPr>
          <a:xfrm>
            <a:off x="5029200" y="-277486"/>
            <a:ext cx="3885710" cy="71354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485" y="1797884"/>
            <a:ext cx="3509683" cy="4235136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composed of </a:t>
            </a:r>
            <a:r>
              <a:rPr lang="en-US" sz="2400" b="1" dirty="0" smtClean="0">
                <a:solidFill>
                  <a:srgbClr val="FFFFFF"/>
                </a:solidFill>
              </a:rPr>
              <a:t>different levels of nitrogen and oxygen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 form from combustion</a:t>
            </a:r>
            <a:r>
              <a:rPr lang="en-US" sz="2400" b="1" dirty="0" smtClean="0">
                <a:solidFill>
                  <a:schemeClr val="tx1"/>
                </a:solidFill>
              </a:rPr>
              <a:t> of certain fuels at </a:t>
            </a:r>
            <a:r>
              <a:rPr lang="en-US" sz="2400" b="1" dirty="0" smtClean="0">
                <a:solidFill>
                  <a:srgbClr val="FFFFFF"/>
                </a:solidFill>
              </a:rPr>
              <a:t>high temperatures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NO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is used as the indicator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4143" y="478647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www.aditnow.co.uk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81" y="580571"/>
            <a:ext cx="4370294" cy="1162050"/>
          </a:xfrm>
        </p:spPr>
        <p:txBody>
          <a:bodyPr/>
          <a:lstStyle/>
          <a:p>
            <a:r>
              <a:rPr lang="en-US" sz="4600" b="1" dirty="0" smtClean="0">
                <a:solidFill>
                  <a:srgbClr val="FFFF00"/>
                </a:solidFill>
              </a:rPr>
              <a:t>D. </a:t>
            </a:r>
            <a:r>
              <a:rPr lang="en-US" b="1" dirty="0" smtClean="0">
                <a:solidFill>
                  <a:srgbClr val="FFFF00"/>
                </a:solidFill>
              </a:rPr>
              <a:t>Sulfur Dioxide </a:t>
            </a:r>
            <a:r>
              <a:rPr lang="en-US" dirty="0" smtClean="0">
                <a:solidFill>
                  <a:srgbClr val="FFFF00"/>
                </a:solidFill>
              </a:rPr>
              <a:t>(SO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 )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Placeholder 4" descr="Smoke-Stack-from-Sugar-Factory-in-Belle-Glade-Florid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0170" b="-70170"/>
          <a:stretch>
            <a:fillRect/>
          </a:stretch>
        </p:blipFill>
        <p:spPr>
          <a:xfrm>
            <a:off x="5029200" y="-277486"/>
            <a:ext cx="387531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30139"/>
            <a:ext cx="3509683" cy="338819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Highly reactive </a:t>
            </a:r>
            <a:r>
              <a:rPr lang="en-US" sz="2400" b="1" dirty="0" smtClean="0">
                <a:solidFill>
                  <a:schemeClr val="tx1"/>
                </a:solidFill>
              </a:rPr>
              <a:t>gas 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Over </a:t>
            </a:r>
            <a:r>
              <a:rPr lang="en-US" sz="2400" b="1" dirty="0" smtClean="0">
                <a:solidFill>
                  <a:srgbClr val="FFFFFF"/>
                </a:solidFill>
              </a:rPr>
              <a:t>90 percent </a:t>
            </a:r>
            <a:r>
              <a:rPr lang="en-US" sz="2400" b="1" dirty="0" smtClean="0">
                <a:solidFill>
                  <a:schemeClr val="tx1"/>
                </a:solidFill>
              </a:rPr>
              <a:t>of SO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  emissions come from </a:t>
            </a:r>
            <a:r>
              <a:rPr lang="en-US" sz="2400" b="1" dirty="0" smtClean="0">
                <a:solidFill>
                  <a:srgbClr val="FFFFFF"/>
                </a:solidFill>
              </a:rPr>
              <a:t>fossil fuel combustion </a:t>
            </a:r>
            <a:r>
              <a:rPr lang="en-US" sz="2400" b="1" dirty="0" smtClean="0">
                <a:solidFill>
                  <a:schemeClr val="tx1"/>
                </a:solidFill>
              </a:rPr>
              <a:t>at power plants and other industrial facilities.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3975" y="4602668"/>
            <a:ext cx="4170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Adverse Health Effects</a:t>
            </a:r>
            <a:r>
              <a:rPr lang="en-US" sz="2000" dirty="0" smtClean="0"/>
              <a:t>: narrowing of airways, respiratory illness, asthma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91398" y="3824905"/>
            <a:ext cx="215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photopostsblog.com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-307975"/>
            <a:ext cx="4077021" cy="1162050"/>
          </a:xfrm>
        </p:spPr>
        <p:txBody>
          <a:bodyPr/>
          <a:lstStyle/>
          <a:p>
            <a:r>
              <a:rPr lang="en-US" sz="4600" b="1" dirty="0" smtClean="0">
                <a:solidFill>
                  <a:srgbClr val="FF6600"/>
                </a:solidFill>
              </a:rPr>
              <a:t>E. </a:t>
            </a:r>
            <a:r>
              <a:rPr lang="en-US" b="1" dirty="0" smtClean="0">
                <a:solidFill>
                  <a:srgbClr val="FF6600"/>
                </a:solidFill>
              </a:rPr>
              <a:t>Haze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Picture Placeholder 4" descr="image[12].png"/>
          <p:cNvPicPr>
            <a:picLocks noGrp="1" noChangeAspect="1"/>
          </p:cNvPicPr>
          <p:nvPr>
            <p:ph idx="1"/>
          </p:nvPr>
        </p:nvPicPr>
        <p:blipFill>
          <a:blip r:embed="rId3"/>
          <a:srcRect t="-83355" b="-833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485" y="1788526"/>
            <a:ext cx="3509683" cy="338819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/>
              <a:t>number of sources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Emits fine </a:t>
            </a:r>
            <a:r>
              <a:rPr lang="en-US" sz="2400" b="1" dirty="0" smtClean="0">
                <a:solidFill>
                  <a:srgbClr val="FFFFFF"/>
                </a:solidFill>
              </a:rPr>
              <a:t>particle pollution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Sources of fine particles </a:t>
            </a:r>
            <a:r>
              <a:rPr lang="en-US" sz="2400" b="1" dirty="0" smtClean="0">
                <a:solidFill>
                  <a:srgbClr val="FFFFFF"/>
                </a:solidFill>
              </a:rPr>
              <a:t>natural</a:t>
            </a:r>
            <a:r>
              <a:rPr lang="en-US" sz="2400" b="1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rgbClr val="FFFFFF"/>
                </a:solidFill>
              </a:rPr>
              <a:t>manmade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EPA: Regional Haze Rule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223" y="5176718"/>
            <a:ext cx="3980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Adverse Health Effects</a:t>
            </a:r>
            <a:r>
              <a:rPr lang="en-US" sz="2000" dirty="0" smtClean="0"/>
              <a:t>: visual impairment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40195" y="418091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reenpeace.org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3509683" cy="2209800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CCFFCC"/>
                </a:solidFill>
              </a:rPr>
              <a:t>F. </a:t>
            </a:r>
            <a:r>
              <a:rPr lang="en-US" b="1" dirty="0" smtClean="0">
                <a:solidFill>
                  <a:srgbClr val="CCFFCC"/>
                </a:solidFill>
              </a:rPr>
              <a:t> Toxic Air Pollutants</a:t>
            </a:r>
            <a:endParaRPr lang="en-US" b="1" dirty="0">
              <a:solidFill>
                <a:srgbClr val="CCFFCC"/>
              </a:solidFill>
            </a:endParaRPr>
          </a:p>
        </p:txBody>
      </p:sp>
      <p:pic>
        <p:nvPicPr>
          <p:cNvPr id="5" name="Picture Placeholder 4" descr="hazard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5120" b="-35120"/>
          <a:stretch>
            <a:fillRect/>
          </a:stretch>
        </p:blipFill>
        <p:spPr>
          <a:xfrm>
            <a:off x="5047343" y="-461636"/>
            <a:ext cx="365760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64921"/>
            <a:ext cx="3509683" cy="338819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cause </a:t>
            </a:r>
            <a:r>
              <a:rPr lang="en-US" sz="2400" b="1" dirty="0" smtClean="0"/>
              <a:t>cancer</a:t>
            </a:r>
            <a:r>
              <a:rPr lang="en-US" sz="2400" b="1" dirty="0" smtClean="0">
                <a:solidFill>
                  <a:schemeClr val="tx1"/>
                </a:solidFill>
              </a:rPr>
              <a:t> or other </a:t>
            </a:r>
            <a:r>
              <a:rPr lang="en-US" sz="2400" b="1" dirty="0" smtClean="0">
                <a:solidFill>
                  <a:srgbClr val="FFFFFF"/>
                </a:solidFill>
              </a:rPr>
              <a:t>serious health effects </a:t>
            </a:r>
          </a:p>
          <a:p>
            <a:pPr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</a:rPr>
              <a:t>gaseous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</a:rPr>
              <a:t>aerosol</a:t>
            </a:r>
            <a:r>
              <a:rPr lang="en-US" sz="2400" b="1" dirty="0" smtClean="0">
                <a:solidFill>
                  <a:schemeClr val="tx1"/>
                </a:solidFill>
              </a:rPr>
              <a:t>, or </a:t>
            </a:r>
            <a:r>
              <a:rPr lang="en-US" sz="2400" b="1" dirty="0" smtClean="0">
                <a:solidFill>
                  <a:srgbClr val="FFFFFF"/>
                </a:solidFill>
              </a:rPr>
              <a:t>particulate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forms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486" y="5061857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Adverse Health Effects</a:t>
            </a:r>
            <a:r>
              <a:rPr lang="en-US" dirty="0" smtClean="0"/>
              <a:t>: reproductive, birth or developmental defects, and neurological, cardiovascular, and respiratory disease.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66473" y="4311525"/>
            <a:ext cx="112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lker.com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2. </a:t>
            </a:r>
            <a:r>
              <a:rPr lang="en-US" sz="4500" b="1" dirty="0" smtClean="0">
                <a:solidFill>
                  <a:srgbClr val="FF0000"/>
                </a:solidFill>
              </a:rPr>
              <a:t>Global Warming &amp; The Greenhouse Effect 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Occurs </a:t>
            </a:r>
            <a:r>
              <a:rPr lang="en-US" sz="2800" b="1" dirty="0" smtClean="0"/>
              <a:t>naturally </a:t>
            </a:r>
          </a:p>
          <a:p>
            <a:r>
              <a:rPr lang="en-US" sz="2800" b="1" dirty="0" smtClean="0"/>
              <a:t>Climate Change</a:t>
            </a:r>
          </a:p>
          <a:p>
            <a:r>
              <a:rPr lang="en-US" sz="2800" dirty="0" smtClean="0"/>
              <a:t>Human activities in the past century have </a:t>
            </a:r>
            <a:r>
              <a:rPr lang="en-US" sz="2800" b="1" dirty="0" smtClean="0"/>
              <a:t>increased</a:t>
            </a:r>
            <a:r>
              <a:rPr lang="en-US" sz="2800" dirty="0" smtClean="0"/>
              <a:t> </a:t>
            </a:r>
            <a:r>
              <a:rPr lang="en-US" sz="2800" b="1" dirty="0" smtClean="0"/>
              <a:t>greenhouse gasses </a:t>
            </a:r>
            <a:r>
              <a:rPr lang="en-US" sz="2800" dirty="0" smtClean="0"/>
              <a:t>in the atmosphere</a:t>
            </a:r>
          </a:p>
          <a:p>
            <a:r>
              <a:rPr lang="en-US" sz="2800" b="1" dirty="0" smtClean="0"/>
              <a:t>Major greenhouse gasses</a:t>
            </a:r>
            <a:r>
              <a:rPr lang="en-US" sz="2800" dirty="0" smtClean="0"/>
              <a:t>: carbon dioxide, methane, nitrous oxide and fluorinated gasses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1278</TotalTime>
  <Words>1127</Words>
  <Application>Microsoft Macintosh PowerPoint</Application>
  <PresentationFormat>On-screen Show (4:3)</PresentationFormat>
  <Paragraphs>126</Paragraphs>
  <Slides>21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Genesis</vt:lpstr>
      <vt:lpstr>Air Quality (Pollution)</vt:lpstr>
      <vt:lpstr>1. Air Pollutants</vt:lpstr>
      <vt:lpstr>A. Ozone/Smog</vt:lpstr>
      <vt:lpstr>B. Particle Pollution</vt:lpstr>
      <vt:lpstr>C. Nitrogen Oxides ( Nox )</vt:lpstr>
      <vt:lpstr>D. Sulfur Dioxide (SO2 ) </vt:lpstr>
      <vt:lpstr>E. Haze</vt:lpstr>
      <vt:lpstr>F.  Toxic Air Pollutants</vt:lpstr>
      <vt:lpstr>2. Global Warming &amp; The Greenhouse Effect </vt:lpstr>
      <vt:lpstr>3. Industrial Sources of Pollution</vt:lpstr>
      <vt:lpstr>Power Plants</vt:lpstr>
      <vt:lpstr>Manufacturing Facilities </vt:lpstr>
      <vt:lpstr>Agriculture</vt:lpstr>
      <vt:lpstr>4. Indoor Air Pollutants </vt:lpstr>
      <vt:lpstr>5. Reducing/Controlling Air Pollution</vt:lpstr>
      <vt:lpstr>World Health Organization (WHO)</vt:lpstr>
      <vt:lpstr>National Association of Clean Air Agencies (NACAA) </vt:lpstr>
      <vt:lpstr>U.S. Environmental Protection Agency (EPA)</vt:lpstr>
      <vt:lpstr>Clean Air Act </vt:lpstr>
      <vt:lpstr>Air Tools/Technologies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(Pollution)</dc:title>
  <dc:creator>Theodora Turrin</dc:creator>
  <cp:lastModifiedBy>Theodora Turrin</cp:lastModifiedBy>
  <cp:revision>14</cp:revision>
  <dcterms:created xsi:type="dcterms:W3CDTF">2014-12-02T19:08:22Z</dcterms:created>
  <dcterms:modified xsi:type="dcterms:W3CDTF">2014-12-02T19:09:25Z</dcterms:modified>
</cp:coreProperties>
</file>