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9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12/3/14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12/3/14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12/3/14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12/3/14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12/3/14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12/3/14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12/3/14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12/3/14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12/3/14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12/3/14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12/3/14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12/3/14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134" y="66145"/>
            <a:ext cx="7543800" cy="2593975"/>
          </a:xfrm>
        </p:spPr>
        <p:txBody>
          <a:bodyPr/>
          <a:lstStyle/>
          <a:p>
            <a:pPr algn="ctr"/>
            <a:r>
              <a:rPr lang="en-US" dirty="0" smtClean="0"/>
              <a:t>The Evolution of Monogamy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735" y="2778654"/>
            <a:ext cx="5503333" cy="386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0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 and monogamy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83% of humans are polygamous</a:t>
            </a:r>
          </a:p>
          <a:p>
            <a:r>
              <a:rPr lang="en-US" dirty="0" smtClean="0"/>
              <a:t>Socially imposed monogamy</a:t>
            </a:r>
          </a:p>
          <a:p>
            <a:pPr lvl="1"/>
            <a:r>
              <a:rPr lang="en-US" dirty="0" smtClean="0"/>
              <a:t>Hides differences in reproductive </a:t>
            </a:r>
          </a:p>
          <a:p>
            <a:pPr marL="411480" lvl="1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/>
              <a:t>success</a:t>
            </a:r>
          </a:p>
          <a:p>
            <a:pPr lvl="1"/>
            <a:r>
              <a:rPr lang="en-US" dirty="0" smtClean="0"/>
              <a:t>Leads to cohesion of the group</a:t>
            </a:r>
          </a:p>
          <a:p>
            <a:r>
              <a:rPr lang="en-US" dirty="0" smtClean="0"/>
              <a:t>Shift in dietary patterns</a:t>
            </a:r>
          </a:p>
          <a:p>
            <a:pPr lvl="1"/>
            <a:r>
              <a:rPr lang="en-US" dirty="0" smtClean="0"/>
              <a:t>Less pressure on males</a:t>
            </a:r>
          </a:p>
          <a:p>
            <a:pPr lvl="1"/>
            <a:r>
              <a:rPr lang="en-US" dirty="0" smtClean="0"/>
              <a:t>Reduced female density</a:t>
            </a:r>
          </a:p>
          <a:p>
            <a:r>
              <a:rPr lang="en-US" dirty="0" smtClean="0"/>
              <a:t>Development of agricultural techniques</a:t>
            </a:r>
          </a:p>
          <a:p>
            <a:pPr lvl="1"/>
            <a:r>
              <a:rPr lang="en-US" dirty="0" smtClean="0"/>
              <a:t>Males farm the land, and provide for their offspring</a:t>
            </a:r>
          </a:p>
          <a:p>
            <a:pPr lvl="1"/>
            <a:r>
              <a:rPr lang="en-US" dirty="0" smtClean="0"/>
              <a:t>Males then pass down their land to their offspring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840" y="1889421"/>
            <a:ext cx="31242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54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many cultures, </a:t>
            </a:r>
            <a:r>
              <a:rPr lang="en-US" dirty="0" smtClean="0"/>
              <a:t>monogamy is a mating strategy</a:t>
            </a:r>
          </a:p>
          <a:p>
            <a:pPr lvl="1"/>
            <a:r>
              <a:rPr lang="en-US" dirty="0" smtClean="0"/>
              <a:t>Males focus on allocating their resources to the next generation</a:t>
            </a:r>
          </a:p>
          <a:p>
            <a:pPr lvl="1"/>
            <a:r>
              <a:rPr lang="en-US" dirty="0" smtClean="0"/>
              <a:t>Lower fitness for males</a:t>
            </a:r>
          </a:p>
          <a:p>
            <a:pPr lvl="1"/>
            <a:r>
              <a:rPr lang="en-US" dirty="0" smtClean="0"/>
              <a:t>Females grant higher fidelity</a:t>
            </a:r>
          </a:p>
          <a:p>
            <a:r>
              <a:rPr lang="en-US" dirty="0" smtClean="0"/>
              <a:t>Dominant males sometimes have greater reproductive success (cheating)</a:t>
            </a:r>
          </a:p>
          <a:p>
            <a:r>
              <a:rPr lang="en-US" dirty="0" smtClean="0"/>
              <a:t>Humans choose monogamy because offspring survival is benefitted</a:t>
            </a:r>
          </a:p>
          <a:p>
            <a:r>
              <a:rPr lang="en-US" dirty="0" smtClean="0"/>
              <a:t>Importance of resources</a:t>
            </a:r>
          </a:p>
          <a:p>
            <a:pPr lvl="1"/>
            <a:r>
              <a:rPr lang="en-US" dirty="0" smtClean="0"/>
              <a:t>In polygamous societies, there are still monogamous males</a:t>
            </a:r>
          </a:p>
          <a:p>
            <a:pPr lvl="1"/>
            <a:r>
              <a:rPr lang="en-US" dirty="0" smtClean="0"/>
              <a:t>Lack of resources means they can’t provide for several offspring</a:t>
            </a:r>
          </a:p>
        </p:txBody>
      </p:sp>
    </p:spTree>
    <p:extLst>
      <p:ext uri="{BB962C8B-B14F-4D97-AF65-F5344CB8AC3E}">
        <p14:creationId xmlns:p14="http://schemas.microsoft.com/office/powerpoint/2010/main" val="259583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Polygamy and Polyandry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Polygamy/Polygyny</a:t>
            </a:r>
          </a:p>
          <a:p>
            <a:pPr lvl="1"/>
            <a:r>
              <a:rPr lang="en-US" dirty="0" smtClean="0"/>
              <a:t>males with multiple females</a:t>
            </a:r>
          </a:p>
          <a:p>
            <a:r>
              <a:rPr lang="en-US" dirty="0" smtClean="0"/>
              <a:t>Polyandry</a:t>
            </a:r>
          </a:p>
          <a:p>
            <a:pPr lvl="1"/>
            <a:r>
              <a:rPr lang="en-US" dirty="0" smtClean="0"/>
              <a:t>females with multiple males</a:t>
            </a:r>
          </a:p>
          <a:p>
            <a:r>
              <a:rPr lang="en-US" dirty="0" smtClean="0"/>
              <a:t>See all 3 in humans</a:t>
            </a:r>
          </a:p>
          <a:p>
            <a:r>
              <a:rPr lang="en-US" dirty="0" smtClean="0"/>
              <a:t>Balance between male and femal</a:t>
            </a:r>
            <a:r>
              <a:rPr lang="en-US" dirty="0" smtClean="0"/>
              <a:t>e choice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625" y="4267200"/>
            <a:ext cx="37973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3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38" y="749300"/>
            <a:ext cx="76200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16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 cited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48640" indent="-274320">
              <a:lnSpc>
                <a:spcPct val="120000"/>
              </a:lnSpc>
            </a:pPr>
            <a:r>
              <a:rPr lang="en-US" dirty="0" err="1" smtClean="0"/>
              <a:t>Archetti</a:t>
            </a:r>
            <a:r>
              <a:rPr lang="en-US" dirty="0" smtClean="0"/>
              <a:t> M. 2013. Evolution of polygamous </a:t>
            </a:r>
            <a:r>
              <a:rPr lang="en-US" dirty="0" err="1" smtClean="0"/>
              <a:t>marriag</a:t>
            </a:r>
            <a:r>
              <a:rPr lang="en-US" dirty="0" smtClean="0"/>
              <a:t> by maximization of inclusive fitness. J </a:t>
            </a:r>
            <a:r>
              <a:rPr lang="en-US" dirty="0" err="1" smtClean="0"/>
              <a:t>Theor</a:t>
            </a:r>
            <a:r>
              <a:rPr lang="en-US" dirty="0" smtClean="0"/>
              <a:t> Biol. 319(1):134-143.</a:t>
            </a:r>
          </a:p>
          <a:p>
            <a:pPr marL="548640" indent="-274320">
              <a:lnSpc>
                <a:spcPct val="120000"/>
              </a:lnSpc>
            </a:pPr>
            <a:r>
              <a:rPr lang="en-US" dirty="0" err="1" smtClean="0"/>
              <a:t>Firman</a:t>
            </a:r>
            <a:r>
              <a:rPr lang="en-US" dirty="0" smtClean="0"/>
              <a:t> R. 2014. Female social preference for males that have evolved via monogamy: evidence of a trade-off between pre- and post-</a:t>
            </a:r>
            <a:r>
              <a:rPr lang="en-US" dirty="0" err="1" smtClean="0"/>
              <a:t>copulatory</a:t>
            </a:r>
            <a:r>
              <a:rPr lang="en-US" dirty="0" smtClean="0"/>
              <a:t> sexually selected traits? </a:t>
            </a:r>
            <a:r>
              <a:rPr lang="en-US" dirty="0" err="1" smtClean="0"/>
              <a:t>Biol</a:t>
            </a:r>
            <a:r>
              <a:rPr lang="en-US" dirty="0" smtClean="0"/>
              <a:t> </a:t>
            </a:r>
            <a:r>
              <a:rPr lang="en-US" dirty="0" err="1" smtClean="0"/>
              <a:t>Lett</a:t>
            </a:r>
            <a:r>
              <a:rPr lang="en-US" dirty="0" smtClean="0"/>
              <a:t>. 10(10):1-4.</a:t>
            </a:r>
          </a:p>
          <a:p>
            <a:pPr marL="548640" indent="-274320">
              <a:lnSpc>
                <a:spcPct val="120000"/>
              </a:lnSpc>
            </a:pPr>
            <a:r>
              <a:rPr lang="en-US" dirty="0" err="1" smtClean="0"/>
              <a:t>Fortunato</a:t>
            </a:r>
            <a:r>
              <a:rPr lang="en-US" dirty="0" smtClean="0"/>
              <a:t> L, </a:t>
            </a:r>
            <a:r>
              <a:rPr lang="en-US" dirty="0" err="1" smtClean="0"/>
              <a:t>Archetti</a:t>
            </a:r>
            <a:r>
              <a:rPr lang="en-US" dirty="0" smtClean="0"/>
              <a:t> M. 2010. Evolution of monogamous marriage by maximization of inclusive fitness. J </a:t>
            </a:r>
            <a:r>
              <a:rPr lang="en-US" dirty="0" err="1" smtClean="0"/>
              <a:t>Evol</a:t>
            </a:r>
            <a:r>
              <a:rPr lang="en-US" dirty="0" smtClean="0"/>
              <a:t> Biol. 23(1):149-156.</a:t>
            </a:r>
          </a:p>
          <a:p>
            <a:pPr marL="548640" indent="-274320">
              <a:lnSpc>
                <a:spcPct val="120000"/>
              </a:lnSpc>
            </a:pPr>
            <a:r>
              <a:rPr lang="en-US" dirty="0" err="1" smtClean="0"/>
              <a:t>Gavrilets</a:t>
            </a:r>
            <a:r>
              <a:rPr lang="en-US" dirty="0" smtClean="0"/>
              <a:t>, S. 2012. Human origins and the transition from promiscuity to pair-bonding. </a:t>
            </a:r>
            <a:r>
              <a:rPr lang="en-US" dirty="0" err="1" smtClean="0"/>
              <a:t>Proc</a:t>
            </a:r>
            <a:r>
              <a:rPr lang="en-US" dirty="0" smtClean="0"/>
              <a:t> of the Nat </a:t>
            </a:r>
            <a:r>
              <a:rPr lang="en-US" dirty="0" err="1" smtClean="0"/>
              <a:t>Acad</a:t>
            </a:r>
            <a:r>
              <a:rPr lang="en-US" dirty="0" smtClean="0"/>
              <a:t> of Sci. 109(25):9923-9928. </a:t>
            </a:r>
          </a:p>
          <a:p>
            <a:pPr marL="548640" indent="-274320">
              <a:lnSpc>
                <a:spcPct val="120000"/>
              </a:lnSpc>
            </a:pPr>
            <a:r>
              <a:rPr lang="en-US" dirty="0" err="1" smtClean="0"/>
              <a:t>Komers</a:t>
            </a:r>
            <a:r>
              <a:rPr lang="en-US" dirty="0" smtClean="0"/>
              <a:t> P, </a:t>
            </a:r>
            <a:r>
              <a:rPr lang="en-US" dirty="0" err="1" smtClean="0"/>
              <a:t>Brotherton</a:t>
            </a:r>
            <a:r>
              <a:rPr lang="en-US" dirty="0" smtClean="0"/>
              <a:t> P. 1997. Female space use is the best predictor of monogamy in mammals. </a:t>
            </a:r>
            <a:r>
              <a:rPr lang="en-US" dirty="0" err="1" smtClean="0"/>
              <a:t>Proc</a:t>
            </a:r>
            <a:r>
              <a:rPr lang="en-US" dirty="0" smtClean="0"/>
              <a:t> </a:t>
            </a:r>
            <a:r>
              <a:rPr lang="en-US" dirty="0" err="1" smtClean="0"/>
              <a:t>Biol</a:t>
            </a:r>
            <a:r>
              <a:rPr lang="en-US" dirty="0" smtClean="0"/>
              <a:t> Sci. 264(1386): 1261-1270.</a:t>
            </a:r>
          </a:p>
          <a:p>
            <a:pPr marL="548640" indent="-274320">
              <a:lnSpc>
                <a:spcPct val="120000"/>
              </a:lnSpc>
            </a:pPr>
            <a:r>
              <a:rPr lang="en-US" dirty="0" smtClean="0"/>
              <a:t>Lukas D, </a:t>
            </a:r>
            <a:r>
              <a:rPr lang="en-US" dirty="0" err="1" smtClean="0"/>
              <a:t>Clutton</a:t>
            </a:r>
            <a:r>
              <a:rPr lang="en-US" dirty="0" smtClean="0"/>
              <a:t>-Brock T. 2013. The Evolution of Social Monogamy in Mammals. Science. 341(6145):526-530. </a:t>
            </a:r>
          </a:p>
          <a:p>
            <a:pPr marL="548640" indent="-274320">
              <a:lnSpc>
                <a:spcPct val="120000"/>
              </a:lnSpc>
            </a:pPr>
            <a:r>
              <a:rPr lang="en-US" dirty="0" err="1" smtClean="0"/>
              <a:t>Rutberg</a:t>
            </a:r>
            <a:r>
              <a:rPr lang="en-US" dirty="0" smtClean="0"/>
              <a:t> A. 1982. The Evolution of Monogamy in Primates. J </a:t>
            </a:r>
            <a:r>
              <a:rPr lang="en-US" dirty="0" err="1" smtClean="0"/>
              <a:t>Theor</a:t>
            </a:r>
            <a:r>
              <a:rPr lang="en-US" dirty="0" smtClean="0"/>
              <a:t> Biol. 104(1): 93-112.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801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Monogamy- general 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Only 5% of mammals are monogamous</a:t>
            </a:r>
          </a:p>
          <a:p>
            <a:r>
              <a:rPr lang="en-US" sz="2800" dirty="0" smtClean="0"/>
              <a:t>Mammals tend to form s</a:t>
            </a:r>
            <a:r>
              <a:rPr lang="en-US" sz="2800" dirty="0" smtClean="0"/>
              <a:t>ocial groups</a:t>
            </a:r>
          </a:p>
          <a:p>
            <a:r>
              <a:rPr lang="en-US" sz="2800" dirty="0" smtClean="0"/>
              <a:t>Obligate monogamy- </a:t>
            </a:r>
            <a:r>
              <a:rPr lang="en-US" sz="2800" dirty="0" err="1" smtClean="0"/>
              <a:t>biparental</a:t>
            </a:r>
            <a:r>
              <a:rPr lang="en-US" sz="2800" dirty="0" smtClean="0"/>
              <a:t> care</a:t>
            </a:r>
          </a:p>
          <a:p>
            <a:r>
              <a:rPr lang="en-US" sz="2800" dirty="0" smtClean="0"/>
              <a:t>Facultative monogamy- dispersal</a:t>
            </a:r>
          </a:p>
          <a:p>
            <a:r>
              <a:rPr lang="en-US" sz="2800" dirty="0" smtClean="0"/>
              <a:t>Both disproven!</a:t>
            </a:r>
          </a:p>
          <a:p>
            <a:pPr lvl="1"/>
            <a:r>
              <a:rPr lang="en-US" sz="2400" dirty="0" smtClean="0"/>
              <a:t>Organisms in polygamous species are more widely dispersed</a:t>
            </a:r>
          </a:p>
          <a:p>
            <a:pPr lvl="1"/>
            <a:r>
              <a:rPr lang="en-US" sz="2400" dirty="0" smtClean="0"/>
              <a:t>Species that are monogamous where one parent chooses not to invest in their offspring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0842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Theories on monogamy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Defensibility of females</a:t>
            </a:r>
          </a:p>
          <a:p>
            <a:r>
              <a:rPr lang="en-US" sz="3600" dirty="0" smtClean="0"/>
              <a:t>Resource partitioning</a:t>
            </a:r>
          </a:p>
          <a:p>
            <a:r>
              <a:rPr lang="en-US" sz="3600" dirty="0" smtClean="0"/>
              <a:t>Parental investment</a:t>
            </a:r>
          </a:p>
          <a:p>
            <a:r>
              <a:rPr lang="en-US" sz="3600" dirty="0" smtClean="0"/>
              <a:t>Territoriality</a:t>
            </a:r>
          </a:p>
          <a:p>
            <a:r>
              <a:rPr lang="en-US" sz="3600" dirty="0" smtClean="0"/>
              <a:t>Solitary                                      </a:t>
            </a:r>
            <a:r>
              <a:rPr lang="en-US" sz="3600" dirty="0" smtClean="0"/>
              <a:t>organisms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266" y="3606800"/>
            <a:ext cx="4199467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6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Parental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Evolution favors monogamy with parental care above monogamy without it</a:t>
            </a:r>
          </a:p>
          <a:p>
            <a:r>
              <a:rPr lang="en-US" sz="2400" dirty="0" smtClean="0"/>
              <a:t>Association between father and offspring</a:t>
            </a:r>
          </a:p>
          <a:p>
            <a:r>
              <a:rPr lang="en-US" sz="2400" dirty="0" smtClean="0"/>
              <a:t>Recognition of male kin increases the chance of monogamy</a:t>
            </a:r>
          </a:p>
          <a:p>
            <a:r>
              <a:rPr lang="en-US" sz="2400" dirty="0" smtClean="0"/>
              <a:t>Low-ranking males often choose monogamy, as females may choose the survival of their offspring over the secondary sexual features of their mate</a:t>
            </a:r>
          </a:p>
          <a:p>
            <a:r>
              <a:rPr lang="en-US" sz="2400" dirty="0" smtClean="0"/>
              <a:t>Monogamy in mammals occurs especially in </a:t>
            </a:r>
          </a:p>
          <a:p>
            <a:pPr lvl="1"/>
            <a:r>
              <a:rPr lang="en-US" dirty="0" smtClean="0"/>
              <a:t>tough environments</a:t>
            </a:r>
          </a:p>
          <a:p>
            <a:pPr lvl="1"/>
            <a:r>
              <a:rPr lang="en-US" dirty="0" smtClean="0"/>
              <a:t>Species where raising the offspring requires a lot of parental investment</a:t>
            </a:r>
          </a:p>
        </p:txBody>
      </p:sp>
    </p:spTree>
    <p:extLst>
      <p:ext uri="{BB962C8B-B14F-4D97-AF65-F5344CB8AC3E}">
        <p14:creationId xmlns:p14="http://schemas.microsoft.com/office/powerpoint/2010/main" val="690975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Firman’s</a:t>
            </a:r>
            <a:r>
              <a:rPr lang="en-US" dirty="0" smtClean="0"/>
              <a:t> research on mice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Trade-off between male investment and pre- and post-</a:t>
            </a:r>
            <a:r>
              <a:rPr lang="en-US" dirty="0" err="1"/>
              <a:t>copulatory</a:t>
            </a:r>
            <a:r>
              <a:rPr lang="en-US" dirty="0"/>
              <a:t> selected </a:t>
            </a:r>
            <a:r>
              <a:rPr lang="en-US" dirty="0" smtClean="0"/>
              <a:t>traits</a:t>
            </a:r>
          </a:p>
          <a:p>
            <a:r>
              <a:rPr lang="en-US" dirty="0" smtClean="0"/>
              <a:t>Placed females in a box with several males</a:t>
            </a:r>
          </a:p>
          <a:p>
            <a:pPr lvl="1"/>
            <a:r>
              <a:rPr lang="en-US" dirty="0" smtClean="0"/>
              <a:t>Some from polygamous lines, some from monogamous lines</a:t>
            </a:r>
          </a:p>
          <a:p>
            <a:r>
              <a:rPr lang="en-US" dirty="0" smtClean="0"/>
              <a:t>Looked for the amount of time the females spent with each male</a:t>
            </a:r>
          </a:p>
          <a:p>
            <a:r>
              <a:rPr lang="en-US" dirty="0" smtClean="0"/>
              <a:t>Also looked for the qualities of the males that the females chose</a:t>
            </a:r>
          </a:p>
          <a:p>
            <a:pPr lvl="1"/>
            <a:r>
              <a:rPr lang="en-US" dirty="0" smtClean="0"/>
              <a:t>Body weight</a:t>
            </a:r>
          </a:p>
          <a:p>
            <a:pPr lvl="1"/>
            <a:r>
              <a:rPr lang="en-US" dirty="0" smtClean="0"/>
              <a:t>Scent </a:t>
            </a:r>
          </a:p>
          <a:p>
            <a:pPr lvl="1"/>
            <a:r>
              <a:rPr lang="en-US" dirty="0" smtClean="0"/>
              <a:t>Vocalizations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707" y="4334932"/>
            <a:ext cx="2867189" cy="22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73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Firman</a:t>
            </a:r>
            <a:r>
              <a:rPr lang="en-US" dirty="0" smtClean="0"/>
              <a:t> research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Negative relationship between secondary sexual traits and ejaculate quality</a:t>
            </a:r>
          </a:p>
          <a:p>
            <a:r>
              <a:rPr lang="en-US" dirty="0"/>
              <a:t>Males that are from polygamous lines have gone through sperm selection</a:t>
            </a:r>
          </a:p>
          <a:p>
            <a:r>
              <a:rPr lang="en-US" dirty="0"/>
              <a:t>Females chose monogamous males more often than polygamous males</a:t>
            </a:r>
          </a:p>
          <a:p>
            <a:r>
              <a:rPr lang="en-US" dirty="0"/>
              <a:t>50% monogamous paternity representation in the </a:t>
            </a:r>
            <a:r>
              <a:rPr lang="en-US" dirty="0" smtClean="0"/>
              <a:t>litters</a:t>
            </a:r>
            <a:endParaRPr lang="en-US" dirty="0" smtClean="0"/>
          </a:p>
          <a:p>
            <a:r>
              <a:rPr lang="en-US" dirty="0" smtClean="0"/>
              <a:t>Females were attracted to the scent of males that showed signs of territoriality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3918"/>
          <a:stretch/>
        </p:blipFill>
        <p:spPr>
          <a:xfrm flipH="1">
            <a:off x="865182" y="5067658"/>
            <a:ext cx="2544590" cy="1532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5532"/>
          <a:stretch/>
        </p:blipFill>
        <p:spPr>
          <a:xfrm>
            <a:off x="4594053" y="5067658"/>
            <a:ext cx="2599727" cy="1532108"/>
          </a:xfrm>
          <a:prstGeom prst="rect">
            <a:avLst/>
          </a:prstGeom>
        </p:spPr>
      </p:pic>
      <p:sp>
        <p:nvSpPr>
          <p:cNvPr id="7" name="Heart 6"/>
          <p:cNvSpPr/>
          <p:nvPr/>
        </p:nvSpPr>
        <p:spPr>
          <a:xfrm>
            <a:off x="3533123" y="5306580"/>
            <a:ext cx="914400" cy="914400"/>
          </a:xfrm>
          <a:prstGeom prst="hear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1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Femal</a:t>
            </a:r>
            <a:r>
              <a:rPr lang="en-US" dirty="0" smtClean="0"/>
              <a:t>e 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Monogamy is much more common in species where females control their own resources</a:t>
            </a:r>
          </a:p>
          <a:p>
            <a:r>
              <a:rPr lang="en-US" dirty="0" smtClean="0"/>
              <a:t>Females choose to live apart from other females</a:t>
            </a:r>
          </a:p>
          <a:p>
            <a:r>
              <a:rPr lang="en-US" dirty="0" smtClean="0"/>
              <a:t>Females often group together for food or protection</a:t>
            </a:r>
          </a:p>
          <a:p>
            <a:r>
              <a:rPr lang="en-US" dirty="0" smtClean="0"/>
              <a:t>Monogamy begins to develop when resources become scarce, competition increases, and intolerance between females develops</a:t>
            </a:r>
          </a:p>
          <a:p>
            <a:r>
              <a:rPr lang="en-US" dirty="0" smtClean="0"/>
              <a:t>Association between monogamy and density of social groups</a:t>
            </a:r>
          </a:p>
          <a:p>
            <a:r>
              <a:rPr lang="en-US" dirty="0" smtClean="0"/>
              <a:t>Monogamous f</a:t>
            </a:r>
            <a:r>
              <a:rPr lang="en-US" dirty="0" smtClean="0"/>
              <a:t>emales choose males based on their ability to invest as well as secondary traits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27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Paternal 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females in a population choose solitude, there is still another step before the population becomes monogamous!</a:t>
            </a:r>
          </a:p>
          <a:p>
            <a:r>
              <a:rPr lang="en-US" dirty="0"/>
              <a:t>M</a:t>
            </a:r>
            <a:r>
              <a:rPr lang="en-US" dirty="0" smtClean="0"/>
              <a:t>ales must choose as well</a:t>
            </a:r>
          </a:p>
          <a:p>
            <a:pPr lvl="1"/>
            <a:r>
              <a:rPr lang="en-US" dirty="0" smtClean="0"/>
              <a:t>Defend the territory of one female</a:t>
            </a:r>
          </a:p>
          <a:p>
            <a:pPr lvl="1"/>
            <a:r>
              <a:rPr lang="en-US" dirty="0" smtClean="0"/>
              <a:t>Dominate over a group of females</a:t>
            </a:r>
          </a:p>
          <a:p>
            <a:r>
              <a:rPr lang="en-US" dirty="0" smtClean="0"/>
              <a:t>If a male exerts dominance, the range must be small enough for males to defend</a:t>
            </a:r>
          </a:p>
          <a:p>
            <a:r>
              <a:rPr lang="en-US" dirty="0" smtClean="0"/>
              <a:t>Risk aversion</a:t>
            </a:r>
          </a:p>
          <a:p>
            <a:pPr lvl="1"/>
            <a:r>
              <a:rPr lang="en-US" dirty="0" smtClean="0"/>
              <a:t>Males often choose one female because it reduces the variance in mating success</a:t>
            </a:r>
          </a:p>
          <a:p>
            <a:pPr lvl="1"/>
            <a:r>
              <a:rPr lang="en-US" dirty="0" smtClean="0"/>
              <a:t>Selection favors females who allocate paternity based on the degree of male investment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82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Paternal Investment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Paternity threshold</a:t>
            </a:r>
          </a:p>
          <a:p>
            <a:r>
              <a:rPr lang="en-US" dirty="0" smtClean="0"/>
              <a:t>“Mother’s Brother” phenomenon</a:t>
            </a:r>
          </a:p>
          <a:p>
            <a:pPr lvl="1"/>
            <a:r>
              <a:rPr lang="en-US" dirty="0" smtClean="0"/>
              <a:t>Males are more likely to care for their own offspring</a:t>
            </a:r>
          </a:p>
          <a:p>
            <a:pPr lvl="1"/>
            <a:r>
              <a:rPr lang="en-US" dirty="0" smtClean="0"/>
              <a:t>If they do not have any offspring, they are more likely to care for organisms that are directly related to them</a:t>
            </a:r>
          </a:p>
          <a:p>
            <a:r>
              <a:rPr lang="en-US" dirty="0" smtClean="0"/>
              <a:t>Paternal care is not directly related to the evolution of monogamy</a:t>
            </a:r>
          </a:p>
          <a:p>
            <a:r>
              <a:rPr lang="en-US" dirty="0" smtClean="0"/>
              <a:t>Increases the likelihood of offspring survival in many species</a:t>
            </a:r>
          </a:p>
          <a:p>
            <a:r>
              <a:rPr lang="en-US" dirty="0" smtClean="0"/>
              <a:t>Monogamous “transfer”</a:t>
            </a:r>
          </a:p>
          <a:p>
            <a:pPr lvl="1"/>
            <a:r>
              <a:rPr lang="en-US" dirty="0" smtClean="0"/>
              <a:t>Often allocate resources to a single organism even if it does not choose a single 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4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137</TotalTime>
  <Words>785</Words>
  <Application>Microsoft Macintosh PowerPoint</Application>
  <PresentationFormat>On-screen Show (4:3)</PresentationFormat>
  <Paragraphs>100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Adjacency</vt:lpstr>
      <vt:lpstr>The Evolution of Monogamy</vt:lpstr>
      <vt:lpstr>Monogamy- general facts</vt:lpstr>
      <vt:lpstr>Theories on monogamy</vt:lpstr>
      <vt:lpstr>Parental care</vt:lpstr>
      <vt:lpstr>Firman’s research on mice</vt:lpstr>
      <vt:lpstr>Firman research cont.</vt:lpstr>
      <vt:lpstr>Female choice</vt:lpstr>
      <vt:lpstr>Paternal choice</vt:lpstr>
      <vt:lpstr>Paternal Investment</vt:lpstr>
      <vt:lpstr>Humans and monogamy</vt:lpstr>
      <vt:lpstr>Humans cont.</vt:lpstr>
      <vt:lpstr>Polygamy and Polyandry</vt:lpstr>
      <vt:lpstr>PowerPoint Presentation</vt:lpstr>
      <vt:lpstr>Works cited</vt:lpstr>
    </vt:vector>
  </TitlesOfParts>
  <Company>Furman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Evolution of Monogamy</dc:title>
  <dc:creator>Sarah Eikenbusch</dc:creator>
  <cp:lastModifiedBy>Sarah Eikenbusch</cp:lastModifiedBy>
  <cp:revision>19</cp:revision>
  <dcterms:created xsi:type="dcterms:W3CDTF">2014-12-03T04:56:22Z</dcterms:created>
  <dcterms:modified xsi:type="dcterms:W3CDTF">2014-12-03T19:13:49Z</dcterms:modified>
</cp:coreProperties>
</file>